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56" r:id="rId2"/>
    <p:sldId id="257" r:id="rId3"/>
    <p:sldId id="258" r:id="rId4"/>
    <p:sldId id="264"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mnes" pitchFamily="2" charset="77"/>
      <p:regular r:id="rId31"/>
      <p:bold r:id="rId32"/>
      <p:italic r:id="rId33"/>
      <p:boldItalic r:id="rId34"/>
    </p:embeddedFont>
    <p:embeddedFont>
      <p:font typeface="Omnes Light" pitchFamily="2" charset="77"/>
      <p:regular r:id="rId35"/>
      <p:italic r:id="rId36"/>
    </p:embeddedFont>
    <p:embeddedFont>
      <p:font typeface="Omnes SemiBold" pitchFamily="2" charset="77"/>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Light" panose="02000000000000000000" pitchFamily="2" charset="0"/>
      <p:regular r:id="rId45"/>
      <p:italic r:id="rId46"/>
    </p:embeddedFont>
    <p:embeddedFont>
      <p:font typeface="Roboto Medium" panose="02000000000000000000" pitchFamily="2"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3939"/>
    <a:srgbClr val="66CACB"/>
    <a:srgbClr val="F1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A5697-3183-1F4D-9949-F5C36C8D75C3}" v="27" dt="2021-04-13T16:49:42.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82993"/>
  </p:normalViewPr>
  <p:slideViewPr>
    <p:cSldViewPr snapToGrid="0" snapToObjects="1">
      <p:cViewPr varScale="1">
        <p:scale>
          <a:sx n="101" d="100"/>
          <a:sy n="101" d="100"/>
        </p:scale>
        <p:origin x="1544" y="184"/>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zie Lewis" userId="67ae0b0d-e542-424e-8504-aa2a6ad32008" providerId="ADAL" clId="{109A5697-3183-1F4D-9949-F5C36C8D75C3}"/>
    <pc:docChg chg="undo custSel modSld">
      <pc:chgData name="McKenzie Lewis" userId="67ae0b0d-e542-424e-8504-aa2a6ad32008" providerId="ADAL" clId="{109A5697-3183-1F4D-9949-F5C36C8D75C3}" dt="2021-04-13T16:49:50.785" v="54" actId="18131"/>
      <pc:docMkLst>
        <pc:docMk/>
      </pc:docMkLst>
      <pc:sldChg chg="setBg">
        <pc:chgData name="McKenzie Lewis" userId="67ae0b0d-e542-424e-8504-aa2a6ad32008" providerId="ADAL" clId="{109A5697-3183-1F4D-9949-F5C36C8D75C3}" dt="2021-04-05T13:27:02.996" v="1"/>
        <pc:sldMkLst>
          <pc:docMk/>
          <pc:sldMk cId="3431465022" sldId="256"/>
        </pc:sldMkLst>
      </pc:sldChg>
      <pc:sldChg chg="modSp mod modAnim">
        <pc:chgData name="McKenzie Lewis" userId="67ae0b0d-e542-424e-8504-aa2a6ad32008" providerId="ADAL" clId="{109A5697-3183-1F4D-9949-F5C36C8D75C3}" dt="2021-04-13T12:29:23.183" v="51" actId="27636"/>
        <pc:sldMkLst>
          <pc:docMk/>
          <pc:sldMk cId="673804394" sldId="257"/>
        </pc:sldMkLst>
        <pc:spChg chg="mod">
          <ac:chgData name="McKenzie Lewis" userId="67ae0b0d-e542-424e-8504-aa2a6ad32008" providerId="ADAL" clId="{109A5697-3183-1F4D-9949-F5C36C8D75C3}" dt="2021-04-13T12:29:23.183" v="51" actId="27636"/>
          <ac:spMkLst>
            <pc:docMk/>
            <pc:sldMk cId="673804394" sldId="257"/>
            <ac:spMk id="3" creationId="{21486B41-7949-5D4F-B3AF-5915E0C09CA4}"/>
          </ac:spMkLst>
        </pc:spChg>
      </pc:sldChg>
      <pc:sldChg chg="modSp mod">
        <pc:chgData name="McKenzie Lewis" userId="67ae0b0d-e542-424e-8504-aa2a6ad32008" providerId="ADAL" clId="{109A5697-3183-1F4D-9949-F5C36C8D75C3}" dt="2021-04-13T16:49:50.785" v="54" actId="18131"/>
        <pc:sldMkLst>
          <pc:docMk/>
          <pc:sldMk cId="1802058105" sldId="261"/>
        </pc:sldMkLst>
        <pc:picChg chg="mod modCrop">
          <ac:chgData name="McKenzie Lewis" userId="67ae0b0d-e542-424e-8504-aa2a6ad32008" providerId="ADAL" clId="{109A5697-3183-1F4D-9949-F5C36C8D75C3}" dt="2021-04-13T16:49:50.785" v="54" actId="18131"/>
          <ac:picMkLst>
            <pc:docMk/>
            <pc:sldMk cId="1802058105" sldId="261"/>
            <ac:picMk id="6" creationId="{40F6F825-4A24-E943-A9E1-CCAC234B0510}"/>
          </ac:picMkLst>
        </pc:picChg>
      </pc:sldChg>
      <pc:sldChg chg="addSp modSp mod">
        <pc:chgData name="McKenzie Lewis" userId="67ae0b0d-e542-424e-8504-aa2a6ad32008" providerId="ADAL" clId="{109A5697-3183-1F4D-9949-F5C36C8D75C3}" dt="2021-04-09T16:47:42.945" v="7" actId="18131"/>
        <pc:sldMkLst>
          <pc:docMk/>
          <pc:sldMk cId="194479339" sldId="271"/>
        </pc:sldMkLst>
        <pc:picChg chg="add mod modCrop">
          <ac:chgData name="McKenzie Lewis" userId="67ae0b0d-e542-424e-8504-aa2a6ad32008" providerId="ADAL" clId="{109A5697-3183-1F4D-9949-F5C36C8D75C3}" dt="2021-04-09T16:47:42.945" v="7" actId="18131"/>
          <ac:picMkLst>
            <pc:docMk/>
            <pc:sldMk cId="194479339" sldId="271"/>
            <ac:picMk id="5" creationId="{0714175D-C9BE-9D46-8C7B-55F41324969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819B5F-8F0F-254B-924D-E2122ADE27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F8B9C6-2BE6-284D-9A40-E76D55AD3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4A4CB9-338B-854C-95DE-D2579C50D79F}" type="datetimeFigureOut">
              <a:rPr lang="en-US" smtClean="0"/>
              <a:t>4/13/21</a:t>
            </a:fld>
            <a:endParaRPr lang="en-US"/>
          </a:p>
        </p:txBody>
      </p:sp>
      <p:sp>
        <p:nvSpPr>
          <p:cNvPr id="4" name="Footer Placeholder 3">
            <a:extLst>
              <a:ext uri="{FF2B5EF4-FFF2-40B4-BE49-F238E27FC236}">
                <a16:creationId xmlns:a16="http://schemas.microsoft.com/office/drawing/2014/main" id="{CBCF2374-9B26-304B-BE2B-D35AA9F1B1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0111BB-4991-B44C-AFCE-BF585AA7CD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56F0C3-C02F-BB4E-9E80-7D00483D07A5}" type="slidenum">
              <a:rPr lang="en-US" smtClean="0"/>
              <a:t>‹#›</a:t>
            </a:fld>
            <a:endParaRPr lang="en-US"/>
          </a:p>
        </p:txBody>
      </p:sp>
    </p:spTree>
    <p:extLst>
      <p:ext uri="{BB962C8B-B14F-4D97-AF65-F5344CB8AC3E}">
        <p14:creationId xmlns:p14="http://schemas.microsoft.com/office/powerpoint/2010/main" val="2143043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76FAD-9328-6640-8F98-8D43D1D4256F}"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E0E1D-2DE7-ED47-8272-C1B96CC0AB10}" type="slidenum">
              <a:rPr lang="en-US" smtClean="0"/>
              <a:t>‹#›</a:t>
            </a:fld>
            <a:endParaRPr lang="en-US"/>
          </a:p>
        </p:txBody>
      </p:sp>
    </p:spTree>
    <p:extLst>
      <p:ext uri="{BB962C8B-B14F-4D97-AF65-F5344CB8AC3E}">
        <p14:creationId xmlns:p14="http://schemas.microsoft.com/office/powerpoint/2010/main" val="64343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inghistory.org/resource-library/teaching-strategies/see-think-wond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guardian.com/us-news/2019/nov/21/wildfire-prescribed-burns-california-native-america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pr.org/2020/08/24/899422710/to-manage-wildfire-california-looks-to-what-tribes-have-known-all-alo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jmu.edu/counselingctr/files/About%20Emotions.pdf#:~:text=There%20are%208%20primary%20emotions.%20You%20are%20born,fury,%20outrage,%20wrath,%20irritability,%20hostility,%20resentment%20and%20violenc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Introduce the lesson and discuss the topic and objectives with students. This lesson series will share traditional stories from American Indian tribes that teach us the cultural value of fire. Students will also connect how we each have our own fire (emotions) within us that can do good or harm, depending on how we manage our emotions and feelings.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tribes or American Indian/Alaska Native students are not represented in your community, this may be an opportunity to ask students what they know about AI/AN peoples. Ensure that students understand there are many tribal communities thriving today. </a:t>
            </a:r>
          </a:p>
          <a:p>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2</a:t>
            </a:fld>
            <a:endParaRPr lang="en-US"/>
          </a:p>
        </p:txBody>
      </p:sp>
    </p:spTree>
    <p:extLst>
      <p:ext uri="{BB962C8B-B14F-4D97-AF65-F5344CB8AC3E}">
        <p14:creationId xmlns:p14="http://schemas.microsoft.com/office/powerpoint/2010/main" val="348633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share Student Handout 3: How Emotions Affect Our Behavior, remind students that they are learning about fire to understand how our own emotions work in our bodies. Connect the reading from the prior lesson about how emotions are a physical response, that turns into a brain response, in the form of thoughts and feelings. The article they read in this lesson will explain how emotions impact our behaviors and actions.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how students will read the article. If students need comprehension support, this can be a whole-group read.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reading, ask students to discuss the answers to these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 emotions lead to our behaviors?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might some people experience the same emotions, but act differently?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Have you ever been surprised at your reaction to something emotional?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do you think the author includes this sentence in paragraph 3 of the article “An important thing to remember is that emotions are not bad.”</a:t>
            </a:r>
          </a:p>
          <a:p>
            <a:r>
              <a:rPr lang="en-US" sz="1200" kern="1200" dirty="0">
                <a:solidFill>
                  <a:schemeClr val="tx1"/>
                </a:solidFill>
                <a:effectLst/>
                <a:latin typeface="+mn-lt"/>
                <a:ea typeface="+mn-ea"/>
                <a:cs typeface="+mn-cs"/>
              </a:rPr>
              <a:t>By the end of the discussion, ensure that students understand the emotion cycle presented on this slide. Also, emphasize that emotions, like fire, are good and are here to be more helpful than harmful. But like fire, our emotions can also harm us if they cause negative thoughts and behaviors. Sometimes our thoughts can become so strong that we make poor decisions like trying drugs or alcohol. </a:t>
            </a:r>
          </a:p>
        </p:txBody>
      </p:sp>
      <p:sp>
        <p:nvSpPr>
          <p:cNvPr id="4" name="Slide Number Placeholder 3"/>
          <p:cNvSpPr>
            <a:spLocks noGrp="1"/>
          </p:cNvSpPr>
          <p:nvPr>
            <p:ph type="sldNum" sz="quarter" idx="5"/>
          </p:nvPr>
        </p:nvSpPr>
        <p:spPr/>
        <p:txBody>
          <a:bodyPr/>
          <a:lstStyle/>
          <a:p>
            <a:fld id="{EA1E0E1D-2DE7-ED47-8272-C1B96CC0AB10}" type="slidenum">
              <a:rPr lang="en-US" smtClean="0"/>
              <a:t>12</a:t>
            </a:fld>
            <a:endParaRPr lang="en-US"/>
          </a:p>
        </p:txBody>
      </p:sp>
    </p:spTree>
    <p:extLst>
      <p:ext uri="{BB962C8B-B14F-4D97-AF65-F5344CB8AC3E}">
        <p14:creationId xmlns:p14="http://schemas.microsoft.com/office/powerpoint/2010/main" val="190485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students with Student Handout 4: Putting Our Learning Together. This is a way for students to independently summarize what they have learned so far about fire and emotions, as well as include their own knowledge and experience. </a:t>
            </a:r>
          </a:p>
        </p:txBody>
      </p:sp>
      <p:sp>
        <p:nvSpPr>
          <p:cNvPr id="4" name="Slide Number Placeholder 3"/>
          <p:cNvSpPr>
            <a:spLocks noGrp="1"/>
          </p:cNvSpPr>
          <p:nvPr>
            <p:ph type="sldNum" sz="quarter" idx="5"/>
          </p:nvPr>
        </p:nvSpPr>
        <p:spPr/>
        <p:txBody>
          <a:bodyPr/>
          <a:lstStyle/>
          <a:p>
            <a:fld id="{EA1E0E1D-2DE7-ED47-8272-C1B96CC0AB10}" type="slidenum">
              <a:rPr lang="en-US" smtClean="0"/>
              <a:t>13</a:t>
            </a:fld>
            <a:endParaRPr lang="en-US"/>
          </a:p>
        </p:txBody>
      </p:sp>
    </p:spTree>
    <p:extLst>
      <p:ext uri="{BB962C8B-B14F-4D97-AF65-F5344CB8AC3E}">
        <p14:creationId xmlns:p14="http://schemas.microsoft.com/office/powerpoint/2010/main" val="425800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Conclude the lesson with a Talking Circle. This aligns to the learning theme of American Indian cultural values, and will also help students understand how to engage with each other with respect.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is a very important place to continue to emphasize that our emotions are natural and helpful to us as they can keep us out of danger and help us show others how we feel.  However, when our emotions are not balanced they can cause us to try things or do things that we normally wouldn’t. Though we may not be able to change our emotions easily. We can make decisions to change our thoughts and behaviors before they get out of control. </a:t>
            </a:r>
          </a:p>
        </p:txBody>
      </p:sp>
      <p:sp>
        <p:nvSpPr>
          <p:cNvPr id="4" name="Slide Number Placeholder 3"/>
          <p:cNvSpPr>
            <a:spLocks noGrp="1"/>
          </p:cNvSpPr>
          <p:nvPr>
            <p:ph type="sldNum" sz="quarter" idx="5"/>
          </p:nvPr>
        </p:nvSpPr>
        <p:spPr/>
        <p:txBody>
          <a:bodyPr/>
          <a:lstStyle/>
          <a:p>
            <a:fld id="{EA1E0E1D-2DE7-ED47-8272-C1B96CC0AB10}" type="slidenum">
              <a:rPr lang="en-US" smtClean="0"/>
              <a:t>14</a:t>
            </a:fld>
            <a:endParaRPr lang="en-US"/>
          </a:p>
        </p:txBody>
      </p:sp>
    </p:spTree>
    <p:extLst>
      <p:ext uri="{BB962C8B-B14F-4D97-AF65-F5344CB8AC3E}">
        <p14:creationId xmlns:p14="http://schemas.microsoft.com/office/powerpoint/2010/main" val="231199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share with a partner something they have learned in this lesson series that has been new or interesting to them.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students how/if these lessons have made them think differently about their emotions. Allow time for sharing.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Emphasize that today’s lesson will focus on managing our emotions. Check for student understanding of the word </a:t>
            </a:r>
            <a:r>
              <a:rPr lang="en-US" sz="1200" i="1" kern="1200" dirty="0">
                <a:solidFill>
                  <a:schemeClr val="tx1"/>
                </a:solidFill>
                <a:effectLst/>
                <a:latin typeface="+mn-lt"/>
                <a:ea typeface="+mn-ea"/>
                <a:cs typeface="+mn-cs"/>
              </a:rPr>
              <a:t>managing</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management</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A1E0E1D-2DE7-ED47-8272-C1B96CC0AB10}" type="slidenum">
              <a:rPr lang="en-US" smtClean="0"/>
              <a:t>15</a:t>
            </a:fld>
            <a:endParaRPr lang="en-US"/>
          </a:p>
        </p:txBody>
      </p:sp>
    </p:spTree>
    <p:extLst>
      <p:ext uri="{BB962C8B-B14F-4D97-AF65-F5344CB8AC3E}">
        <p14:creationId xmlns:p14="http://schemas.microsoft.com/office/powerpoint/2010/main" val="1831195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time permits, use the </a:t>
            </a:r>
            <a:r>
              <a:rPr lang="en-US" sz="1200" u="sng" kern="1200" dirty="0">
                <a:solidFill>
                  <a:schemeClr val="tx1"/>
                </a:solidFill>
                <a:effectLst/>
                <a:latin typeface="+mn-lt"/>
                <a:ea typeface="+mn-ea"/>
                <a:cs typeface="+mn-cs"/>
                <a:hlinkClick r:id="rId3"/>
              </a:rPr>
              <a:t>Teaching Strategy: See, Think, Wonder | Facing History</a:t>
            </a:r>
            <a:r>
              <a:rPr lang="en-US" sz="1200" kern="1200" dirty="0">
                <a:solidFill>
                  <a:schemeClr val="tx1"/>
                </a:solidFill>
                <a:effectLst/>
                <a:latin typeface="+mn-lt"/>
                <a:ea typeface="+mn-ea"/>
                <a:cs typeface="+mn-cs"/>
              </a:rPr>
              <a:t> strategy. This can be done as a whole group with the digital images or printed and shared in small groups.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students share responses to each of the images. These reflect fire at various stages from controlled to raging. Students may wonder about the second image, which depicts cultural or prescribed burning. It is actually just as controlled as the first image, but students may not understand this practice. This is what they will learn about in the first reading today.</a:t>
            </a:r>
          </a:p>
        </p:txBody>
      </p:sp>
      <p:sp>
        <p:nvSpPr>
          <p:cNvPr id="4" name="Slide Number Placeholder 3"/>
          <p:cNvSpPr>
            <a:spLocks noGrp="1"/>
          </p:cNvSpPr>
          <p:nvPr>
            <p:ph type="sldNum" sz="quarter" idx="5"/>
          </p:nvPr>
        </p:nvSpPr>
        <p:spPr/>
        <p:txBody>
          <a:bodyPr/>
          <a:lstStyle/>
          <a:p>
            <a:fld id="{EA1E0E1D-2DE7-ED47-8272-C1B96CC0AB10}" type="slidenum">
              <a:rPr lang="en-US" smtClean="0"/>
              <a:t>16</a:t>
            </a:fld>
            <a:endParaRPr lang="en-US"/>
          </a:p>
        </p:txBody>
      </p:sp>
    </p:spTree>
    <p:extLst>
      <p:ext uri="{BB962C8B-B14F-4D97-AF65-F5344CB8AC3E}">
        <p14:creationId xmlns:p14="http://schemas.microsoft.com/office/powerpoint/2010/main" val="387595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17</a:t>
            </a:fld>
            <a:endParaRPr lang="en-US"/>
          </a:p>
        </p:txBody>
      </p:sp>
    </p:spTree>
    <p:extLst>
      <p:ext uri="{BB962C8B-B14F-4D97-AF65-F5344CB8AC3E}">
        <p14:creationId xmlns:p14="http://schemas.microsoft.com/office/powerpoint/2010/main" val="3400454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18</a:t>
            </a:fld>
            <a:endParaRPr lang="en-US"/>
          </a:p>
        </p:txBody>
      </p:sp>
    </p:spTree>
    <p:extLst>
      <p:ext uri="{BB962C8B-B14F-4D97-AF65-F5344CB8AC3E}">
        <p14:creationId xmlns:p14="http://schemas.microsoft.com/office/powerpoint/2010/main" val="1726467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reading will further explain how cultural or prescribed burning is used to help with growth. Before reading, display the image on the slide. Ask students what they think is happening in the image. Allow for various student ideas, but do not let students know what is actually happening.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students with Handout 1: How Native Americans Utilize Fire to Balance the Land. Give students time and support for reading.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discuss the differences they notice between the pictures on the second page of the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Return to the image on the screen and ask students to use what they learned in the article to rethink the picture. The man is intentionally causing and controlling the fire to burn off the brush that can catch fire later, and cause an uncontrollable forest fire. Then read the caption of the image: “Elijah Knight of the North Fork Mono tribe lights grass on fire as part of a broadcast burn, which is a controlled application of fire to fuels.”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19</a:t>
            </a:fld>
            <a:endParaRPr lang="en-US"/>
          </a:p>
        </p:txBody>
      </p:sp>
    </p:spTree>
    <p:extLst>
      <p:ext uri="{BB962C8B-B14F-4D97-AF65-F5344CB8AC3E}">
        <p14:creationId xmlns:p14="http://schemas.microsoft.com/office/powerpoint/2010/main" val="321081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students that they have been learning about fire to better understand their emotions. Provide Handout 2: Managing Our Emotional Fires. Allow for time and support for student reading. Focus on the checklist and ask students how that can help them to change their emotional responses.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hand out the half-sheets from Handout 3: Reflect &amp; Respond. This activity will help students make text connections and prepare for the final talking circle. If time allows, ask several students to share responses. </a:t>
            </a:r>
          </a:p>
        </p:txBody>
      </p:sp>
      <p:sp>
        <p:nvSpPr>
          <p:cNvPr id="4" name="Slide Number Placeholder 3"/>
          <p:cNvSpPr>
            <a:spLocks noGrp="1"/>
          </p:cNvSpPr>
          <p:nvPr>
            <p:ph type="sldNum" sz="quarter" idx="5"/>
          </p:nvPr>
        </p:nvSpPr>
        <p:spPr/>
        <p:txBody>
          <a:bodyPr/>
          <a:lstStyle/>
          <a:p>
            <a:fld id="{EA1E0E1D-2DE7-ED47-8272-C1B96CC0AB10}" type="slidenum">
              <a:rPr lang="en-US" smtClean="0"/>
              <a:t>20</a:t>
            </a:fld>
            <a:endParaRPr lang="en-US"/>
          </a:p>
        </p:txBody>
      </p:sp>
    </p:spTree>
    <p:extLst>
      <p:ext uri="{BB962C8B-B14F-4D97-AF65-F5344CB8AC3E}">
        <p14:creationId xmlns:p14="http://schemas.microsoft.com/office/powerpoint/2010/main" val="157703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close out the lesson series, complete one last talking circle. As this asks students to reflect on all of their learning, this may take longer, or could take place in an additional class session.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Also, ask students to reflect on the use of the talking circle and how it could benefit their class to use it more often.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For students to have personal time to reflect on the lessons, send home Handout 4: Reflect &amp; Look Forward as homework, or plan to complete it in another class session</a:t>
            </a:r>
            <a:r>
              <a:rPr lang="en-US" dirty="0">
                <a:effectLst/>
              </a:rPr>
              <a:t> </a:t>
            </a:r>
          </a:p>
          <a:p>
            <a:pPr marL="171450" indent="-171450">
              <a:buFont typeface="Arial" panose="020B0604020202020204" pitchFamily="34" charset="0"/>
              <a:buChar char="•"/>
            </a:pPr>
            <a:endParaRPr lang="en-US" b="1" dirty="0">
              <a:effectLst/>
            </a:endParaRPr>
          </a:p>
          <a:p>
            <a:r>
              <a:rPr lang="en-US" sz="1200" b="1" kern="1200" dirty="0">
                <a:solidFill>
                  <a:schemeClr val="tx1"/>
                </a:solidFill>
                <a:effectLst/>
                <a:latin typeface="+mn-lt"/>
                <a:ea typeface="+mn-ea"/>
                <a:cs typeface="+mn-cs"/>
              </a:rPr>
              <a:t>Extension Activities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Share images and information from the following articles on the Yurok tribe in California. The Yurok Cultural Fire Management Council works alongside other tribes such as the Karuk to assist local fire departments in prescribed cultural burning to help prevent forest fires and foster regrowth of forests. This is a current example how the cultural value and respect of fire is still used to bring balance and safety in nature. The article references them as “firelighters” rather than “firefighters.”  These tribes also teach college students the cultural ways of fire management to maintain the beauty of the forests for the future.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The Guardian</a:t>
            </a:r>
            <a:r>
              <a:rPr lang="en-US" sz="1200" kern="1200" dirty="0">
                <a:solidFill>
                  <a:schemeClr val="tx1"/>
                </a:solidFill>
                <a:effectLst/>
                <a:latin typeface="+mn-lt"/>
                <a:ea typeface="+mn-ea"/>
                <a:cs typeface="+mn-cs"/>
              </a:rPr>
              <a:t> article: </a:t>
            </a:r>
            <a:r>
              <a:rPr lang="en-US" sz="1200" u="sng" kern="1200" dirty="0">
                <a:solidFill>
                  <a:schemeClr val="tx1"/>
                </a:solidFill>
                <a:effectLst/>
                <a:latin typeface="+mn-lt"/>
                <a:ea typeface="+mn-ea"/>
                <a:cs typeface="+mn-cs"/>
                <a:hlinkClick r:id="rId3"/>
              </a:rPr>
              <a:t>https://www.theguardian.com/us-news/2019/nov/21/wildfire-prescribed-burns-california-native-americans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NPR.org</a:t>
            </a:r>
            <a:r>
              <a:rPr lang="en-US" sz="1200" kern="1200" dirty="0">
                <a:solidFill>
                  <a:schemeClr val="tx1"/>
                </a:solidFill>
                <a:effectLst/>
                <a:latin typeface="+mn-lt"/>
                <a:ea typeface="+mn-ea"/>
                <a:cs typeface="+mn-cs"/>
              </a:rPr>
              <a:t> article (with live motion images) ‘To Manage Wildfire, California Looks To What Tribes Have Known All Along”   </a:t>
            </a:r>
            <a:r>
              <a:rPr lang="en-US" sz="1200" u="sng" kern="1200" dirty="0">
                <a:solidFill>
                  <a:schemeClr val="tx1"/>
                </a:solidFill>
                <a:effectLst/>
                <a:latin typeface="+mn-lt"/>
                <a:ea typeface="+mn-ea"/>
                <a:cs typeface="+mn-cs"/>
                <a:hlinkClick r:id="rId4"/>
              </a:rPr>
              <a:t>https://www.npr.org/2020/08/24/899422710/to-manage-wildfire-california-looks-to-what-tribes-have-known-all-along</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A1E0E1D-2DE7-ED47-8272-C1B96CC0AB10}" type="slidenum">
              <a:rPr lang="en-US" smtClean="0"/>
              <a:t>21</a:t>
            </a:fld>
            <a:endParaRPr lang="en-US"/>
          </a:p>
        </p:txBody>
      </p:sp>
    </p:spTree>
    <p:extLst>
      <p:ext uri="{BB962C8B-B14F-4D97-AF65-F5344CB8AC3E}">
        <p14:creationId xmlns:p14="http://schemas.microsoft.com/office/powerpoint/2010/main" val="6604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Students can pair/share, or hold a quick whole-group share about what they know of the useful and harmful qualities of fire. If time allows, the teacher may also ask students if they know how a fire starts.</a:t>
            </a:r>
          </a:p>
        </p:txBody>
      </p:sp>
      <p:sp>
        <p:nvSpPr>
          <p:cNvPr id="4" name="Slide Number Placeholder 3"/>
          <p:cNvSpPr>
            <a:spLocks noGrp="1"/>
          </p:cNvSpPr>
          <p:nvPr>
            <p:ph type="sldNum" sz="quarter" idx="5"/>
          </p:nvPr>
        </p:nvSpPr>
        <p:spPr/>
        <p:txBody>
          <a:bodyPr/>
          <a:lstStyle/>
          <a:p>
            <a:fld id="{EA1E0E1D-2DE7-ED47-8272-C1B96CC0AB10}" type="slidenum">
              <a:rPr lang="en-US" smtClean="0"/>
              <a:t>4</a:t>
            </a:fld>
            <a:endParaRPr lang="en-US"/>
          </a:p>
        </p:txBody>
      </p:sp>
    </p:spTree>
    <p:extLst>
      <p:ext uri="{BB962C8B-B14F-4D97-AF65-F5344CB8AC3E}">
        <p14:creationId xmlns:p14="http://schemas.microsoft.com/office/powerpoint/2010/main" val="198316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raise their hand if they like reading or hearing stories.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that the “oral tradition” of telling stories is an ancient practice and that most Native peoples past and present use storytelling as a way of life.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Selected students can take turns reading the bullet points. Emphasize that stories were used to teach life values, as well as promote an understanding of nature and relationships to others. These stories were used to teach all, but especially children.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Direct students to look at the image. Briefly mention to students that many times stories are told in circles, so that everyone can hear and respect each other’s stories or reflections. The class will be using talking circles each day of this lesson series. </a:t>
            </a:r>
          </a:p>
        </p:txBody>
      </p:sp>
      <p:sp>
        <p:nvSpPr>
          <p:cNvPr id="4" name="Slide Number Placeholder 3"/>
          <p:cNvSpPr>
            <a:spLocks noGrp="1"/>
          </p:cNvSpPr>
          <p:nvPr>
            <p:ph type="sldNum" sz="quarter" idx="5"/>
          </p:nvPr>
        </p:nvSpPr>
        <p:spPr/>
        <p:txBody>
          <a:bodyPr/>
          <a:lstStyle/>
          <a:p>
            <a:fld id="{EA1E0E1D-2DE7-ED47-8272-C1B96CC0AB10}" type="slidenum">
              <a:rPr lang="en-US" smtClean="0"/>
              <a:t>5</a:t>
            </a:fld>
            <a:endParaRPr lang="en-US"/>
          </a:p>
        </p:txBody>
      </p:sp>
    </p:spTree>
    <p:extLst>
      <p:ext uri="{BB962C8B-B14F-4D97-AF65-F5344CB8AC3E}">
        <p14:creationId xmlns:p14="http://schemas.microsoft.com/office/powerpoint/2010/main" val="24507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students have Handout 1: How the Flicker Bird Brought Fire. This is a story from the Eastern Shoshone tribal nation. They currently live in Wyoming. Shoshone comes from the word </a:t>
            </a:r>
            <a:r>
              <a:rPr lang="en-US" sz="1200" i="1" kern="1200" dirty="0" err="1">
                <a:solidFill>
                  <a:schemeClr val="tx1"/>
                </a:solidFill>
                <a:effectLst/>
                <a:latin typeface="+mn-lt"/>
                <a:ea typeface="+mn-ea"/>
                <a:cs typeface="+mn-cs"/>
              </a:rPr>
              <a:t>sosoni</a:t>
            </a:r>
            <a:r>
              <a:rPr lang="en-US" sz="1200" kern="1200" dirty="0">
                <a:solidFill>
                  <a:schemeClr val="tx1"/>
                </a:solidFill>
                <a:effectLst/>
                <a:latin typeface="+mn-lt"/>
                <a:ea typeface="+mn-ea"/>
                <a:cs typeface="+mn-cs"/>
              </a:rPr>
              <a:t>, which means “tall grass”, and refers to the material used to build their houses.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Read the text as a whole or small group. It is best if the teacher has anticipated stopping points where students will need vocabulary or comprehension support.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students time to answer the reading response questions at the bottom of the story. This can be individual or partner share.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students to share their responses to each question and allow for additional discussion time. It is important to note that like other traditional cultures, these stories demonstrate the relationship with and value placed on animals and other natural elements. Stories like this were used to explain why animals look or behave in certain ways. They are also used to share why humans are to be thankful for nature, which is another cultural value of AI/AN people.  </a:t>
            </a:r>
          </a:p>
        </p:txBody>
      </p:sp>
      <p:sp>
        <p:nvSpPr>
          <p:cNvPr id="4" name="Slide Number Placeholder 3"/>
          <p:cNvSpPr>
            <a:spLocks noGrp="1"/>
          </p:cNvSpPr>
          <p:nvPr>
            <p:ph type="sldNum" sz="quarter" idx="5"/>
          </p:nvPr>
        </p:nvSpPr>
        <p:spPr/>
        <p:txBody>
          <a:bodyPr/>
          <a:lstStyle/>
          <a:p>
            <a:fld id="{EA1E0E1D-2DE7-ED47-8272-C1B96CC0AB10}" type="slidenum">
              <a:rPr lang="en-US" smtClean="0"/>
              <a:t>6</a:t>
            </a:fld>
            <a:endParaRPr lang="en-US"/>
          </a:p>
        </p:txBody>
      </p:sp>
    </p:spTree>
    <p:extLst>
      <p:ext uri="{BB962C8B-B14F-4D97-AF65-F5344CB8AC3E}">
        <p14:creationId xmlns:p14="http://schemas.microsoft.com/office/powerpoint/2010/main" val="429305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slide is to briefly explain what it takes for a fire to happen. This is an opportunity to introduce and teach the academic vocabulary term </a:t>
            </a:r>
            <a:r>
              <a:rPr lang="en-US" sz="1200" i="1" kern="1200" dirty="0">
                <a:solidFill>
                  <a:schemeClr val="tx1"/>
                </a:solidFill>
                <a:effectLst/>
                <a:latin typeface="+mn-lt"/>
                <a:ea typeface="+mn-ea"/>
                <a:cs typeface="+mn-cs"/>
              </a:rPr>
              <a:t>ignite</a:t>
            </a:r>
            <a:r>
              <a:rPr lang="en-US" sz="1200" kern="1200" dirty="0">
                <a:solidFill>
                  <a:schemeClr val="tx1"/>
                </a:solidFill>
                <a:effectLst/>
                <a:latin typeface="+mn-lt"/>
                <a:ea typeface="+mn-ea"/>
                <a:cs typeface="+mn-cs"/>
              </a:rPr>
              <a:t>. If students are already aware of this term, and how it can be used across multiple contexts, then simply ask students to share what they already know about the definition.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that this triangle shows that fire is a process that keeps fueling itself as it gets hotter. Because a fire needs oxygen, people use things like water, wet blankets, or foam to put out a fire, because those items can cut off the oxygen to a fire. If time allows, ask students if they have seen fires or firefighting in the news.  </a:t>
            </a:r>
          </a:p>
        </p:txBody>
      </p:sp>
      <p:sp>
        <p:nvSpPr>
          <p:cNvPr id="4" name="Slide Number Placeholder 3"/>
          <p:cNvSpPr>
            <a:spLocks noGrp="1"/>
          </p:cNvSpPr>
          <p:nvPr>
            <p:ph type="sldNum" sz="quarter" idx="5"/>
          </p:nvPr>
        </p:nvSpPr>
        <p:spPr/>
        <p:txBody>
          <a:bodyPr/>
          <a:lstStyle/>
          <a:p>
            <a:fld id="{EA1E0E1D-2DE7-ED47-8272-C1B96CC0AB10}" type="slidenum">
              <a:rPr lang="en-US" smtClean="0"/>
              <a:t>7</a:t>
            </a:fld>
            <a:endParaRPr lang="en-US"/>
          </a:p>
        </p:txBody>
      </p:sp>
    </p:spTree>
    <p:extLst>
      <p:ext uri="{BB962C8B-B14F-4D97-AF65-F5344CB8AC3E}">
        <p14:creationId xmlns:p14="http://schemas.microsoft.com/office/powerpoint/2010/main" val="200606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students brainstorm and share aloud all the emotions they can list. Ask a student to share how he/she thinks emotions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Direct their attention to Handout 2: Understanding Our Emotions and Feelings. Prompt students to read the handout independently, and then prepare to discuss what they think the main idea of the article 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aloud, “What information does the table at the top of the page provide for the reader?”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one or two students to summarize what the article teaches about the difference between an emotion and a feeling. Help students understand the cyclical process of emotions leading to feelings, which also cause emotions to change or be affirmed. </a:t>
            </a:r>
          </a:p>
        </p:txBody>
      </p:sp>
      <p:sp>
        <p:nvSpPr>
          <p:cNvPr id="4" name="Slide Number Placeholder 3"/>
          <p:cNvSpPr>
            <a:spLocks noGrp="1"/>
          </p:cNvSpPr>
          <p:nvPr>
            <p:ph type="sldNum" sz="quarter" idx="5"/>
          </p:nvPr>
        </p:nvSpPr>
        <p:spPr/>
        <p:txBody>
          <a:bodyPr/>
          <a:lstStyle/>
          <a:p>
            <a:fld id="{EA1E0E1D-2DE7-ED47-8272-C1B96CC0AB10}" type="slidenum">
              <a:rPr lang="en-US" smtClean="0"/>
              <a:t>8</a:t>
            </a:fld>
            <a:endParaRPr lang="en-US"/>
          </a:p>
        </p:txBody>
      </p:sp>
    </p:spTree>
    <p:extLst>
      <p:ext uri="{BB962C8B-B14F-4D97-AF65-F5344CB8AC3E}">
        <p14:creationId xmlns:p14="http://schemas.microsoft.com/office/powerpoint/2010/main" val="212622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lesson closure, have students stand in a circle around the room. This can also be done in smaller circles. Ensure that one student in the circle has the talking stick/object.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Pose the first question, “How can our emotions be helpful?”, and give several students time to speak. They should pass the talking stick as they answer or respond to others.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Pose the second question, “How can our emotions be harmful?”, and follow the same protocol. Remind students that only the person with the stick is to be speaking.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the circle to a close by re-emphasizing that our emotions are important to us and that we should not be afraid of them. However, just like something important as fire, our emotions can also cause us to feel ways that aren’t good for us. Sometimes, people might make bad decisions such as hurting others or trying drugs or alcohol. Tell students that tomorrow they will learn more about how our emotions affect our behavior.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Notes for the teacher: </a:t>
            </a:r>
          </a:p>
          <a:p>
            <a:r>
              <a:rPr lang="en-US" sz="1200" kern="1200" dirty="0">
                <a:solidFill>
                  <a:schemeClr val="tx1"/>
                </a:solidFill>
                <a:effectLst/>
                <a:latin typeface="+mn-lt"/>
                <a:ea typeface="+mn-ea"/>
                <a:cs typeface="+mn-cs"/>
              </a:rPr>
              <a:t>Talking Circles are an ancient and important part of many Native American communities. They are a simple and valuable way to communicate our feelings to a group, and in doing so, we form a respectful and compassionate community.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Protocol:</a:t>
            </a:r>
            <a:r>
              <a:rPr lang="en-US" sz="1200" kern="1200" dirty="0">
                <a:solidFill>
                  <a:schemeClr val="tx1"/>
                </a:solidFill>
                <a:effectLst/>
                <a:latin typeface="+mn-lt"/>
                <a:ea typeface="+mn-ea"/>
                <a:cs typeface="+mn-cs"/>
              </a:rPr>
              <a:t> Sit in a circle and prepare to listen and share. The Talking Circle can be focused on any topic or issue. Each person has the opportunity to speak when they are holding the stick, feather, or other object used to identify whose turn it is to speak.  The circle is complete when everyone has an opportunity to speak once, and most discussions have two or more opportunities for individuals to speak.  </a:t>
            </a:r>
          </a:p>
        </p:txBody>
      </p:sp>
      <p:sp>
        <p:nvSpPr>
          <p:cNvPr id="4" name="Slide Number Placeholder 3"/>
          <p:cNvSpPr>
            <a:spLocks noGrp="1"/>
          </p:cNvSpPr>
          <p:nvPr>
            <p:ph type="sldNum" sz="quarter" idx="5"/>
          </p:nvPr>
        </p:nvSpPr>
        <p:spPr/>
        <p:txBody>
          <a:bodyPr/>
          <a:lstStyle/>
          <a:p>
            <a:fld id="{EA1E0E1D-2DE7-ED47-8272-C1B96CC0AB10}" type="slidenum">
              <a:rPr lang="en-US" smtClean="0"/>
              <a:t>9</a:t>
            </a:fld>
            <a:endParaRPr lang="en-US"/>
          </a:p>
        </p:txBody>
      </p:sp>
    </p:spTree>
    <p:extLst>
      <p:ext uri="{BB962C8B-B14F-4D97-AF65-F5344CB8AC3E}">
        <p14:creationId xmlns:p14="http://schemas.microsoft.com/office/powerpoint/2010/main" val="70923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students begin class by independently reading </a:t>
            </a:r>
            <a:r>
              <a:rPr lang="en-US" sz="1200" u="sng" kern="1200" dirty="0">
                <a:solidFill>
                  <a:schemeClr val="tx1"/>
                </a:solidFill>
                <a:effectLst/>
                <a:latin typeface="+mn-lt"/>
                <a:ea typeface="+mn-ea"/>
                <a:cs typeface="+mn-cs"/>
                <a:hlinkClick r:id="rId3"/>
              </a:rPr>
              <a:t>Student Handout 1: About Emotions</a:t>
            </a:r>
            <a:r>
              <a:rPr lang="en-US" sz="1200" kern="1200" dirty="0">
                <a:solidFill>
                  <a:schemeClr val="tx1"/>
                </a:solidFill>
                <a:effectLst/>
                <a:latin typeface="+mn-lt"/>
                <a:ea typeface="+mn-ea"/>
                <a:cs typeface="+mn-cs"/>
              </a:rPr>
              <a:t>. Then, students can either pair/share or discuss the handout as a whole group. Some students may find this like their learning about primary and secondary colors. This can be a helpful comparison for younger students.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one or two students to define the previous day’s key word: ignite. Tell students to listen for that word in our story today. </a:t>
            </a:r>
          </a:p>
        </p:txBody>
      </p:sp>
      <p:sp>
        <p:nvSpPr>
          <p:cNvPr id="4" name="Slide Number Placeholder 3"/>
          <p:cNvSpPr>
            <a:spLocks noGrp="1"/>
          </p:cNvSpPr>
          <p:nvPr>
            <p:ph type="sldNum" sz="quarter" idx="5"/>
          </p:nvPr>
        </p:nvSpPr>
        <p:spPr/>
        <p:txBody>
          <a:bodyPr/>
          <a:lstStyle/>
          <a:p>
            <a:fld id="{EA1E0E1D-2DE7-ED47-8272-C1B96CC0AB10}" type="slidenum">
              <a:rPr lang="en-US" smtClean="0"/>
              <a:t>10</a:t>
            </a:fld>
            <a:endParaRPr lang="en-US"/>
          </a:p>
        </p:txBody>
      </p:sp>
    </p:spTree>
    <p:extLst>
      <p:ext uri="{BB962C8B-B14F-4D97-AF65-F5344CB8AC3E}">
        <p14:creationId xmlns:p14="http://schemas.microsoft.com/office/powerpoint/2010/main" val="23730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a class or in small groups, read the Eastern Shoshone story on Student Handout 2: When Elk Gave Fire to the People. Anticipate beforehand where students may need a comprehension check while reading.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 students time to answer the reading response questions on the handout. If time allows, students can discuss their responses before answering the discussion questions.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whole group discussion centers on how humans need fire to live. In current times, this translates into our use of heat and electricity. Have students reflect on how life may have been many years ago, and how fire was an essential and daily part of life. Stories like this one would demonstrate how grateful Native people were for fire, and and how they gave thanks to nature for providing it. </a:t>
            </a:r>
          </a:p>
        </p:txBody>
      </p:sp>
      <p:sp>
        <p:nvSpPr>
          <p:cNvPr id="4" name="Slide Number Placeholder 3"/>
          <p:cNvSpPr>
            <a:spLocks noGrp="1"/>
          </p:cNvSpPr>
          <p:nvPr>
            <p:ph type="sldNum" sz="quarter" idx="5"/>
          </p:nvPr>
        </p:nvSpPr>
        <p:spPr/>
        <p:txBody>
          <a:bodyPr/>
          <a:lstStyle/>
          <a:p>
            <a:fld id="{EA1E0E1D-2DE7-ED47-8272-C1B96CC0AB10}" type="slidenum">
              <a:rPr lang="en-US" smtClean="0"/>
              <a:t>11</a:t>
            </a:fld>
            <a:endParaRPr lang="en-US"/>
          </a:p>
        </p:txBody>
      </p:sp>
    </p:spTree>
    <p:extLst>
      <p:ext uri="{BB962C8B-B14F-4D97-AF65-F5344CB8AC3E}">
        <p14:creationId xmlns:p14="http://schemas.microsoft.com/office/powerpoint/2010/main" val="991221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17DD-14B1-FB40-8524-8FE4C7E92776}"/>
              </a:ext>
            </a:extLst>
          </p:cNvPr>
          <p:cNvSpPr>
            <a:spLocks noGrp="1"/>
          </p:cNvSpPr>
          <p:nvPr>
            <p:ph type="ctrTitle"/>
          </p:nvPr>
        </p:nvSpPr>
        <p:spPr>
          <a:xfrm>
            <a:off x="427511" y="406400"/>
            <a:ext cx="11329059" cy="1089891"/>
          </a:xfrm>
        </p:spPr>
        <p:txBody>
          <a:bodyPr anchor="b"/>
          <a:lstStyle>
            <a:lvl1pPr algn="l">
              <a:defRPr sz="6000" b="1" i="0">
                <a:solidFill>
                  <a:srgbClr val="D03939"/>
                </a:solidFill>
                <a:latin typeface="Omnes SemiBold"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42251B75-9679-864E-B71A-F2A6037FC8BA}"/>
              </a:ext>
            </a:extLst>
          </p:cNvPr>
          <p:cNvSpPr>
            <a:spLocks noGrp="1"/>
          </p:cNvSpPr>
          <p:nvPr>
            <p:ph type="subTitle" idx="1"/>
          </p:nvPr>
        </p:nvSpPr>
        <p:spPr>
          <a:xfrm>
            <a:off x="427511" y="2010745"/>
            <a:ext cx="11329059" cy="1655762"/>
          </a:xfrm>
        </p:spPr>
        <p:txBody>
          <a:bodyPr>
            <a:normAutofit/>
          </a:bodyPr>
          <a:lstStyle>
            <a:lvl1pPr marL="0" indent="0" algn="l">
              <a:buNone/>
              <a:defRPr sz="3200" b="0" i="0">
                <a:latin typeface="Omne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8592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2161309"/>
            <a:ext cx="4789116" cy="406136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2161308"/>
            <a:ext cx="4789116" cy="3705101"/>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9D3E7996-C6E7-034E-B9AE-555B489335AA}"/>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44755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2826326"/>
            <a:ext cx="4789116" cy="3396344"/>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3193773"/>
            <a:ext cx="4789116" cy="2672635"/>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417C402-7FC3-6449-97FE-1CE719742B6B}"/>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13" name="Text Placeholder 12">
            <a:extLst>
              <a:ext uri="{FF2B5EF4-FFF2-40B4-BE49-F238E27FC236}">
                <a16:creationId xmlns:a16="http://schemas.microsoft.com/office/drawing/2014/main" id="{0A9356B3-527C-E843-A79B-E25BBFADBCA6}"/>
              </a:ext>
            </a:extLst>
          </p:cNvPr>
          <p:cNvSpPr>
            <a:spLocks noGrp="1"/>
          </p:cNvSpPr>
          <p:nvPr>
            <p:ph type="body" sz="quarter" idx="11" hasCustomPrompt="1"/>
          </p:nvPr>
        </p:nvSpPr>
        <p:spPr>
          <a:xfrm>
            <a:off x="838200" y="1547116"/>
            <a:ext cx="10515600" cy="825023"/>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178438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1815549"/>
            <a:ext cx="4789116" cy="440712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2161308"/>
            <a:ext cx="4789116" cy="3705101"/>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9D3E7996-C6E7-034E-B9AE-555B489335AA}"/>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102142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C7BABC-37AB-844C-87F2-FE545736FBE7}"/>
              </a:ext>
            </a:extLst>
          </p:cNvPr>
          <p:cNvSpPr txBox="1">
            <a:spLocks/>
          </p:cNvSpPr>
          <p:nvPr userDrawn="1"/>
        </p:nvSpPr>
        <p:spPr>
          <a:xfrm>
            <a:off x="1009403" y="2933205"/>
            <a:ext cx="10105901" cy="2790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D03939"/>
                </a:solidFill>
                <a:latin typeface="Omnes Medium" pitchFamily="2" charset="77"/>
                <a:ea typeface="+mj-ea"/>
                <a:cs typeface="+mj-cs"/>
              </a:defRPr>
            </a:lvl1pPr>
          </a:lstStyle>
          <a:p>
            <a:r>
              <a:rPr lang="en-US" sz="2400" b="0" i="0" dirty="0">
                <a:latin typeface="+mj-lt"/>
              </a:rPr>
              <a:t>Click to edit Master title style</a:t>
            </a:r>
          </a:p>
        </p:txBody>
      </p:sp>
      <p:sp>
        <p:nvSpPr>
          <p:cNvPr id="6" name="Title 1">
            <a:extLst>
              <a:ext uri="{FF2B5EF4-FFF2-40B4-BE49-F238E27FC236}">
                <a16:creationId xmlns:a16="http://schemas.microsoft.com/office/drawing/2014/main" id="{DFD0A534-47FE-7A4D-8E06-F65FE451B640}"/>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4755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649-B7EA-E54B-BCAD-AF1C721073F9}"/>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DD332B4-6214-8B43-8959-3BF3CAEF26BE}"/>
              </a:ext>
            </a:extLst>
          </p:cNvPr>
          <p:cNvSpPr>
            <a:spLocks noGrp="1"/>
          </p:cNvSpPr>
          <p:nvPr>
            <p:ph idx="1"/>
          </p:nvPr>
        </p:nvSpPr>
        <p:spPr>
          <a:xfrm>
            <a:off x="838200" y="2054431"/>
            <a:ext cx="10515600" cy="412253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5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CAF144-EE6B-344A-91C5-8160CAF963CC}"/>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9" name="Content Placeholder 2">
            <a:extLst>
              <a:ext uri="{FF2B5EF4-FFF2-40B4-BE49-F238E27FC236}">
                <a16:creationId xmlns:a16="http://schemas.microsoft.com/office/drawing/2014/main" id="{EE8D9314-4816-D244-9655-75951F368C99}"/>
              </a:ext>
            </a:extLst>
          </p:cNvPr>
          <p:cNvSpPr>
            <a:spLocks noGrp="1"/>
          </p:cNvSpPr>
          <p:nvPr>
            <p:ph idx="1"/>
          </p:nvPr>
        </p:nvSpPr>
        <p:spPr>
          <a:xfrm>
            <a:off x="838200" y="2873829"/>
            <a:ext cx="10515600" cy="3303133"/>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02A6A761-AF67-6E40-9C5E-D310A569803C}"/>
              </a:ext>
            </a:extLst>
          </p:cNvPr>
          <p:cNvSpPr>
            <a:spLocks noGrp="1"/>
          </p:cNvSpPr>
          <p:nvPr>
            <p:ph type="body" sz="quarter" idx="10" hasCustomPrompt="1"/>
          </p:nvPr>
        </p:nvSpPr>
        <p:spPr>
          <a:xfrm>
            <a:off x="838200" y="1547116"/>
            <a:ext cx="10515600" cy="825023"/>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140894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CAF144-EE6B-344A-91C5-8160CAF963CC}"/>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9" name="Content Placeholder 2">
            <a:extLst>
              <a:ext uri="{FF2B5EF4-FFF2-40B4-BE49-F238E27FC236}">
                <a16:creationId xmlns:a16="http://schemas.microsoft.com/office/drawing/2014/main" id="{EE8D9314-4816-D244-9655-75951F368C99}"/>
              </a:ext>
            </a:extLst>
          </p:cNvPr>
          <p:cNvSpPr>
            <a:spLocks noGrp="1"/>
          </p:cNvSpPr>
          <p:nvPr>
            <p:ph idx="1"/>
          </p:nvPr>
        </p:nvSpPr>
        <p:spPr>
          <a:xfrm>
            <a:off x="838200" y="3429000"/>
            <a:ext cx="10515600" cy="274796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02A6A761-AF67-6E40-9C5E-D310A569803C}"/>
              </a:ext>
            </a:extLst>
          </p:cNvPr>
          <p:cNvSpPr>
            <a:spLocks noGrp="1"/>
          </p:cNvSpPr>
          <p:nvPr>
            <p:ph type="body" sz="quarter" idx="10" hasCustomPrompt="1"/>
          </p:nvPr>
        </p:nvSpPr>
        <p:spPr>
          <a:xfrm>
            <a:off x="838200" y="1547116"/>
            <a:ext cx="10515600" cy="1291618"/>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278001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EDC2-661E-AD42-891F-D0B741545454}"/>
              </a:ext>
            </a:extLst>
          </p:cNvPr>
          <p:cNvSpPr>
            <a:spLocks noGrp="1"/>
          </p:cNvSpPr>
          <p:nvPr>
            <p:ph type="title"/>
          </p:nvPr>
        </p:nvSpPr>
        <p:spPr>
          <a:xfrm>
            <a:off x="1620982" y="1588283"/>
            <a:ext cx="9019309" cy="3648735"/>
          </a:xfrm>
        </p:spPr>
        <p:txBody>
          <a:bodyPr/>
          <a:lstStyle>
            <a:lvl1pPr>
              <a:defRPr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397803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316EBD-C07A-2741-BC0E-FB7DD085D0B2}"/>
              </a:ext>
            </a:extLst>
          </p:cNvPr>
          <p:cNvSpPr>
            <a:spLocks noGrp="1"/>
          </p:cNvSpPr>
          <p:nvPr>
            <p:ph type="title"/>
          </p:nvPr>
        </p:nvSpPr>
        <p:spPr>
          <a:xfrm>
            <a:off x="838200" y="570016"/>
            <a:ext cx="10515600" cy="1120672"/>
          </a:xfrm>
        </p:spPr>
        <p:txBody>
          <a:bodyPr>
            <a:normAutofit/>
          </a:bodyPr>
          <a:lstStyle>
            <a:lvl1pPr>
              <a:defRPr sz="4000" b="1" i="0">
                <a:solidFill>
                  <a:srgbClr val="D03939"/>
                </a:solidFill>
                <a:latin typeface="+mn-lt"/>
              </a:defRPr>
            </a:lvl1pPr>
          </a:lstStyle>
          <a:p>
            <a:r>
              <a:rPr lang="en-US" dirty="0"/>
              <a:t>Click to edit Master title style</a:t>
            </a:r>
          </a:p>
        </p:txBody>
      </p:sp>
      <p:sp>
        <p:nvSpPr>
          <p:cNvPr id="8" name="Title 1">
            <a:extLst>
              <a:ext uri="{FF2B5EF4-FFF2-40B4-BE49-F238E27FC236}">
                <a16:creationId xmlns:a16="http://schemas.microsoft.com/office/drawing/2014/main" id="{96A0416E-4060-EE4C-BB2D-CC6AA3C33F6F}"/>
              </a:ext>
            </a:extLst>
          </p:cNvPr>
          <p:cNvSpPr txBox="1">
            <a:spLocks/>
          </p:cNvSpPr>
          <p:nvPr userDrawn="1"/>
        </p:nvSpPr>
        <p:spPr>
          <a:xfrm>
            <a:off x="1009403" y="2933205"/>
            <a:ext cx="10105901" cy="2790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D03939"/>
                </a:solidFill>
                <a:latin typeface="Omnes Medium" pitchFamily="2" charset="77"/>
                <a:ea typeface="+mj-ea"/>
                <a:cs typeface="+mj-cs"/>
              </a:defRPr>
            </a:lvl1pPr>
          </a:lstStyle>
          <a:p>
            <a:r>
              <a:rPr lang="en-US" sz="2400" b="0" i="0" dirty="0">
                <a:latin typeface="+mj-lt"/>
              </a:rPr>
              <a:t>Click to edit Master title style</a:t>
            </a:r>
          </a:p>
        </p:txBody>
      </p:sp>
    </p:spTree>
    <p:extLst>
      <p:ext uri="{BB962C8B-B14F-4D97-AF65-F5344CB8AC3E}">
        <p14:creationId xmlns:p14="http://schemas.microsoft.com/office/powerpoint/2010/main" val="267413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66B66-DE67-5345-9E5C-54FE4F191693}"/>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186307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66B66-DE67-5345-9E5C-54FE4F191693}"/>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331215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950026"/>
            <a:ext cx="4789116" cy="4880757"/>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36423" y="950026"/>
            <a:ext cx="4789116" cy="4880757"/>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10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7B563-4B8F-8B48-837E-C1D11EB53B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9664E1-A6BC-6B40-9CF5-7865FCE70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24CE9-DC02-3945-AC38-B3AB02FEB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F2BAB-4365-4442-8BF5-4FF715623934}" type="datetimeFigureOut">
              <a:rPr lang="en-US" smtClean="0"/>
              <a:t>4/13/21</a:t>
            </a:fld>
            <a:endParaRPr lang="en-US"/>
          </a:p>
        </p:txBody>
      </p:sp>
      <p:sp>
        <p:nvSpPr>
          <p:cNvPr id="5" name="Footer Placeholder 4">
            <a:extLst>
              <a:ext uri="{FF2B5EF4-FFF2-40B4-BE49-F238E27FC236}">
                <a16:creationId xmlns:a16="http://schemas.microsoft.com/office/drawing/2014/main" id="{A1BD318E-B0BB-D448-8C9F-E7F8D06E6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FBA8B2-F761-C44D-BF84-FB2D72DF4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F44F9-0D51-0D42-8A10-6592034E7511}" type="slidenum">
              <a:rPr lang="en-US" smtClean="0"/>
              <a:t>‹#›</a:t>
            </a:fld>
            <a:endParaRPr lang="en-US"/>
          </a:p>
        </p:txBody>
      </p:sp>
    </p:spTree>
    <p:extLst>
      <p:ext uri="{BB962C8B-B14F-4D97-AF65-F5344CB8AC3E}">
        <p14:creationId xmlns:p14="http://schemas.microsoft.com/office/powerpoint/2010/main" val="1837967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2" r:id="rId5"/>
    <p:sldLayoutId id="2147483654" r:id="rId6"/>
    <p:sldLayoutId id="2147483662" r:id="rId7"/>
    <p:sldLayoutId id="2147483664" r:id="rId8"/>
    <p:sldLayoutId id="2147483653" r:id="rId9"/>
    <p:sldLayoutId id="2147483660" r:id="rId10"/>
    <p:sldLayoutId id="2147483663" r:id="rId11"/>
    <p:sldLayoutId id="2147483661"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6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hild standing next to a fire&#10;&#10;Description automatically generated with medium confidence">
            <a:extLst>
              <a:ext uri="{FF2B5EF4-FFF2-40B4-BE49-F238E27FC236}">
                <a16:creationId xmlns:a16="http://schemas.microsoft.com/office/drawing/2014/main" id="{AAB95BEA-A50E-CC4E-9FBB-DB52E87DCD09}"/>
              </a:ext>
            </a:extLst>
          </p:cNvPr>
          <p:cNvPicPr>
            <a:picLocks noGrp="1" noChangeAspect="1"/>
          </p:cNvPicPr>
          <p:nvPr>
            <p:ph sz="half" idx="2"/>
          </p:nvPr>
        </p:nvPicPr>
        <p:blipFill rotWithShape="1">
          <a:blip r:embed="rId3"/>
          <a:srcRect t="19599" b="31820"/>
          <a:stretch/>
        </p:blipFill>
        <p:spPr>
          <a:xfrm>
            <a:off x="614150" y="2735214"/>
            <a:ext cx="10959152" cy="3549430"/>
          </a:xfrm>
        </p:spPr>
      </p:pic>
      <p:sp>
        <p:nvSpPr>
          <p:cNvPr id="4" name="Title 3">
            <a:extLst>
              <a:ext uri="{FF2B5EF4-FFF2-40B4-BE49-F238E27FC236}">
                <a16:creationId xmlns:a16="http://schemas.microsoft.com/office/drawing/2014/main" id="{F2FF1DEE-43A3-2844-80D5-4605EF6E0A4A}"/>
              </a:ext>
            </a:extLst>
          </p:cNvPr>
          <p:cNvSpPr>
            <a:spLocks noGrp="1"/>
          </p:cNvSpPr>
          <p:nvPr>
            <p:ph type="title"/>
          </p:nvPr>
        </p:nvSpPr>
        <p:spPr/>
        <p:txBody>
          <a:bodyPr/>
          <a:lstStyle/>
          <a:p>
            <a:r>
              <a:rPr lang="en-US" dirty="0"/>
              <a:t>Day 2:</a:t>
            </a:r>
          </a:p>
        </p:txBody>
      </p:sp>
      <p:sp>
        <p:nvSpPr>
          <p:cNvPr id="5" name="Text Placeholder 4">
            <a:extLst>
              <a:ext uri="{FF2B5EF4-FFF2-40B4-BE49-F238E27FC236}">
                <a16:creationId xmlns:a16="http://schemas.microsoft.com/office/drawing/2014/main" id="{20E1829B-8219-F24E-9D14-7736AEB903CE}"/>
              </a:ext>
            </a:extLst>
          </p:cNvPr>
          <p:cNvSpPr>
            <a:spLocks noGrp="1"/>
          </p:cNvSpPr>
          <p:nvPr>
            <p:ph type="body" sz="quarter" idx="11"/>
          </p:nvPr>
        </p:nvSpPr>
        <p:spPr/>
        <p:txBody>
          <a:bodyPr/>
          <a:lstStyle/>
          <a:p>
            <a:r>
              <a:rPr lang="en-US" dirty="0"/>
              <a:t>What Can Fire Teach Us About Our Emotions?</a:t>
            </a:r>
          </a:p>
        </p:txBody>
      </p:sp>
    </p:spTree>
    <p:extLst>
      <p:ext uri="{BB962C8B-B14F-4D97-AF65-F5344CB8AC3E}">
        <p14:creationId xmlns:p14="http://schemas.microsoft.com/office/powerpoint/2010/main" val="207198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F6F825-4A24-E943-A9E1-CCAC234B0510}"/>
              </a:ext>
            </a:extLst>
          </p:cNvPr>
          <p:cNvPicPr>
            <a:picLocks noGrp="1" noChangeAspect="1"/>
          </p:cNvPicPr>
          <p:nvPr>
            <p:ph sz="half" idx="2"/>
          </p:nvPr>
        </p:nvPicPr>
        <p:blipFill rotWithShape="1">
          <a:blip r:embed="rId3"/>
          <a:srcRect l="12113" r="12113"/>
          <a:stretch/>
        </p:blipFill>
        <p:spPr>
          <a:xfrm>
            <a:off x="596348" y="1775791"/>
            <a:ext cx="5128591" cy="4421809"/>
          </a:xfrm>
        </p:spPr>
      </p:pic>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535441" cy="3829878"/>
          </a:xfrm>
        </p:spPr>
        <p:txBody>
          <a:bodyPr>
            <a:normAutofit/>
          </a:bodyPr>
          <a:lstStyle/>
          <a:p>
            <a:pPr marL="0" indent="0">
              <a:lnSpc>
                <a:spcPct val="107000"/>
              </a:lnSpc>
              <a:spcBef>
                <a:spcPts val="0"/>
              </a:spcBef>
              <a:buNone/>
            </a:pPr>
            <a:r>
              <a:rPr lang="en-US" sz="3600" dirty="0">
                <a:ea typeface="Roboto" panose="02000000000000000000" pitchFamily="2" charset="0"/>
                <a:cs typeface="Times New Roman" panose="02020603050405020304" pitchFamily="18" charset="0"/>
              </a:rPr>
              <a:t>Discussion Questions</a:t>
            </a:r>
            <a:endParaRPr lang="en-US" sz="5400" dirty="0">
              <a:ea typeface="Roboto" panose="02000000000000000000" pitchFamily="2" charset="0"/>
              <a:cs typeface="Times New Roman" panose="02020603050405020304" pitchFamily="18" charset="0"/>
            </a:endParaRPr>
          </a:p>
          <a:p>
            <a:pPr marL="0" marR="0" lvl="0" indent="0">
              <a:lnSpc>
                <a:spcPct val="107000"/>
              </a:lnSpc>
              <a:spcBef>
                <a:spcPts val="0"/>
              </a:spcBef>
              <a:spcAft>
                <a:spcPts val="0"/>
              </a:spcAft>
              <a:buNone/>
            </a:pPr>
            <a:endParaRPr lang="en-US" sz="2000" dirty="0">
              <a:solidFill>
                <a:schemeClr val="tx1"/>
              </a:solidFill>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dirty="0">
                <a:solidFill>
                  <a:schemeClr val="tx1"/>
                </a:solidFill>
                <a:cs typeface="Times New Roman" panose="02020603050405020304" pitchFamily="18" charset="0"/>
              </a:rPr>
              <a:t>What do the stories teach us about the human need for fire?</a:t>
            </a:r>
            <a:br>
              <a:rPr lang="en-US" dirty="0">
                <a:solidFill>
                  <a:schemeClr val="tx1"/>
                </a:solidFill>
                <a:cs typeface="Times New Roman" panose="02020603050405020304" pitchFamily="18" charset="0"/>
              </a:rPr>
            </a:br>
            <a:endParaRPr lang="en-US" dirty="0">
              <a:solidFill>
                <a:schemeClr val="tx1"/>
              </a:solidFill>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dirty="0">
                <a:solidFill>
                  <a:schemeClr val="tx1"/>
                </a:solidFill>
                <a:cs typeface="Times New Roman" panose="02020603050405020304" pitchFamily="18" charset="0"/>
              </a:rPr>
              <a:t>Why do American Indian tribes value fire?</a:t>
            </a:r>
            <a:endParaRPr lang="en-US" sz="2000" dirty="0">
              <a:solidFill>
                <a:schemeClr val="tx1"/>
              </a:solidFill>
              <a:cs typeface="Times New Roman" panose="02020603050405020304" pitchFamily="18" charset="0"/>
            </a:endParaRP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a:xfrm>
            <a:off x="838199" y="570016"/>
            <a:ext cx="10953467" cy="887723"/>
          </a:xfrm>
        </p:spPr>
        <p:txBody>
          <a:bodyPr>
            <a:normAutofit/>
          </a:bodyPr>
          <a:lstStyle/>
          <a:p>
            <a:r>
              <a:rPr lang="en-US" sz="3800" dirty="0"/>
              <a:t>Traditional Story: When Elk Gave Fire to the People</a:t>
            </a:r>
          </a:p>
        </p:txBody>
      </p:sp>
    </p:spTree>
    <p:extLst>
      <p:ext uri="{BB962C8B-B14F-4D97-AF65-F5344CB8AC3E}">
        <p14:creationId xmlns:p14="http://schemas.microsoft.com/office/powerpoint/2010/main" val="10854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CA04-2B5E-0C4A-B9BF-6C80FA818757}"/>
              </a:ext>
            </a:extLst>
          </p:cNvPr>
          <p:cNvSpPr>
            <a:spLocks noGrp="1"/>
          </p:cNvSpPr>
          <p:nvPr>
            <p:ph type="title"/>
          </p:nvPr>
        </p:nvSpPr>
        <p:spPr>
          <a:xfrm>
            <a:off x="838200" y="570016"/>
            <a:ext cx="10515600" cy="1195284"/>
          </a:xfrm>
        </p:spPr>
        <p:txBody>
          <a:bodyPr/>
          <a:lstStyle/>
          <a:p>
            <a:r>
              <a:rPr lang="en-US" dirty="0"/>
              <a:t>How Our Emotions </a:t>
            </a:r>
            <a:br>
              <a:rPr lang="en-US" dirty="0"/>
            </a:br>
            <a:r>
              <a:rPr lang="en-US" dirty="0"/>
              <a:t>Affect Our Behavior</a:t>
            </a:r>
          </a:p>
        </p:txBody>
      </p:sp>
      <p:pic>
        <p:nvPicPr>
          <p:cNvPr id="4" name="Picture 3">
            <a:extLst>
              <a:ext uri="{FF2B5EF4-FFF2-40B4-BE49-F238E27FC236}">
                <a16:creationId xmlns:a16="http://schemas.microsoft.com/office/drawing/2014/main" id="{F22C84AD-EA85-8B47-8722-78A12EA7A7D2}"/>
              </a:ext>
            </a:extLst>
          </p:cNvPr>
          <p:cNvPicPr>
            <a:picLocks noChangeAspect="1"/>
          </p:cNvPicPr>
          <p:nvPr/>
        </p:nvPicPr>
        <p:blipFill>
          <a:blip r:embed="rId3"/>
          <a:srcRect/>
          <a:stretch/>
        </p:blipFill>
        <p:spPr>
          <a:xfrm>
            <a:off x="4384343" y="127000"/>
            <a:ext cx="6562315" cy="6562315"/>
          </a:xfrm>
          <a:prstGeom prst="rect">
            <a:avLst/>
          </a:prstGeom>
        </p:spPr>
      </p:pic>
    </p:spTree>
    <p:extLst>
      <p:ext uri="{BB962C8B-B14F-4D97-AF65-F5344CB8AC3E}">
        <p14:creationId xmlns:p14="http://schemas.microsoft.com/office/powerpoint/2010/main" val="76762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3283-F330-6D4D-A9B5-F1455A1C1A0D}"/>
              </a:ext>
            </a:extLst>
          </p:cNvPr>
          <p:cNvSpPr>
            <a:spLocks noGrp="1"/>
          </p:cNvSpPr>
          <p:nvPr>
            <p:ph type="title"/>
          </p:nvPr>
        </p:nvSpPr>
        <p:spPr/>
        <p:txBody>
          <a:bodyPr/>
          <a:lstStyle/>
          <a:p>
            <a:r>
              <a:rPr lang="en-US" dirty="0"/>
              <a:t>Putting Our Learning Together</a:t>
            </a:r>
          </a:p>
        </p:txBody>
      </p:sp>
      <p:pic>
        <p:nvPicPr>
          <p:cNvPr id="4" name="Picture 3">
            <a:extLst>
              <a:ext uri="{FF2B5EF4-FFF2-40B4-BE49-F238E27FC236}">
                <a16:creationId xmlns:a16="http://schemas.microsoft.com/office/drawing/2014/main" id="{CB99E8E1-DC7F-5441-A7AB-B8C5371BCD02}"/>
              </a:ext>
            </a:extLst>
          </p:cNvPr>
          <p:cNvPicPr>
            <a:picLocks noChangeAspect="1"/>
          </p:cNvPicPr>
          <p:nvPr/>
        </p:nvPicPr>
        <p:blipFill>
          <a:blip r:embed="rId3"/>
          <a:srcRect/>
          <a:stretch/>
        </p:blipFill>
        <p:spPr>
          <a:xfrm>
            <a:off x="2107442" y="1683235"/>
            <a:ext cx="2259842" cy="2259842"/>
          </a:xfrm>
          <a:prstGeom prst="rect">
            <a:avLst/>
          </a:prstGeom>
        </p:spPr>
      </p:pic>
      <p:pic>
        <p:nvPicPr>
          <p:cNvPr id="6" name="Picture 5">
            <a:extLst>
              <a:ext uri="{FF2B5EF4-FFF2-40B4-BE49-F238E27FC236}">
                <a16:creationId xmlns:a16="http://schemas.microsoft.com/office/drawing/2014/main" id="{DDF6BF5F-E3BF-2649-B8CF-5AA8B6E2D497}"/>
              </a:ext>
            </a:extLst>
          </p:cNvPr>
          <p:cNvPicPr>
            <a:picLocks noChangeAspect="1"/>
          </p:cNvPicPr>
          <p:nvPr/>
        </p:nvPicPr>
        <p:blipFill>
          <a:blip r:embed="rId4"/>
          <a:srcRect/>
          <a:stretch/>
        </p:blipFill>
        <p:spPr>
          <a:xfrm>
            <a:off x="7684828" y="1683235"/>
            <a:ext cx="2259842" cy="2259842"/>
          </a:xfrm>
          <a:prstGeom prst="rect">
            <a:avLst/>
          </a:prstGeom>
        </p:spPr>
      </p:pic>
      <p:sp>
        <p:nvSpPr>
          <p:cNvPr id="7" name="TextBox 6">
            <a:extLst>
              <a:ext uri="{FF2B5EF4-FFF2-40B4-BE49-F238E27FC236}">
                <a16:creationId xmlns:a16="http://schemas.microsoft.com/office/drawing/2014/main" id="{C25D61FC-7A16-9441-96D5-49DA1973E57E}"/>
              </a:ext>
            </a:extLst>
          </p:cNvPr>
          <p:cNvSpPr txBox="1"/>
          <p:nvPr/>
        </p:nvSpPr>
        <p:spPr>
          <a:xfrm>
            <a:off x="838200" y="4220594"/>
            <a:ext cx="5084928" cy="523220"/>
          </a:xfrm>
          <a:prstGeom prst="rect">
            <a:avLst/>
          </a:prstGeom>
          <a:noFill/>
        </p:spPr>
        <p:txBody>
          <a:bodyPr wrap="square" rtlCol="0">
            <a:spAutoFit/>
          </a:bodyPr>
          <a:lstStyle/>
          <a:p>
            <a:r>
              <a:rPr lang="en-US" sz="2800" dirty="0">
                <a:latin typeface="Roboto Light" panose="02000000000000000000" pitchFamily="2" charset="0"/>
                <a:ea typeface="Roboto Light" panose="02000000000000000000" pitchFamily="2" charset="0"/>
                <a:cs typeface="Times New Roman" panose="02020603050405020304" pitchFamily="18" charset="0"/>
              </a:rPr>
              <a:t>How can fire help us? </a:t>
            </a:r>
          </a:p>
        </p:txBody>
      </p:sp>
      <p:sp>
        <p:nvSpPr>
          <p:cNvPr id="8" name="TextBox 7">
            <a:extLst>
              <a:ext uri="{FF2B5EF4-FFF2-40B4-BE49-F238E27FC236}">
                <a16:creationId xmlns:a16="http://schemas.microsoft.com/office/drawing/2014/main" id="{D1BABBD1-702C-C345-9DEB-9E0277D00684}"/>
              </a:ext>
            </a:extLst>
          </p:cNvPr>
          <p:cNvSpPr txBox="1"/>
          <p:nvPr/>
        </p:nvSpPr>
        <p:spPr>
          <a:xfrm>
            <a:off x="6268874" y="4215204"/>
            <a:ext cx="5084928" cy="523220"/>
          </a:xfrm>
          <a:prstGeom prst="rect">
            <a:avLst/>
          </a:prstGeom>
          <a:noFill/>
        </p:spPr>
        <p:txBody>
          <a:bodyPr wrap="square" rtlCol="0">
            <a:spAutoFit/>
          </a:bodyPr>
          <a:lstStyle/>
          <a:p>
            <a:r>
              <a:rPr lang="en-US" sz="2800" dirty="0">
                <a:latin typeface="Roboto Light" panose="02000000000000000000" pitchFamily="2" charset="0"/>
                <a:ea typeface="Roboto Light" panose="02000000000000000000" pitchFamily="2" charset="0"/>
                <a:cs typeface="Times New Roman" panose="02020603050405020304" pitchFamily="18" charset="0"/>
              </a:rPr>
              <a:t>How can our emotions help us?</a:t>
            </a:r>
          </a:p>
        </p:txBody>
      </p:sp>
      <p:sp>
        <p:nvSpPr>
          <p:cNvPr id="9" name="TextBox 8">
            <a:extLst>
              <a:ext uri="{FF2B5EF4-FFF2-40B4-BE49-F238E27FC236}">
                <a16:creationId xmlns:a16="http://schemas.microsoft.com/office/drawing/2014/main" id="{0879242A-A987-9242-B77B-AFE398D512BB}"/>
              </a:ext>
            </a:extLst>
          </p:cNvPr>
          <p:cNvSpPr txBox="1"/>
          <p:nvPr/>
        </p:nvSpPr>
        <p:spPr>
          <a:xfrm>
            <a:off x="838200" y="5407949"/>
            <a:ext cx="5084928" cy="523220"/>
          </a:xfrm>
          <a:prstGeom prst="rect">
            <a:avLst/>
          </a:prstGeom>
          <a:noFill/>
        </p:spPr>
        <p:txBody>
          <a:bodyPr wrap="square" rtlCol="0">
            <a:spAutoFit/>
          </a:bodyPr>
          <a:lstStyle/>
          <a:p>
            <a:r>
              <a:rPr lang="en-US" sz="2800" dirty="0">
                <a:latin typeface="Roboto Light" panose="02000000000000000000" pitchFamily="2" charset="0"/>
                <a:ea typeface="Roboto Light" panose="02000000000000000000" pitchFamily="2" charset="0"/>
                <a:cs typeface="Times New Roman" panose="02020603050405020304" pitchFamily="18" charset="0"/>
              </a:rPr>
              <a:t>How can fire harm us? </a:t>
            </a:r>
          </a:p>
        </p:txBody>
      </p:sp>
      <p:sp>
        <p:nvSpPr>
          <p:cNvPr id="10" name="TextBox 9">
            <a:extLst>
              <a:ext uri="{FF2B5EF4-FFF2-40B4-BE49-F238E27FC236}">
                <a16:creationId xmlns:a16="http://schemas.microsoft.com/office/drawing/2014/main" id="{47BD3B5B-0B65-F54B-829C-F70E1574C3ED}"/>
              </a:ext>
            </a:extLst>
          </p:cNvPr>
          <p:cNvSpPr txBox="1"/>
          <p:nvPr/>
        </p:nvSpPr>
        <p:spPr>
          <a:xfrm>
            <a:off x="6268874" y="5407949"/>
            <a:ext cx="5277132" cy="523220"/>
          </a:xfrm>
          <a:prstGeom prst="rect">
            <a:avLst/>
          </a:prstGeom>
          <a:noFill/>
        </p:spPr>
        <p:txBody>
          <a:bodyPr wrap="square" rtlCol="0">
            <a:spAutoFit/>
          </a:bodyPr>
          <a:lstStyle/>
          <a:p>
            <a:r>
              <a:rPr lang="en-US" sz="2800" dirty="0">
                <a:latin typeface="Roboto Light" panose="02000000000000000000" pitchFamily="2" charset="0"/>
                <a:ea typeface="Roboto Light" panose="02000000000000000000" pitchFamily="2" charset="0"/>
                <a:cs typeface="Times New Roman" panose="02020603050405020304" pitchFamily="18" charset="0"/>
              </a:rPr>
              <a:t>How can our emotions harm us?</a:t>
            </a:r>
          </a:p>
        </p:txBody>
      </p:sp>
    </p:spTree>
    <p:extLst>
      <p:ext uri="{BB962C8B-B14F-4D97-AF65-F5344CB8AC3E}">
        <p14:creationId xmlns:p14="http://schemas.microsoft.com/office/powerpoint/2010/main" val="405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977914" cy="3829878"/>
          </a:xfrm>
        </p:spPr>
        <p:txBody>
          <a:bodyPr>
            <a:normAutofit/>
          </a:bodyPr>
          <a:lstStyle/>
          <a:p>
            <a:pPr marL="0" indent="0">
              <a:buNone/>
            </a:pPr>
            <a:r>
              <a:rPr lang="en-US" sz="3600" dirty="0"/>
              <a:t>Sharing Time:</a:t>
            </a:r>
            <a:br>
              <a:rPr lang="en-US" sz="3600" dirty="0"/>
            </a:br>
            <a:endParaRPr lang="en-US" sz="1200" dirty="0"/>
          </a:p>
          <a:p>
            <a:r>
              <a:rPr lang="en-US" dirty="0">
                <a:solidFill>
                  <a:schemeClr val="tx1"/>
                </a:solidFill>
              </a:rPr>
              <a:t>How are our emotions connected to our behaviors?</a:t>
            </a:r>
            <a:br>
              <a:rPr lang="en-US" dirty="0">
                <a:solidFill>
                  <a:schemeClr val="tx1"/>
                </a:solidFill>
              </a:rPr>
            </a:br>
            <a:endParaRPr lang="en-US" sz="1800" dirty="0">
              <a:solidFill>
                <a:schemeClr val="tx1"/>
              </a:solidFill>
            </a:endParaRPr>
          </a:p>
          <a:p>
            <a:r>
              <a:rPr lang="en-US" dirty="0">
                <a:solidFill>
                  <a:schemeClr val="tx1"/>
                </a:solidFill>
              </a:rPr>
              <a:t>Are we able to change our behavior?</a:t>
            </a:r>
            <a:br>
              <a:rPr lang="en-US" dirty="0">
                <a:solidFill>
                  <a:schemeClr val="tx1"/>
                </a:solidFill>
              </a:rPr>
            </a:br>
            <a:endParaRPr lang="en-US" sz="1800" dirty="0">
              <a:solidFill>
                <a:schemeClr val="tx1"/>
              </a:solidFill>
            </a:endParaRPr>
          </a:p>
          <a:p>
            <a:r>
              <a:rPr lang="en-US" dirty="0">
                <a:solidFill>
                  <a:schemeClr val="tx1"/>
                </a:solidFill>
              </a:rPr>
              <a:t>Should we be afraid of our emotions?</a:t>
            </a: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Traditional Talking Circle</a:t>
            </a:r>
          </a:p>
        </p:txBody>
      </p:sp>
      <p:sp>
        <p:nvSpPr>
          <p:cNvPr id="5" name="Content Placeholder 4">
            <a:extLst>
              <a:ext uri="{FF2B5EF4-FFF2-40B4-BE49-F238E27FC236}">
                <a16:creationId xmlns:a16="http://schemas.microsoft.com/office/drawing/2014/main" id="{593C8400-00EC-7245-A48A-00425D6BBE83}"/>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4B58A22F-67D0-B648-B15A-BB7CBEFFEE8F}"/>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301663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DF5D-46CB-BD4E-BF9C-423395F7A3DC}"/>
              </a:ext>
            </a:extLst>
          </p:cNvPr>
          <p:cNvSpPr>
            <a:spLocks noGrp="1"/>
          </p:cNvSpPr>
          <p:nvPr>
            <p:ph type="title"/>
          </p:nvPr>
        </p:nvSpPr>
        <p:spPr/>
        <p:txBody>
          <a:bodyPr/>
          <a:lstStyle/>
          <a:p>
            <a:r>
              <a:rPr lang="en-US" dirty="0"/>
              <a:t>Day 3:</a:t>
            </a:r>
          </a:p>
        </p:txBody>
      </p:sp>
      <p:sp>
        <p:nvSpPr>
          <p:cNvPr id="4" name="Text Placeholder 3">
            <a:extLst>
              <a:ext uri="{FF2B5EF4-FFF2-40B4-BE49-F238E27FC236}">
                <a16:creationId xmlns:a16="http://schemas.microsoft.com/office/drawing/2014/main" id="{EA40C405-1048-5B4D-B661-4866A3C6F0D3}"/>
              </a:ext>
            </a:extLst>
          </p:cNvPr>
          <p:cNvSpPr>
            <a:spLocks noGrp="1"/>
          </p:cNvSpPr>
          <p:nvPr>
            <p:ph type="body" sz="quarter" idx="10"/>
          </p:nvPr>
        </p:nvSpPr>
        <p:spPr/>
        <p:txBody>
          <a:bodyPr/>
          <a:lstStyle/>
          <a:p>
            <a:r>
              <a:rPr lang="en-US" dirty="0"/>
              <a:t>Traditional Uses of Fire Teach Us About </a:t>
            </a:r>
            <a:br>
              <a:rPr lang="en-US" dirty="0"/>
            </a:br>
            <a:r>
              <a:rPr lang="en-US" dirty="0"/>
              <a:t>Managing Our Emotions</a:t>
            </a:r>
          </a:p>
          <a:p>
            <a:endParaRPr lang="en-US" dirty="0"/>
          </a:p>
        </p:txBody>
      </p:sp>
      <p:pic>
        <p:nvPicPr>
          <p:cNvPr id="5" name="Content Placeholder 6">
            <a:extLst>
              <a:ext uri="{FF2B5EF4-FFF2-40B4-BE49-F238E27FC236}">
                <a16:creationId xmlns:a16="http://schemas.microsoft.com/office/drawing/2014/main" id="{0714175D-C9BE-9D46-8C7B-55F413249696}"/>
              </a:ext>
            </a:extLst>
          </p:cNvPr>
          <p:cNvPicPr>
            <a:picLocks noChangeAspect="1"/>
          </p:cNvPicPr>
          <p:nvPr/>
        </p:nvPicPr>
        <p:blipFill rotWithShape="1">
          <a:blip r:embed="rId3"/>
          <a:srcRect l="-21" t="39697" r="21" b="16027"/>
          <a:stretch/>
        </p:blipFill>
        <p:spPr>
          <a:xfrm>
            <a:off x="614150" y="3233944"/>
            <a:ext cx="10959152" cy="3050699"/>
          </a:xfrm>
          <a:prstGeom prst="rect">
            <a:avLst/>
          </a:prstGeom>
        </p:spPr>
      </p:pic>
    </p:spTree>
    <p:extLst>
      <p:ext uri="{BB962C8B-B14F-4D97-AF65-F5344CB8AC3E}">
        <p14:creationId xmlns:p14="http://schemas.microsoft.com/office/powerpoint/2010/main" val="19447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EB7E-BC11-3348-81E4-DD6BD803BD07}"/>
              </a:ext>
            </a:extLst>
          </p:cNvPr>
          <p:cNvSpPr>
            <a:spLocks noGrp="1"/>
          </p:cNvSpPr>
          <p:nvPr>
            <p:ph type="title"/>
          </p:nvPr>
        </p:nvSpPr>
        <p:spPr/>
        <p:txBody>
          <a:bodyPr/>
          <a:lstStyle/>
          <a:p>
            <a:r>
              <a:rPr lang="en-US" dirty="0"/>
              <a:t>See, Think, Wonder </a:t>
            </a:r>
            <a:r>
              <a:rPr lang="en-US" i="1" u="sng" dirty="0"/>
              <a:t>Facing History</a:t>
            </a:r>
          </a:p>
        </p:txBody>
      </p:sp>
      <p:pic>
        <p:nvPicPr>
          <p:cNvPr id="4" name="Picture 3" descr="A picture containing outdoor, nature, old&#10;&#10;Description automatically generated">
            <a:extLst>
              <a:ext uri="{FF2B5EF4-FFF2-40B4-BE49-F238E27FC236}">
                <a16:creationId xmlns:a16="http://schemas.microsoft.com/office/drawing/2014/main" id="{F581F04D-BFC3-6742-B6D5-46BADD0931ED}"/>
              </a:ext>
            </a:extLst>
          </p:cNvPr>
          <p:cNvPicPr>
            <a:picLocks noChangeAspect="1"/>
          </p:cNvPicPr>
          <p:nvPr/>
        </p:nvPicPr>
        <p:blipFill rotWithShape="1">
          <a:blip r:embed="rId3"/>
          <a:srcRect t="40103" b="27885"/>
          <a:stretch/>
        </p:blipFill>
        <p:spPr>
          <a:xfrm>
            <a:off x="707090" y="1583140"/>
            <a:ext cx="10777819" cy="4704844"/>
          </a:xfrm>
          <a:prstGeom prst="rect">
            <a:avLst/>
          </a:prstGeom>
        </p:spPr>
      </p:pic>
    </p:spTree>
    <p:extLst>
      <p:ext uri="{BB962C8B-B14F-4D97-AF65-F5344CB8AC3E}">
        <p14:creationId xmlns:p14="http://schemas.microsoft.com/office/powerpoint/2010/main" val="38474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EB7E-BC11-3348-81E4-DD6BD803BD07}"/>
              </a:ext>
            </a:extLst>
          </p:cNvPr>
          <p:cNvSpPr>
            <a:spLocks noGrp="1"/>
          </p:cNvSpPr>
          <p:nvPr>
            <p:ph type="title"/>
          </p:nvPr>
        </p:nvSpPr>
        <p:spPr/>
        <p:txBody>
          <a:bodyPr/>
          <a:lstStyle/>
          <a:p>
            <a:r>
              <a:rPr lang="en-US" dirty="0"/>
              <a:t>See, Think, Wonder </a:t>
            </a:r>
            <a:r>
              <a:rPr lang="en-US" i="1" u="sng" dirty="0"/>
              <a:t>Facing History</a:t>
            </a:r>
            <a:endParaRPr lang="en-US" dirty="0"/>
          </a:p>
        </p:txBody>
      </p:sp>
      <p:pic>
        <p:nvPicPr>
          <p:cNvPr id="4" name="Picture 3">
            <a:extLst>
              <a:ext uri="{FF2B5EF4-FFF2-40B4-BE49-F238E27FC236}">
                <a16:creationId xmlns:a16="http://schemas.microsoft.com/office/drawing/2014/main" id="{F581F04D-BFC3-6742-B6D5-46BADD0931ED}"/>
              </a:ext>
            </a:extLst>
          </p:cNvPr>
          <p:cNvPicPr>
            <a:picLocks noChangeAspect="1"/>
          </p:cNvPicPr>
          <p:nvPr/>
        </p:nvPicPr>
        <p:blipFill rotWithShape="1">
          <a:blip r:embed="rId3"/>
          <a:srcRect t="33971" b="2047"/>
          <a:stretch/>
        </p:blipFill>
        <p:spPr>
          <a:xfrm>
            <a:off x="707090" y="1583140"/>
            <a:ext cx="10777819" cy="4704844"/>
          </a:xfrm>
          <a:prstGeom prst="rect">
            <a:avLst/>
          </a:prstGeom>
        </p:spPr>
      </p:pic>
    </p:spTree>
    <p:extLst>
      <p:ext uri="{BB962C8B-B14F-4D97-AF65-F5344CB8AC3E}">
        <p14:creationId xmlns:p14="http://schemas.microsoft.com/office/powerpoint/2010/main" val="428886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EB7E-BC11-3348-81E4-DD6BD803BD07}"/>
              </a:ext>
            </a:extLst>
          </p:cNvPr>
          <p:cNvSpPr>
            <a:spLocks noGrp="1"/>
          </p:cNvSpPr>
          <p:nvPr>
            <p:ph type="title"/>
          </p:nvPr>
        </p:nvSpPr>
        <p:spPr/>
        <p:txBody>
          <a:bodyPr/>
          <a:lstStyle/>
          <a:p>
            <a:r>
              <a:rPr lang="en-US" dirty="0"/>
              <a:t>See, Think</a:t>
            </a:r>
            <a:r>
              <a:rPr lang="en-US"/>
              <a:t>, Wonder </a:t>
            </a:r>
            <a:r>
              <a:rPr lang="en-US" i="1" u="sng"/>
              <a:t>Facing History</a:t>
            </a:r>
            <a:endParaRPr lang="en-US" dirty="0"/>
          </a:p>
        </p:txBody>
      </p:sp>
      <p:pic>
        <p:nvPicPr>
          <p:cNvPr id="4" name="Picture 3">
            <a:extLst>
              <a:ext uri="{FF2B5EF4-FFF2-40B4-BE49-F238E27FC236}">
                <a16:creationId xmlns:a16="http://schemas.microsoft.com/office/drawing/2014/main" id="{F581F04D-BFC3-6742-B6D5-46BADD0931ED}"/>
              </a:ext>
            </a:extLst>
          </p:cNvPr>
          <p:cNvPicPr>
            <a:picLocks noChangeAspect="1"/>
          </p:cNvPicPr>
          <p:nvPr/>
        </p:nvPicPr>
        <p:blipFill rotWithShape="1">
          <a:blip r:embed="rId3"/>
          <a:srcRect t="29849" b="6048"/>
          <a:stretch/>
        </p:blipFill>
        <p:spPr>
          <a:xfrm>
            <a:off x="707090" y="1583140"/>
            <a:ext cx="10777819" cy="4704844"/>
          </a:xfrm>
          <a:prstGeom prst="rect">
            <a:avLst/>
          </a:prstGeom>
        </p:spPr>
      </p:pic>
    </p:spTree>
    <p:extLst>
      <p:ext uri="{BB962C8B-B14F-4D97-AF65-F5344CB8AC3E}">
        <p14:creationId xmlns:p14="http://schemas.microsoft.com/office/powerpoint/2010/main" val="339075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EB7E-BC11-3348-81E4-DD6BD803BD07}"/>
              </a:ext>
            </a:extLst>
          </p:cNvPr>
          <p:cNvSpPr>
            <a:spLocks noGrp="1"/>
          </p:cNvSpPr>
          <p:nvPr>
            <p:ph type="title"/>
          </p:nvPr>
        </p:nvSpPr>
        <p:spPr>
          <a:xfrm>
            <a:off x="838200" y="570016"/>
            <a:ext cx="10515600" cy="1313375"/>
          </a:xfrm>
        </p:spPr>
        <p:txBody>
          <a:bodyPr/>
          <a:lstStyle/>
          <a:p>
            <a:r>
              <a:rPr lang="en-US" dirty="0"/>
              <a:t>Cultural Article: How Native Americans Utilize</a:t>
            </a:r>
            <a:br>
              <a:rPr lang="en-US" dirty="0"/>
            </a:br>
            <a:r>
              <a:rPr lang="en-US" dirty="0"/>
              <a:t>Fire to Balance the Land</a:t>
            </a:r>
          </a:p>
        </p:txBody>
      </p:sp>
      <p:pic>
        <p:nvPicPr>
          <p:cNvPr id="4" name="Picture 3">
            <a:extLst>
              <a:ext uri="{FF2B5EF4-FFF2-40B4-BE49-F238E27FC236}">
                <a16:creationId xmlns:a16="http://schemas.microsoft.com/office/drawing/2014/main" id="{F581F04D-BFC3-6742-B6D5-46BADD0931ED}"/>
              </a:ext>
            </a:extLst>
          </p:cNvPr>
          <p:cNvPicPr>
            <a:picLocks noChangeAspect="1"/>
          </p:cNvPicPr>
          <p:nvPr/>
        </p:nvPicPr>
        <p:blipFill rotWithShape="1">
          <a:blip r:embed="rId3"/>
          <a:srcRect t="25279" b="5478"/>
          <a:stretch/>
        </p:blipFill>
        <p:spPr>
          <a:xfrm>
            <a:off x="707090" y="1992572"/>
            <a:ext cx="10777819" cy="4295411"/>
          </a:xfrm>
          <a:prstGeom prst="rect">
            <a:avLst/>
          </a:prstGeom>
        </p:spPr>
      </p:pic>
    </p:spTree>
    <p:extLst>
      <p:ext uri="{BB962C8B-B14F-4D97-AF65-F5344CB8AC3E}">
        <p14:creationId xmlns:p14="http://schemas.microsoft.com/office/powerpoint/2010/main" val="27805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A030-C9B7-FF4C-B13E-9BB3018015F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1486B41-7949-5D4F-B3AF-5915E0C09CA4}"/>
              </a:ext>
            </a:extLst>
          </p:cNvPr>
          <p:cNvSpPr>
            <a:spLocks noGrp="1"/>
          </p:cNvSpPr>
          <p:nvPr>
            <p:ph idx="1"/>
          </p:nvPr>
        </p:nvSpPr>
        <p:spPr>
          <a:xfrm>
            <a:off x="838200" y="2054430"/>
            <a:ext cx="10515600" cy="4371770"/>
          </a:xfrm>
        </p:spPr>
        <p:txBody>
          <a:bodyPr>
            <a:normAutofit lnSpcReduction="10000"/>
          </a:bodyPr>
          <a:lstStyle/>
          <a:p>
            <a:pPr marL="0" indent="0">
              <a:lnSpc>
                <a:spcPct val="100000"/>
              </a:lnSpc>
              <a:spcBef>
                <a:spcPts val="0"/>
              </a:spcBef>
              <a:buNone/>
            </a:pPr>
            <a:r>
              <a:rPr lang="en-US" b="1" dirty="0">
                <a:latin typeface="Roboto" panose="02000000000000000000" pitchFamily="2" charset="0"/>
                <a:ea typeface="Roboto" panose="02000000000000000000" pitchFamily="2" charset="0"/>
                <a:cs typeface="Times New Roman" panose="02020603050405020304" pitchFamily="18" charset="0"/>
              </a:rPr>
              <a:t>Students will:</a:t>
            </a:r>
          </a:p>
          <a:p>
            <a:pPr marL="0" indent="0">
              <a:lnSpc>
                <a:spcPct val="100000"/>
              </a:lnSpc>
              <a:spcBef>
                <a:spcPts val="0"/>
              </a:spcBef>
              <a:buNone/>
            </a:pPr>
            <a:endParaRPr lang="en-US" sz="1100" b="1" dirty="0">
              <a:latin typeface="Roboto" panose="02000000000000000000" pitchFamily="2" charset="0"/>
              <a:ea typeface="Roboto" panose="02000000000000000000" pitchFamily="2" charset="0"/>
              <a:cs typeface="Times New Roman" panose="02020603050405020304" pitchFamily="18" charset="0"/>
            </a:endParaRPr>
          </a:p>
          <a:p>
            <a:pPr>
              <a:lnSpc>
                <a:spcPct val="100000"/>
              </a:lnSpc>
              <a:spcBef>
                <a:spcPts val="0"/>
              </a:spcBef>
            </a:pPr>
            <a:r>
              <a:rPr lang="en-US" dirty="0">
                <a:cs typeface="Times New Roman" panose="02020603050405020304" pitchFamily="18" charset="0"/>
              </a:rPr>
              <a:t>Read and discuss traditional American Indian stories about fire and its </a:t>
            </a:r>
            <a:br>
              <a:rPr lang="en-US" dirty="0">
                <a:cs typeface="Times New Roman" panose="02020603050405020304" pitchFamily="18" charset="0"/>
              </a:rPr>
            </a:br>
            <a:r>
              <a:rPr lang="en-US" dirty="0">
                <a:cs typeface="Times New Roman" panose="02020603050405020304" pitchFamily="18" charset="0"/>
              </a:rPr>
              <a:t>cultural significance.</a:t>
            </a:r>
          </a:p>
          <a:p>
            <a:pPr marL="0" indent="0">
              <a:lnSpc>
                <a:spcPct val="100000"/>
              </a:lnSpc>
              <a:spcBef>
                <a:spcPts val="0"/>
              </a:spcBef>
              <a:buNone/>
            </a:pPr>
            <a:endParaRPr lang="en-US" sz="1000" dirty="0">
              <a:cs typeface="Times New Roman" panose="02020603050405020304" pitchFamily="18" charset="0"/>
            </a:endParaRPr>
          </a:p>
          <a:p>
            <a:pPr>
              <a:lnSpc>
                <a:spcPct val="100000"/>
              </a:lnSpc>
              <a:spcBef>
                <a:spcPts val="0"/>
              </a:spcBef>
            </a:pPr>
            <a:r>
              <a:rPr lang="en-US" dirty="0">
                <a:cs typeface="Times New Roman" panose="02020603050405020304" pitchFamily="18" charset="0"/>
              </a:rPr>
              <a:t>Identify how American Indians utilize fire for cultural traditions or needs.</a:t>
            </a:r>
          </a:p>
          <a:p>
            <a:pPr marL="0" indent="0">
              <a:lnSpc>
                <a:spcPct val="100000"/>
              </a:lnSpc>
              <a:spcBef>
                <a:spcPts val="0"/>
              </a:spcBef>
              <a:buNone/>
            </a:pPr>
            <a:endParaRPr lang="en-US" sz="1000" dirty="0">
              <a:cs typeface="Times New Roman" panose="02020603050405020304" pitchFamily="18" charset="0"/>
            </a:endParaRPr>
          </a:p>
          <a:p>
            <a:pPr>
              <a:lnSpc>
                <a:spcPct val="100000"/>
              </a:lnSpc>
              <a:spcBef>
                <a:spcPts val="0"/>
              </a:spcBef>
            </a:pPr>
            <a:r>
              <a:rPr lang="en-US" dirty="0">
                <a:cs typeface="Times New Roman" panose="02020603050405020304" pitchFamily="18" charset="0"/>
              </a:rPr>
              <a:t>Connect the properties of fire to the effects that emotions have on the body.</a:t>
            </a:r>
          </a:p>
          <a:p>
            <a:pPr marL="0" indent="0">
              <a:lnSpc>
                <a:spcPct val="100000"/>
              </a:lnSpc>
              <a:spcBef>
                <a:spcPts val="0"/>
              </a:spcBef>
              <a:buNone/>
            </a:pPr>
            <a:endParaRPr lang="en-US" sz="1000" dirty="0">
              <a:cs typeface="Times New Roman" panose="02020603050405020304" pitchFamily="18" charset="0"/>
            </a:endParaRPr>
          </a:p>
          <a:p>
            <a:pPr>
              <a:lnSpc>
                <a:spcPct val="100000"/>
              </a:lnSpc>
              <a:spcBef>
                <a:spcPts val="0"/>
              </a:spcBef>
            </a:pPr>
            <a:r>
              <a:rPr lang="en-US" dirty="0">
                <a:cs typeface="Times New Roman" panose="02020603050405020304" pitchFamily="18" charset="0"/>
              </a:rPr>
              <a:t>Define the difference between an emotion and a feeling.</a:t>
            </a:r>
          </a:p>
          <a:p>
            <a:pPr marL="0" indent="0">
              <a:lnSpc>
                <a:spcPct val="100000"/>
              </a:lnSpc>
              <a:spcBef>
                <a:spcPts val="0"/>
              </a:spcBef>
              <a:buNone/>
            </a:pPr>
            <a:endParaRPr lang="en-US" sz="1000" dirty="0">
              <a:cs typeface="Times New Roman" panose="02020603050405020304" pitchFamily="18" charset="0"/>
            </a:endParaRPr>
          </a:p>
          <a:p>
            <a:pPr>
              <a:lnSpc>
                <a:spcPct val="100000"/>
              </a:lnSpc>
              <a:spcBef>
                <a:spcPts val="0"/>
              </a:spcBef>
            </a:pPr>
            <a:r>
              <a:rPr lang="en-US" dirty="0">
                <a:cs typeface="Times New Roman" panose="02020603050405020304" pitchFamily="18" charset="0"/>
              </a:rPr>
              <a:t>Analyze how learning about fire can help an individual better understand and manage emotions. </a:t>
            </a:r>
          </a:p>
          <a:p>
            <a:pPr marL="0" indent="0">
              <a:lnSpc>
                <a:spcPct val="100000"/>
              </a:lnSpc>
              <a:spcBef>
                <a:spcPts val="0"/>
              </a:spcBef>
              <a:buNone/>
            </a:pPr>
            <a:endParaRPr lang="en-US" sz="1100" dirty="0">
              <a:cs typeface="Times New Roman" panose="02020603050405020304" pitchFamily="18" charset="0"/>
            </a:endParaRPr>
          </a:p>
          <a:p>
            <a:pPr>
              <a:lnSpc>
                <a:spcPct val="100000"/>
              </a:lnSpc>
              <a:spcBef>
                <a:spcPts val="0"/>
              </a:spcBef>
            </a:pPr>
            <a:r>
              <a:rPr lang="en-US" dirty="0">
                <a:cs typeface="Times New Roman" panose="02020603050405020304" pitchFamily="18" charset="0"/>
              </a:rPr>
              <a:t>Reflect on how their emotions can help and harm them, and practice steps to manage emotions and feelings.</a:t>
            </a:r>
          </a:p>
        </p:txBody>
      </p:sp>
    </p:spTree>
    <p:extLst>
      <p:ext uri="{BB962C8B-B14F-4D97-AF65-F5344CB8AC3E}">
        <p14:creationId xmlns:p14="http://schemas.microsoft.com/office/powerpoint/2010/main" val="6738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BBD6-1EB8-3847-919E-9330224A190E}"/>
              </a:ext>
            </a:extLst>
          </p:cNvPr>
          <p:cNvSpPr>
            <a:spLocks noGrp="1"/>
          </p:cNvSpPr>
          <p:nvPr>
            <p:ph type="title"/>
          </p:nvPr>
        </p:nvSpPr>
        <p:spPr/>
        <p:txBody>
          <a:bodyPr/>
          <a:lstStyle/>
          <a:p>
            <a:r>
              <a:rPr lang="en-US" dirty="0"/>
              <a:t>Managing Our Emotional Fires</a:t>
            </a:r>
          </a:p>
        </p:txBody>
      </p:sp>
      <p:pic>
        <p:nvPicPr>
          <p:cNvPr id="4" name="Picture 3">
            <a:extLst>
              <a:ext uri="{FF2B5EF4-FFF2-40B4-BE49-F238E27FC236}">
                <a16:creationId xmlns:a16="http://schemas.microsoft.com/office/drawing/2014/main" id="{002D1B40-D903-AA4C-B3A8-FBDA475FB2D7}"/>
              </a:ext>
            </a:extLst>
          </p:cNvPr>
          <p:cNvPicPr>
            <a:picLocks noChangeAspect="1"/>
          </p:cNvPicPr>
          <p:nvPr/>
        </p:nvPicPr>
        <p:blipFill>
          <a:blip r:embed="rId3"/>
          <a:stretch>
            <a:fillRect/>
          </a:stretch>
        </p:blipFill>
        <p:spPr>
          <a:xfrm>
            <a:off x="0" y="1038896"/>
            <a:ext cx="10003809" cy="2834413"/>
          </a:xfrm>
          <a:prstGeom prst="rect">
            <a:avLst/>
          </a:prstGeom>
        </p:spPr>
      </p:pic>
      <p:pic>
        <p:nvPicPr>
          <p:cNvPr id="5" name="Picture 4">
            <a:extLst>
              <a:ext uri="{FF2B5EF4-FFF2-40B4-BE49-F238E27FC236}">
                <a16:creationId xmlns:a16="http://schemas.microsoft.com/office/drawing/2014/main" id="{2448D808-BBD5-F34B-A035-26071CCD14AE}"/>
              </a:ext>
            </a:extLst>
          </p:cNvPr>
          <p:cNvPicPr>
            <a:picLocks noChangeAspect="1"/>
          </p:cNvPicPr>
          <p:nvPr/>
        </p:nvPicPr>
        <p:blipFill>
          <a:blip r:embed="rId3"/>
          <a:stretch>
            <a:fillRect/>
          </a:stretch>
        </p:blipFill>
        <p:spPr>
          <a:xfrm>
            <a:off x="838200" y="2690543"/>
            <a:ext cx="10003809" cy="2834413"/>
          </a:xfrm>
          <a:prstGeom prst="rect">
            <a:avLst/>
          </a:prstGeom>
        </p:spPr>
      </p:pic>
      <p:pic>
        <p:nvPicPr>
          <p:cNvPr id="6" name="Picture 5">
            <a:extLst>
              <a:ext uri="{FF2B5EF4-FFF2-40B4-BE49-F238E27FC236}">
                <a16:creationId xmlns:a16="http://schemas.microsoft.com/office/drawing/2014/main" id="{7B013129-357E-B14E-8D86-372545D99B22}"/>
              </a:ext>
            </a:extLst>
          </p:cNvPr>
          <p:cNvPicPr>
            <a:picLocks noChangeAspect="1"/>
          </p:cNvPicPr>
          <p:nvPr/>
        </p:nvPicPr>
        <p:blipFill>
          <a:blip r:embed="rId3"/>
          <a:stretch>
            <a:fillRect/>
          </a:stretch>
        </p:blipFill>
        <p:spPr>
          <a:xfrm>
            <a:off x="1932296" y="4342189"/>
            <a:ext cx="10003809" cy="2834413"/>
          </a:xfrm>
          <a:prstGeom prst="rect">
            <a:avLst/>
          </a:prstGeom>
        </p:spPr>
      </p:pic>
      <p:sp>
        <p:nvSpPr>
          <p:cNvPr id="7" name="Down Arrow 6">
            <a:extLst>
              <a:ext uri="{FF2B5EF4-FFF2-40B4-BE49-F238E27FC236}">
                <a16:creationId xmlns:a16="http://schemas.microsoft.com/office/drawing/2014/main" id="{8DA418D5-4D9C-F742-BB7F-BED986FA65E5}"/>
              </a:ext>
            </a:extLst>
          </p:cNvPr>
          <p:cNvSpPr/>
          <p:nvPr/>
        </p:nvSpPr>
        <p:spPr>
          <a:xfrm>
            <a:off x="8512221" y="2456102"/>
            <a:ext cx="1008800" cy="1247026"/>
          </a:xfrm>
          <a:prstGeom prst="downArrow">
            <a:avLst/>
          </a:prstGeom>
          <a:solidFill>
            <a:srgbClr val="66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F1E9"/>
              </a:solidFill>
            </a:endParaRPr>
          </a:p>
        </p:txBody>
      </p:sp>
      <p:sp>
        <p:nvSpPr>
          <p:cNvPr id="8" name="Down Arrow 7">
            <a:extLst>
              <a:ext uri="{FF2B5EF4-FFF2-40B4-BE49-F238E27FC236}">
                <a16:creationId xmlns:a16="http://schemas.microsoft.com/office/drawing/2014/main" id="{FDC6BAA2-951E-494B-8440-7BFFF6A8DF04}"/>
              </a:ext>
            </a:extLst>
          </p:cNvPr>
          <p:cNvSpPr/>
          <p:nvPr/>
        </p:nvSpPr>
        <p:spPr>
          <a:xfrm>
            <a:off x="9335446" y="4230311"/>
            <a:ext cx="1008800" cy="1247026"/>
          </a:xfrm>
          <a:prstGeom prst="downArrow">
            <a:avLst/>
          </a:prstGeom>
          <a:solidFill>
            <a:srgbClr val="66CA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F1E9"/>
              </a:solidFill>
            </a:endParaRPr>
          </a:p>
        </p:txBody>
      </p:sp>
      <p:sp>
        <p:nvSpPr>
          <p:cNvPr id="9" name="TextBox 8">
            <a:extLst>
              <a:ext uri="{FF2B5EF4-FFF2-40B4-BE49-F238E27FC236}">
                <a16:creationId xmlns:a16="http://schemas.microsoft.com/office/drawing/2014/main" id="{D82F119C-5192-E648-8BF8-0CA74922802E}"/>
              </a:ext>
            </a:extLst>
          </p:cNvPr>
          <p:cNvSpPr txBox="1"/>
          <p:nvPr/>
        </p:nvSpPr>
        <p:spPr>
          <a:xfrm>
            <a:off x="838200" y="2163714"/>
            <a:ext cx="7340221" cy="584775"/>
          </a:xfrm>
          <a:prstGeom prst="rect">
            <a:avLst/>
          </a:prstGeom>
          <a:noFill/>
        </p:spPr>
        <p:txBody>
          <a:bodyPr wrap="square" rtlCol="0">
            <a:spAutoFit/>
          </a:bodyPr>
          <a:lstStyle/>
          <a:p>
            <a:r>
              <a:rPr lang="en-US" sz="3200" dirty="0">
                <a:solidFill>
                  <a:schemeClr val="bg1"/>
                </a:solidFill>
                <a:latin typeface="Omnes" pitchFamily="2" charset="77"/>
              </a:rPr>
              <a:t>1. Identify what is causing the emotion.</a:t>
            </a:r>
          </a:p>
        </p:txBody>
      </p:sp>
      <p:sp>
        <p:nvSpPr>
          <p:cNvPr id="10" name="TextBox 9">
            <a:extLst>
              <a:ext uri="{FF2B5EF4-FFF2-40B4-BE49-F238E27FC236}">
                <a16:creationId xmlns:a16="http://schemas.microsoft.com/office/drawing/2014/main" id="{0E1EEFDB-DF27-5240-A9AE-D24FF38F0B1A}"/>
              </a:ext>
            </a:extLst>
          </p:cNvPr>
          <p:cNvSpPr txBox="1"/>
          <p:nvPr/>
        </p:nvSpPr>
        <p:spPr>
          <a:xfrm>
            <a:off x="1834487" y="3694954"/>
            <a:ext cx="8169322" cy="954107"/>
          </a:xfrm>
          <a:prstGeom prst="rect">
            <a:avLst/>
          </a:prstGeom>
          <a:noFill/>
        </p:spPr>
        <p:txBody>
          <a:bodyPr wrap="square" rtlCol="0">
            <a:spAutoFit/>
          </a:bodyPr>
          <a:lstStyle/>
          <a:p>
            <a:pPr marL="365760" indent="-457200"/>
            <a:r>
              <a:rPr lang="en-US" sz="2800" dirty="0">
                <a:solidFill>
                  <a:schemeClr val="bg1"/>
                </a:solidFill>
                <a:latin typeface="Omnes" pitchFamily="2" charset="77"/>
              </a:rPr>
              <a:t>2. Identify what you are thinking about that </a:t>
            </a:r>
            <a:br>
              <a:rPr lang="en-US" sz="2800" dirty="0">
                <a:solidFill>
                  <a:schemeClr val="bg1"/>
                </a:solidFill>
                <a:latin typeface="Omnes" pitchFamily="2" charset="77"/>
              </a:rPr>
            </a:br>
            <a:r>
              <a:rPr lang="en-US" sz="2800" dirty="0">
                <a:solidFill>
                  <a:schemeClr val="bg1"/>
                </a:solidFill>
                <a:latin typeface="Omnes" pitchFamily="2" charset="77"/>
              </a:rPr>
              <a:t>emotion, or the situation.</a:t>
            </a:r>
          </a:p>
        </p:txBody>
      </p:sp>
      <p:sp>
        <p:nvSpPr>
          <p:cNvPr id="11" name="TextBox 10">
            <a:extLst>
              <a:ext uri="{FF2B5EF4-FFF2-40B4-BE49-F238E27FC236}">
                <a16:creationId xmlns:a16="http://schemas.microsoft.com/office/drawing/2014/main" id="{29791632-7ECC-1141-833F-6C5BF9A2D5DB}"/>
              </a:ext>
            </a:extLst>
          </p:cNvPr>
          <p:cNvSpPr txBox="1"/>
          <p:nvPr/>
        </p:nvSpPr>
        <p:spPr>
          <a:xfrm>
            <a:off x="2947919" y="5383394"/>
            <a:ext cx="7377752" cy="954107"/>
          </a:xfrm>
          <a:prstGeom prst="rect">
            <a:avLst/>
          </a:prstGeom>
          <a:noFill/>
        </p:spPr>
        <p:txBody>
          <a:bodyPr wrap="square" rtlCol="0">
            <a:spAutoFit/>
          </a:bodyPr>
          <a:lstStyle/>
          <a:p>
            <a:pPr marL="365760" indent="-457200"/>
            <a:r>
              <a:rPr lang="en-US" sz="2800" dirty="0">
                <a:solidFill>
                  <a:schemeClr val="bg1"/>
                </a:solidFill>
                <a:latin typeface="Omnes" pitchFamily="2" charset="77"/>
              </a:rPr>
              <a:t>3. Think about the effects of your thoughts </a:t>
            </a:r>
            <a:br>
              <a:rPr lang="en-US" sz="2800" dirty="0">
                <a:solidFill>
                  <a:schemeClr val="bg1"/>
                </a:solidFill>
                <a:latin typeface="Omnes" pitchFamily="2" charset="77"/>
              </a:rPr>
            </a:br>
            <a:r>
              <a:rPr lang="en-US" sz="2800" dirty="0">
                <a:solidFill>
                  <a:schemeClr val="bg1"/>
                </a:solidFill>
                <a:latin typeface="Omnes" pitchFamily="2" charset="77"/>
              </a:rPr>
              <a:t>and actions.</a:t>
            </a:r>
          </a:p>
        </p:txBody>
      </p:sp>
    </p:spTree>
    <p:extLst>
      <p:ext uri="{BB962C8B-B14F-4D97-AF65-F5344CB8AC3E}">
        <p14:creationId xmlns:p14="http://schemas.microsoft.com/office/powerpoint/2010/main" val="3608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977914" cy="3829878"/>
          </a:xfrm>
        </p:spPr>
        <p:txBody>
          <a:bodyPr>
            <a:normAutofit fontScale="92500" lnSpcReduction="20000"/>
          </a:bodyPr>
          <a:lstStyle/>
          <a:p>
            <a:pPr marL="0" indent="0">
              <a:buNone/>
            </a:pPr>
            <a:r>
              <a:rPr lang="en-US" sz="3900" dirty="0"/>
              <a:t>Sharing Time:</a:t>
            </a:r>
            <a:br>
              <a:rPr lang="en-US" sz="3600" dirty="0"/>
            </a:br>
            <a:endParaRPr lang="en-US" sz="1200" dirty="0"/>
          </a:p>
          <a:p>
            <a:r>
              <a:rPr lang="en-US" sz="2600" dirty="0">
                <a:solidFill>
                  <a:schemeClr val="tx1"/>
                </a:solidFill>
              </a:rPr>
              <a:t>Why is it easier to stop a fire or emotion when it is little, and harder when it is big?  </a:t>
            </a:r>
          </a:p>
          <a:p>
            <a:pPr marL="0" indent="0">
              <a:buNone/>
            </a:pPr>
            <a:endParaRPr lang="en-US" sz="2600" dirty="0">
              <a:solidFill>
                <a:schemeClr val="tx1"/>
              </a:solidFill>
            </a:endParaRPr>
          </a:p>
          <a:p>
            <a:r>
              <a:rPr lang="en-US" sz="2600" dirty="0">
                <a:solidFill>
                  <a:schemeClr val="tx1"/>
                </a:solidFill>
              </a:rPr>
              <a:t>How can a “firestorm” of emotion cause people to make poor decisions?</a:t>
            </a:r>
          </a:p>
          <a:p>
            <a:endParaRPr lang="en-US" sz="2600" dirty="0">
              <a:solidFill>
                <a:schemeClr val="tx1"/>
              </a:solidFill>
            </a:endParaRPr>
          </a:p>
          <a:p>
            <a:r>
              <a:rPr lang="en-US" sz="2600" dirty="0">
                <a:solidFill>
                  <a:schemeClr val="tx1"/>
                </a:solidFill>
              </a:rPr>
              <a:t>How can talking about our emotions be helpful?</a:t>
            </a: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Traditional Talking Circle</a:t>
            </a:r>
          </a:p>
        </p:txBody>
      </p:sp>
      <p:sp>
        <p:nvSpPr>
          <p:cNvPr id="5" name="Content Placeholder 4">
            <a:extLst>
              <a:ext uri="{FF2B5EF4-FFF2-40B4-BE49-F238E27FC236}">
                <a16:creationId xmlns:a16="http://schemas.microsoft.com/office/drawing/2014/main" id="{1521A644-C58F-0245-B7CC-3491F312D7F7}"/>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2891AF64-0F0F-4F40-8036-8083AEC21783}"/>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18114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C5AC-D564-4840-8942-325BBAF9711B}"/>
              </a:ext>
            </a:extLst>
          </p:cNvPr>
          <p:cNvSpPr>
            <a:spLocks noGrp="1"/>
          </p:cNvSpPr>
          <p:nvPr>
            <p:ph type="title"/>
          </p:nvPr>
        </p:nvSpPr>
        <p:spPr/>
        <p:txBody>
          <a:bodyPr/>
          <a:lstStyle/>
          <a:p>
            <a:r>
              <a:rPr lang="en-US" dirty="0"/>
              <a:t>What can a cultural understanding of fire teach us about managing </a:t>
            </a:r>
            <a:br>
              <a:rPr lang="en-US" dirty="0"/>
            </a:br>
            <a:r>
              <a:rPr lang="en-US" dirty="0"/>
              <a:t>our emotions?</a:t>
            </a:r>
          </a:p>
        </p:txBody>
      </p:sp>
    </p:spTree>
    <p:extLst>
      <p:ext uri="{BB962C8B-B14F-4D97-AF65-F5344CB8AC3E}">
        <p14:creationId xmlns:p14="http://schemas.microsoft.com/office/powerpoint/2010/main" val="122165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3B128-8DC8-8C4F-9AED-024AAA98B3D2}"/>
              </a:ext>
            </a:extLst>
          </p:cNvPr>
          <p:cNvSpPr>
            <a:spLocks noGrp="1"/>
          </p:cNvSpPr>
          <p:nvPr>
            <p:ph sz="half" idx="10"/>
          </p:nvPr>
        </p:nvSpPr>
        <p:spPr/>
        <p:txBody>
          <a:bodyPr>
            <a:normAutofit/>
          </a:bodyPr>
          <a:lstStyle/>
          <a:p>
            <a:pPr marL="0" indent="0">
              <a:buNone/>
            </a:pPr>
            <a:r>
              <a:rPr lang="en-US" sz="2800" dirty="0"/>
              <a:t>How is fire useful?</a:t>
            </a:r>
          </a:p>
          <a:p>
            <a:pPr marL="0" indent="0">
              <a:buNone/>
            </a:pPr>
            <a:endParaRPr lang="en-US" sz="2800" dirty="0"/>
          </a:p>
          <a:p>
            <a:pPr marL="0" indent="0">
              <a:buNone/>
            </a:pPr>
            <a:endParaRPr lang="en-US" sz="2800" dirty="0"/>
          </a:p>
          <a:p>
            <a:pPr marL="0" indent="0">
              <a:buNone/>
            </a:pPr>
            <a:r>
              <a:rPr lang="en-US" sz="2800" dirty="0"/>
              <a:t>How can fire be harmful?</a:t>
            </a:r>
          </a:p>
        </p:txBody>
      </p:sp>
      <p:sp>
        <p:nvSpPr>
          <p:cNvPr id="4" name="Title 3">
            <a:extLst>
              <a:ext uri="{FF2B5EF4-FFF2-40B4-BE49-F238E27FC236}">
                <a16:creationId xmlns:a16="http://schemas.microsoft.com/office/drawing/2014/main" id="{35E0003B-8A0D-0146-A045-369DB0660869}"/>
              </a:ext>
            </a:extLst>
          </p:cNvPr>
          <p:cNvSpPr>
            <a:spLocks noGrp="1"/>
          </p:cNvSpPr>
          <p:nvPr>
            <p:ph type="title"/>
          </p:nvPr>
        </p:nvSpPr>
        <p:spPr/>
        <p:txBody>
          <a:bodyPr/>
          <a:lstStyle/>
          <a:p>
            <a:r>
              <a:rPr lang="en-US" dirty="0"/>
              <a:t>Day 1:</a:t>
            </a:r>
          </a:p>
        </p:txBody>
      </p:sp>
      <p:sp>
        <p:nvSpPr>
          <p:cNvPr id="5" name="Text Placeholder 4">
            <a:extLst>
              <a:ext uri="{FF2B5EF4-FFF2-40B4-BE49-F238E27FC236}">
                <a16:creationId xmlns:a16="http://schemas.microsoft.com/office/drawing/2014/main" id="{E5CB77CA-020A-7840-A99D-F905DED374FC}"/>
              </a:ext>
            </a:extLst>
          </p:cNvPr>
          <p:cNvSpPr>
            <a:spLocks noGrp="1"/>
          </p:cNvSpPr>
          <p:nvPr>
            <p:ph type="body" sz="quarter" idx="11"/>
          </p:nvPr>
        </p:nvSpPr>
        <p:spPr/>
        <p:txBody>
          <a:bodyPr/>
          <a:lstStyle/>
          <a:p>
            <a:r>
              <a:rPr lang="en-US" dirty="0"/>
              <a:t>What Do We Know About Fire?</a:t>
            </a:r>
          </a:p>
        </p:txBody>
      </p:sp>
      <p:pic>
        <p:nvPicPr>
          <p:cNvPr id="6" name="Content Placeholder 7" descr="A boat on the beach&#10;&#10;Description automatically generated with low confidence">
            <a:extLst>
              <a:ext uri="{FF2B5EF4-FFF2-40B4-BE49-F238E27FC236}">
                <a16:creationId xmlns:a16="http://schemas.microsoft.com/office/drawing/2014/main" id="{FCEF9316-C497-8B4D-A74B-58C76BB32CE4}"/>
              </a:ext>
            </a:extLst>
          </p:cNvPr>
          <p:cNvPicPr>
            <a:picLocks noChangeAspect="1"/>
          </p:cNvPicPr>
          <p:nvPr/>
        </p:nvPicPr>
        <p:blipFill rotWithShape="1">
          <a:blip r:embed="rId3"/>
          <a:srcRect t="42181" b="14275"/>
          <a:stretch/>
        </p:blipFill>
        <p:spPr>
          <a:xfrm>
            <a:off x="653144" y="2899954"/>
            <a:ext cx="5087197" cy="3322716"/>
          </a:xfrm>
          <a:prstGeom prst="rect">
            <a:avLst/>
          </a:prstGeom>
        </p:spPr>
      </p:pic>
    </p:spTree>
    <p:extLst>
      <p:ext uri="{BB962C8B-B14F-4D97-AF65-F5344CB8AC3E}">
        <p14:creationId xmlns:p14="http://schemas.microsoft.com/office/powerpoint/2010/main" val="38030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F6F825-4A24-E943-A9E1-CCAC234B0510}"/>
              </a:ext>
            </a:extLst>
          </p:cNvPr>
          <p:cNvPicPr>
            <a:picLocks noGrp="1" noChangeAspect="1"/>
          </p:cNvPicPr>
          <p:nvPr>
            <p:ph sz="half" idx="2"/>
          </p:nvPr>
        </p:nvPicPr>
        <p:blipFill>
          <a:blip r:embed="rId3"/>
          <a:srcRect l="13599" r="13599"/>
          <a:stretch/>
        </p:blipFill>
        <p:spPr>
          <a:xfrm>
            <a:off x="596348" y="1775791"/>
            <a:ext cx="5128591" cy="4512193"/>
          </a:xfrm>
        </p:spPr>
      </p:pic>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977914" cy="3829878"/>
          </a:xfrm>
        </p:spPr>
        <p:txBody>
          <a:bodyPr>
            <a:normAutofit/>
          </a:bodyPr>
          <a:lstStyle/>
          <a:p>
            <a:pPr marL="0" indent="0">
              <a:buNone/>
            </a:pPr>
            <a:r>
              <a:rPr lang="en-US" dirty="0">
                <a:solidFill>
                  <a:schemeClr val="tx1"/>
                </a:solidFill>
                <a:latin typeface="Roboto Medium" panose="02000000000000000000" pitchFamily="2" charset="0"/>
                <a:ea typeface="Roboto Medium" panose="02000000000000000000" pitchFamily="2" charset="0"/>
              </a:rPr>
              <a:t>American Indian/Alaska Native tribes use storytelling to: </a:t>
            </a:r>
          </a:p>
          <a:p>
            <a:r>
              <a:rPr lang="en-US" sz="2200" dirty="0">
                <a:solidFill>
                  <a:schemeClr val="tx1"/>
                </a:solidFill>
                <a:latin typeface="Roboto Light" panose="02000000000000000000" pitchFamily="2" charset="0"/>
              </a:rPr>
              <a:t>Keep the good and bad parts of history alive</a:t>
            </a:r>
          </a:p>
          <a:p>
            <a:r>
              <a:rPr lang="en-US" sz="2200" dirty="0">
                <a:solidFill>
                  <a:schemeClr val="tx1"/>
                </a:solidFill>
                <a:latin typeface="Roboto Light" panose="02000000000000000000" pitchFamily="2" charset="0"/>
              </a:rPr>
              <a:t>Entertain young children while teaching lessons</a:t>
            </a:r>
          </a:p>
          <a:p>
            <a:r>
              <a:rPr lang="en-US" sz="2200" dirty="0">
                <a:solidFill>
                  <a:schemeClr val="tx1"/>
                </a:solidFill>
                <a:latin typeface="Roboto Light" panose="02000000000000000000" pitchFamily="2" charset="0"/>
              </a:rPr>
              <a:t>Pass down Native languages</a:t>
            </a:r>
          </a:p>
          <a:p>
            <a:r>
              <a:rPr lang="en-US" sz="2200" dirty="0">
                <a:solidFill>
                  <a:schemeClr val="tx1"/>
                </a:solidFill>
                <a:latin typeface="Roboto Light" panose="02000000000000000000" pitchFamily="2" charset="0"/>
              </a:rPr>
              <a:t>Explain things that happen in nature</a:t>
            </a:r>
          </a:p>
          <a:p>
            <a:r>
              <a:rPr lang="en-US" sz="2200" dirty="0">
                <a:solidFill>
                  <a:schemeClr val="tx1"/>
                </a:solidFill>
                <a:latin typeface="Roboto Light" panose="02000000000000000000" pitchFamily="2" charset="0"/>
              </a:rPr>
              <a:t>Share wisdom of the elders</a:t>
            </a:r>
            <a:endParaRPr lang="en-US" dirty="0">
              <a:solidFill>
                <a:schemeClr val="tx1"/>
              </a:solidFill>
              <a:latin typeface="Roboto Light" panose="02000000000000000000" pitchFamily="2" charset="0"/>
            </a:endParaRP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lstStyle/>
          <a:p>
            <a:r>
              <a:rPr lang="en-US" dirty="0"/>
              <a:t>The Cultural Value of Storytelling</a:t>
            </a:r>
          </a:p>
        </p:txBody>
      </p:sp>
    </p:spTree>
    <p:extLst>
      <p:ext uri="{BB962C8B-B14F-4D97-AF65-F5344CB8AC3E}">
        <p14:creationId xmlns:p14="http://schemas.microsoft.com/office/powerpoint/2010/main" val="6923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F6F825-4A24-E943-A9E1-CCAC234B0510}"/>
              </a:ext>
            </a:extLst>
          </p:cNvPr>
          <p:cNvPicPr>
            <a:picLocks noGrp="1" noChangeAspect="1"/>
          </p:cNvPicPr>
          <p:nvPr>
            <p:ph sz="half" idx="2"/>
          </p:nvPr>
        </p:nvPicPr>
        <p:blipFill rotWithShape="1">
          <a:blip r:embed="rId3"/>
          <a:srcRect l="10509" t="12209" r="33973" b="14033"/>
          <a:stretch/>
        </p:blipFill>
        <p:spPr>
          <a:xfrm>
            <a:off x="596348" y="1760801"/>
            <a:ext cx="5128591" cy="4512193"/>
          </a:xfrm>
        </p:spPr>
      </p:pic>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977914" cy="3829878"/>
          </a:xfrm>
        </p:spPr>
        <p:txBody>
          <a:bodyPr>
            <a:normAutofit lnSpcReduction="10000"/>
          </a:bodyPr>
          <a:lstStyle/>
          <a:p>
            <a:pPr marL="342900" indent="-342900">
              <a:lnSpc>
                <a:spcPct val="107000"/>
              </a:lnSpc>
              <a:spcBef>
                <a:spcPts val="0"/>
              </a:spcBef>
              <a:buAutoNum type="arabicPeriod"/>
            </a:pPr>
            <a:r>
              <a:rPr lang="en-US" sz="2000" dirty="0">
                <a:solidFill>
                  <a:schemeClr val="tx1"/>
                </a:solidFill>
                <a:latin typeface="Roboto Light" panose="02000000000000000000" pitchFamily="2" charset="0"/>
                <a:cs typeface="Times New Roman" panose="02020603050405020304" pitchFamily="18" charset="0"/>
              </a:rPr>
              <a:t>Why did the humans in this story need fire? Why would this be important to tribes who lived a long time ago?</a:t>
            </a:r>
            <a:br>
              <a:rPr lang="en-US" sz="2000" dirty="0">
                <a:solidFill>
                  <a:schemeClr val="tx1"/>
                </a:solidFill>
                <a:latin typeface="Roboto Light" panose="02000000000000000000" pitchFamily="2" charset="0"/>
                <a:cs typeface="Times New Roman" panose="02020603050405020304" pitchFamily="18" charset="0"/>
              </a:rPr>
            </a:br>
            <a:endParaRPr lang="en-US" sz="2000" dirty="0">
              <a:solidFill>
                <a:schemeClr val="tx1"/>
              </a:solidFill>
              <a:latin typeface="Roboto Light" panose="02000000000000000000" pitchFamily="2" charset="0"/>
              <a:cs typeface="Times New Roman" panose="02020603050405020304" pitchFamily="18" charset="0"/>
            </a:endParaRPr>
          </a:p>
          <a:p>
            <a:pPr marL="342900" indent="-342900">
              <a:lnSpc>
                <a:spcPct val="107000"/>
              </a:lnSpc>
              <a:spcBef>
                <a:spcPts val="0"/>
              </a:spcBef>
              <a:buAutoNum type="arabicPeriod"/>
            </a:pPr>
            <a:r>
              <a:rPr lang="en-US" sz="2000" dirty="0">
                <a:solidFill>
                  <a:schemeClr val="tx1"/>
                </a:solidFill>
                <a:latin typeface="Roboto Light" panose="02000000000000000000" pitchFamily="2" charset="0"/>
                <a:cs typeface="Times New Roman" panose="02020603050405020304" pitchFamily="18" charset="0"/>
              </a:rPr>
              <a:t>What lessons does the story teach us about how American Indians view the relationship between humans and animals?</a:t>
            </a:r>
            <a:br>
              <a:rPr lang="en-US" sz="2000" dirty="0">
                <a:solidFill>
                  <a:schemeClr val="tx1"/>
                </a:solidFill>
                <a:latin typeface="Roboto Light" panose="02000000000000000000" pitchFamily="2" charset="0"/>
                <a:cs typeface="Times New Roman" panose="02020603050405020304" pitchFamily="18" charset="0"/>
              </a:rPr>
            </a:br>
            <a:endParaRPr lang="en-US" sz="2000" dirty="0">
              <a:solidFill>
                <a:schemeClr val="tx1"/>
              </a:solidFill>
              <a:latin typeface="Roboto Light" panose="02000000000000000000" pitchFamily="2" charset="0"/>
              <a:cs typeface="Times New Roman" panose="02020603050405020304" pitchFamily="18" charset="0"/>
            </a:endParaRPr>
          </a:p>
          <a:p>
            <a:pPr marL="342900" indent="-342900">
              <a:lnSpc>
                <a:spcPct val="107000"/>
              </a:lnSpc>
              <a:spcBef>
                <a:spcPts val="0"/>
              </a:spcBef>
              <a:buAutoNum type="arabicPeriod"/>
            </a:pPr>
            <a:r>
              <a:rPr lang="en-US" sz="2000" dirty="0">
                <a:solidFill>
                  <a:schemeClr val="tx1"/>
                </a:solidFill>
                <a:latin typeface="Roboto Light" panose="02000000000000000000" pitchFamily="2" charset="0"/>
                <a:cs typeface="Times New Roman" panose="02020603050405020304" pitchFamily="18" charset="0"/>
              </a:rPr>
              <a:t>How does this story explain some of the physical features or behaviors of animals like the Flicker bird? </a:t>
            </a:r>
            <a:endParaRPr lang="en-US" sz="3600" dirty="0">
              <a:solidFill>
                <a:schemeClr val="tx1"/>
              </a:solidFill>
              <a:latin typeface="Roboto Light" panose="02000000000000000000" pitchFamily="2" charset="0"/>
              <a:cs typeface="Times New Roman" panose="02020603050405020304" pitchFamily="18" charset="0"/>
            </a:endParaRP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fontScale="90000"/>
          </a:bodyPr>
          <a:lstStyle/>
          <a:p>
            <a:r>
              <a:rPr lang="en-US" dirty="0"/>
              <a:t>Traditional Story: How the Flicker Bird Brought Fire</a:t>
            </a:r>
          </a:p>
        </p:txBody>
      </p:sp>
    </p:spTree>
    <p:extLst>
      <p:ext uri="{BB962C8B-B14F-4D97-AF65-F5344CB8AC3E}">
        <p14:creationId xmlns:p14="http://schemas.microsoft.com/office/powerpoint/2010/main" val="18020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19C8-3FB9-8E4B-8F86-AF35AB172292}"/>
              </a:ext>
            </a:extLst>
          </p:cNvPr>
          <p:cNvSpPr>
            <a:spLocks noGrp="1"/>
          </p:cNvSpPr>
          <p:nvPr>
            <p:ph type="title"/>
          </p:nvPr>
        </p:nvSpPr>
        <p:spPr/>
        <p:txBody>
          <a:bodyPr/>
          <a:lstStyle/>
          <a:p>
            <a:r>
              <a:rPr lang="en-US" dirty="0"/>
              <a:t>The Fire Triangle</a:t>
            </a:r>
          </a:p>
        </p:txBody>
      </p:sp>
      <p:pic>
        <p:nvPicPr>
          <p:cNvPr id="4" name="Picture 3">
            <a:extLst>
              <a:ext uri="{FF2B5EF4-FFF2-40B4-BE49-F238E27FC236}">
                <a16:creationId xmlns:a16="http://schemas.microsoft.com/office/drawing/2014/main" id="{9802641D-3222-CA48-833A-3CFF4D7F5FD2}"/>
              </a:ext>
            </a:extLst>
          </p:cNvPr>
          <p:cNvPicPr>
            <a:picLocks noChangeAspect="1"/>
          </p:cNvPicPr>
          <p:nvPr/>
        </p:nvPicPr>
        <p:blipFill>
          <a:blip r:embed="rId3"/>
          <a:srcRect/>
          <a:stretch/>
        </p:blipFill>
        <p:spPr>
          <a:xfrm>
            <a:off x="3684518" y="-652154"/>
            <a:ext cx="8162308" cy="8162308"/>
          </a:xfrm>
          <a:prstGeom prst="rect">
            <a:avLst/>
          </a:prstGeom>
        </p:spPr>
      </p:pic>
      <p:sp>
        <p:nvSpPr>
          <p:cNvPr id="5" name="TextBox 4">
            <a:extLst>
              <a:ext uri="{FF2B5EF4-FFF2-40B4-BE49-F238E27FC236}">
                <a16:creationId xmlns:a16="http://schemas.microsoft.com/office/drawing/2014/main" id="{100D220B-592E-7E47-B536-BDCD365C3837}"/>
              </a:ext>
            </a:extLst>
          </p:cNvPr>
          <p:cNvSpPr txBox="1"/>
          <p:nvPr/>
        </p:nvSpPr>
        <p:spPr>
          <a:xfrm>
            <a:off x="9401222" y="1013877"/>
            <a:ext cx="1514902" cy="1200329"/>
          </a:xfrm>
          <a:prstGeom prst="rect">
            <a:avLst/>
          </a:prstGeom>
          <a:noFill/>
        </p:spPr>
        <p:txBody>
          <a:bodyPr wrap="square" rtlCol="0">
            <a:spAutoFit/>
          </a:bodyPr>
          <a:lstStyle/>
          <a:p>
            <a:pPr marL="342900" indent="-342900">
              <a:buAutoNum type="arabicPeriod"/>
            </a:pPr>
            <a:r>
              <a:rPr lang="en-US" sz="2400" dirty="0">
                <a:latin typeface="Omnes" pitchFamily="2" charset="77"/>
              </a:rPr>
              <a:t>Heat</a:t>
            </a:r>
          </a:p>
          <a:p>
            <a:pPr marL="342900" indent="-342900">
              <a:buAutoNum type="arabicPeriod"/>
            </a:pPr>
            <a:r>
              <a:rPr lang="en-US" sz="2400" dirty="0">
                <a:latin typeface="Omnes" pitchFamily="2" charset="77"/>
              </a:rPr>
              <a:t>Oxygen</a:t>
            </a:r>
          </a:p>
          <a:p>
            <a:pPr marL="342900" indent="-342900">
              <a:buAutoNum type="arabicPeriod"/>
            </a:pPr>
            <a:r>
              <a:rPr lang="en-US" sz="2400" dirty="0">
                <a:latin typeface="Omnes" pitchFamily="2" charset="77"/>
              </a:rPr>
              <a:t>Fuel</a:t>
            </a:r>
          </a:p>
        </p:txBody>
      </p:sp>
      <p:sp>
        <p:nvSpPr>
          <p:cNvPr id="6" name="TextBox 5">
            <a:extLst>
              <a:ext uri="{FF2B5EF4-FFF2-40B4-BE49-F238E27FC236}">
                <a16:creationId xmlns:a16="http://schemas.microsoft.com/office/drawing/2014/main" id="{2F89EDD5-C778-2645-A562-8414D5190A82}"/>
              </a:ext>
            </a:extLst>
          </p:cNvPr>
          <p:cNvSpPr txBox="1"/>
          <p:nvPr/>
        </p:nvSpPr>
        <p:spPr>
          <a:xfrm>
            <a:off x="838200" y="4764396"/>
            <a:ext cx="4044286" cy="1384995"/>
          </a:xfrm>
          <a:prstGeom prst="rect">
            <a:avLst/>
          </a:prstGeom>
          <a:noFill/>
        </p:spPr>
        <p:txBody>
          <a:bodyPr wrap="square" rtlCol="0">
            <a:spAutoFit/>
          </a:bodyPr>
          <a:lstStyle/>
          <a:p>
            <a:r>
              <a:rPr lang="en-US" sz="2800" b="1" dirty="0">
                <a:latin typeface="Omnes SemiBold" pitchFamily="2" charset="77"/>
              </a:rPr>
              <a:t>Key Word</a:t>
            </a:r>
            <a:r>
              <a:rPr lang="en-US" sz="2800" dirty="0">
                <a:latin typeface="Omnes" pitchFamily="2" charset="77"/>
              </a:rPr>
              <a:t>: </a:t>
            </a:r>
            <a:r>
              <a:rPr lang="en-US" sz="2800" dirty="0">
                <a:solidFill>
                  <a:srgbClr val="D03939"/>
                </a:solidFill>
                <a:latin typeface="Omnes" pitchFamily="2" charset="77"/>
              </a:rPr>
              <a:t>ignite </a:t>
            </a:r>
            <a:br>
              <a:rPr lang="en-US" sz="2800" dirty="0">
                <a:solidFill>
                  <a:srgbClr val="D03939"/>
                </a:solidFill>
                <a:latin typeface="Omnes" pitchFamily="2" charset="77"/>
              </a:rPr>
            </a:br>
            <a:r>
              <a:rPr lang="en-US" sz="2800" dirty="0">
                <a:solidFill>
                  <a:srgbClr val="D03939"/>
                </a:solidFill>
                <a:latin typeface="Omnes" pitchFamily="2" charset="77"/>
              </a:rPr>
              <a:t>(to cause to catch fire; </a:t>
            </a:r>
            <a:br>
              <a:rPr lang="en-US" sz="2800" dirty="0">
                <a:solidFill>
                  <a:srgbClr val="D03939"/>
                </a:solidFill>
                <a:latin typeface="Omnes" pitchFamily="2" charset="77"/>
              </a:rPr>
            </a:br>
            <a:r>
              <a:rPr lang="en-US" sz="2800" dirty="0">
                <a:solidFill>
                  <a:srgbClr val="D03939"/>
                </a:solidFill>
                <a:latin typeface="Omnes" pitchFamily="2" charset="77"/>
              </a:rPr>
              <a:t>to trigger or spark)</a:t>
            </a:r>
          </a:p>
        </p:txBody>
      </p:sp>
    </p:spTree>
    <p:extLst>
      <p:ext uri="{BB962C8B-B14F-4D97-AF65-F5344CB8AC3E}">
        <p14:creationId xmlns:p14="http://schemas.microsoft.com/office/powerpoint/2010/main" val="94496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19C8-3FB9-8E4B-8F86-AF35AB172292}"/>
              </a:ext>
            </a:extLst>
          </p:cNvPr>
          <p:cNvSpPr>
            <a:spLocks noGrp="1"/>
          </p:cNvSpPr>
          <p:nvPr>
            <p:ph type="title"/>
          </p:nvPr>
        </p:nvSpPr>
        <p:spPr/>
        <p:txBody>
          <a:bodyPr/>
          <a:lstStyle/>
          <a:p>
            <a:r>
              <a:rPr lang="en-US" dirty="0"/>
              <a:t>Our Emotions Are The Things That Ignite Us</a:t>
            </a:r>
          </a:p>
        </p:txBody>
      </p:sp>
      <p:pic>
        <p:nvPicPr>
          <p:cNvPr id="4" name="Picture 3">
            <a:extLst>
              <a:ext uri="{FF2B5EF4-FFF2-40B4-BE49-F238E27FC236}">
                <a16:creationId xmlns:a16="http://schemas.microsoft.com/office/drawing/2014/main" id="{70FE88AA-3BED-3845-B3F0-137ED89C6E93}"/>
              </a:ext>
            </a:extLst>
          </p:cNvPr>
          <p:cNvPicPr>
            <a:picLocks noChangeAspect="1"/>
          </p:cNvPicPr>
          <p:nvPr/>
        </p:nvPicPr>
        <p:blipFill>
          <a:blip r:embed="rId3"/>
          <a:srcRect/>
          <a:stretch/>
        </p:blipFill>
        <p:spPr>
          <a:xfrm>
            <a:off x="1333500" y="1761331"/>
            <a:ext cx="9525000" cy="4325937"/>
          </a:xfrm>
          <a:prstGeom prst="rect">
            <a:avLst/>
          </a:prstGeom>
        </p:spPr>
      </p:pic>
    </p:spTree>
    <p:extLst>
      <p:ext uri="{BB962C8B-B14F-4D97-AF65-F5344CB8AC3E}">
        <p14:creationId xmlns:p14="http://schemas.microsoft.com/office/powerpoint/2010/main" val="344624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466559-5C90-A145-B4E1-4D55E684F305}"/>
              </a:ext>
            </a:extLst>
          </p:cNvPr>
          <p:cNvSpPr>
            <a:spLocks noGrp="1"/>
          </p:cNvSpPr>
          <p:nvPr>
            <p:ph sz="half" idx="2"/>
          </p:nvPr>
        </p:nvSpPr>
        <p:spPr>
          <a:xfrm>
            <a:off x="839789" y="1965277"/>
            <a:ext cx="4789116" cy="4257393"/>
          </a:xfrm>
        </p:spPr>
        <p:txBody>
          <a:bodyPr/>
          <a:lstStyle/>
          <a:p>
            <a:r>
              <a:rPr lang="en-US" dirty="0"/>
              <a:t>A respectful way to communicate in a group</a:t>
            </a:r>
            <a:br>
              <a:rPr lang="en-US" dirty="0"/>
            </a:br>
            <a:endParaRPr lang="en-US" dirty="0"/>
          </a:p>
          <a:p>
            <a:r>
              <a:rPr lang="en-US" dirty="0"/>
              <a:t>Shared value of everyone’s voice</a:t>
            </a:r>
            <a:br>
              <a:rPr lang="en-US" dirty="0"/>
            </a:br>
            <a:endParaRPr lang="en-US" dirty="0"/>
          </a:p>
          <a:p>
            <a:r>
              <a:rPr lang="en-US" dirty="0"/>
              <a:t>Uses an object like a talking stick or feather for the person who is speaking</a:t>
            </a:r>
            <a:br>
              <a:rPr lang="en-US" dirty="0"/>
            </a:br>
            <a:endParaRPr lang="en-US" dirty="0"/>
          </a:p>
          <a:p>
            <a:r>
              <a:rPr lang="en-US" dirty="0"/>
              <a:t>Only the person with the talking object may speak at that time.</a:t>
            </a:r>
          </a:p>
        </p:txBody>
      </p:sp>
      <p:sp>
        <p:nvSpPr>
          <p:cNvPr id="3" name="Content Placeholder 2">
            <a:extLst>
              <a:ext uri="{FF2B5EF4-FFF2-40B4-BE49-F238E27FC236}">
                <a16:creationId xmlns:a16="http://schemas.microsoft.com/office/drawing/2014/main" id="{4E4728AD-A7EF-CD43-8D98-67B62FC3CB71}"/>
              </a:ext>
            </a:extLst>
          </p:cNvPr>
          <p:cNvSpPr>
            <a:spLocks noGrp="1"/>
          </p:cNvSpPr>
          <p:nvPr>
            <p:ph sz="half" idx="10"/>
          </p:nvPr>
        </p:nvSpPr>
        <p:spPr/>
        <p:txBody>
          <a:bodyPr/>
          <a:lstStyle/>
          <a:p>
            <a:pPr marL="0" indent="0">
              <a:buNone/>
            </a:pPr>
            <a:r>
              <a:rPr lang="en-US" sz="3600" dirty="0"/>
              <a:t>Sharing Time:</a:t>
            </a:r>
          </a:p>
          <a:p>
            <a:pPr marL="0" indent="0">
              <a:buNone/>
            </a:pPr>
            <a:endParaRPr lang="en-US" dirty="0"/>
          </a:p>
          <a:p>
            <a:r>
              <a:rPr lang="en-US" dirty="0">
                <a:solidFill>
                  <a:schemeClr val="tx1"/>
                </a:solidFill>
              </a:rPr>
              <a:t>How can our emotions be useful?</a:t>
            </a:r>
          </a:p>
          <a:p>
            <a:endParaRPr lang="en-US" dirty="0">
              <a:solidFill>
                <a:schemeClr val="tx1"/>
              </a:solidFill>
            </a:endParaRPr>
          </a:p>
          <a:p>
            <a:r>
              <a:rPr lang="en-US" dirty="0">
                <a:solidFill>
                  <a:schemeClr val="tx1"/>
                </a:solidFill>
              </a:rPr>
              <a:t>How can they be harmful? </a:t>
            </a:r>
          </a:p>
          <a:p>
            <a:pPr marL="0" indent="0">
              <a:buNone/>
            </a:pPr>
            <a:endParaRPr lang="en-US" dirty="0"/>
          </a:p>
        </p:txBody>
      </p:sp>
      <p:sp>
        <p:nvSpPr>
          <p:cNvPr id="4" name="Title 3">
            <a:extLst>
              <a:ext uri="{FF2B5EF4-FFF2-40B4-BE49-F238E27FC236}">
                <a16:creationId xmlns:a16="http://schemas.microsoft.com/office/drawing/2014/main" id="{43C3991F-8BDF-5749-8A2F-CDFFB287C01B}"/>
              </a:ext>
            </a:extLst>
          </p:cNvPr>
          <p:cNvSpPr>
            <a:spLocks noGrp="1"/>
          </p:cNvSpPr>
          <p:nvPr>
            <p:ph type="title"/>
          </p:nvPr>
        </p:nvSpPr>
        <p:spPr/>
        <p:txBody>
          <a:bodyPr/>
          <a:lstStyle/>
          <a:p>
            <a:r>
              <a:rPr lang="en-US" dirty="0"/>
              <a:t>Traditional Talking Circle</a:t>
            </a:r>
          </a:p>
        </p:txBody>
      </p:sp>
    </p:spTree>
    <p:extLst>
      <p:ext uri="{BB962C8B-B14F-4D97-AF65-F5344CB8AC3E}">
        <p14:creationId xmlns:p14="http://schemas.microsoft.com/office/powerpoint/2010/main" val="1141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documentManagement>
</p:properties>
</file>

<file path=customXml/itemProps1.xml><?xml version="1.0" encoding="utf-8"?>
<ds:datastoreItem xmlns:ds="http://schemas.openxmlformats.org/officeDocument/2006/customXml" ds:itemID="{ADCCD606-3DED-41FD-8ECD-8D0BE5494F43}"/>
</file>

<file path=customXml/itemProps2.xml><?xml version="1.0" encoding="utf-8"?>
<ds:datastoreItem xmlns:ds="http://schemas.openxmlformats.org/officeDocument/2006/customXml" ds:itemID="{F980C199-0564-47A4-B4D2-7335C3B5E0A4}"/>
</file>

<file path=customXml/itemProps3.xml><?xml version="1.0" encoding="utf-8"?>
<ds:datastoreItem xmlns:ds="http://schemas.openxmlformats.org/officeDocument/2006/customXml" ds:itemID="{46F2D033-F87A-494C-A352-7CE251570CD3}"/>
</file>

<file path=docProps/app.xml><?xml version="1.0" encoding="utf-8"?>
<Properties xmlns="http://schemas.openxmlformats.org/officeDocument/2006/extended-properties" xmlns:vt="http://schemas.openxmlformats.org/officeDocument/2006/docPropsVTypes">
  <TotalTime>3073</TotalTime>
  <Words>3074</Words>
  <Application>Microsoft Macintosh PowerPoint</Application>
  <PresentationFormat>Widescreen</PresentationFormat>
  <Paragraphs>182</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Roboto Medium</vt:lpstr>
      <vt:lpstr>Omnes</vt:lpstr>
      <vt:lpstr>Calibri</vt:lpstr>
      <vt:lpstr>Arial</vt:lpstr>
      <vt:lpstr>Omnes Light</vt:lpstr>
      <vt:lpstr>Omnes SemiBold</vt:lpstr>
      <vt:lpstr>Roboto</vt:lpstr>
      <vt:lpstr>Roboto Light</vt:lpstr>
      <vt:lpstr>Calibri Light</vt:lpstr>
      <vt:lpstr>Office Theme</vt:lpstr>
      <vt:lpstr>PowerPoint Presentation</vt:lpstr>
      <vt:lpstr>Objectives</vt:lpstr>
      <vt:lpstr>What can a cultural understanding of fire teach us about managing  our emotions?</vt:lpstr>
      <vt:lpstr>Day 1:</vt:lpstr>
      <vt:lpstr>The Cultural Value of Storytelling</vt:lpstr>
      <vt:lpstr>Traditional Story: How the Flicker Bird Brought Fire</vt:lpstr>
      <vt:lpstr>The Fire Triangle</vt:lpstr>
      <vt:lpstr>Our Emotions Are The Things That Ignite Us</vt:lpstr>
      <vt:lpstr>Traditional Talking Circle</vt:lpstr>
      <vt:lpstr>Day 2:</vt:lpstr>
      <vt:lpstr>Traditional Story: When Elk Gave Fire to the People</vt:lpstr>
      <vt:lpstr>How Our Emotions  Affect Our Behavior</vt:lpstr>
      <vt:lpstr>Putting Our Learning Together</vt:lpstr>
      <vt:lpstr>Traditional Talking Circle</vt:lpstr>
      <vt:lpstr>Day 3:</vt:lpstr>
      <vt:lpstr>See, Think, Wonder Facing History</vt:lpstr>
      <vt:lpstr>See, Think, Wonder Facing History</vt:lpstr>
      <vt:lpstr>See, Think, Wonder Facing History</vt:lpstr>
      <vt:lpstr>Cultural Article: How Native Americans Utilize Fire to Balance the Land</vt:lpstr>
      <vt:lpstr>Managing Our Emotional Fires</vt:lpstr>
      <vt:lpstr>Traditional Talking Circle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Lewis</dc:creator>
  <cp:lastModifiedBy>McKenzie Lewis</cp:lastModifiedBy>
  <cp:revision>41</cp:revision>
  <dcterms:created xsi:type="dcterms:W3CDTF">2021-03-11T17:50:22Z</dcterms:created>
  <dcterms:modified xsi:type="dcterms:W3CDTF">2021-04-13T16:50:12Z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