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77" r:id="rId11"/>
    <p:sldId id="265" r:id="rId12"/>
    <p:sldId id="266" r:id="rId13"/>
    <p:sldId id="267" r:id="rId14"/>
    <p:sldId id="268" r:id="rId15"/>
    <p:sldId id="269" r:id="rId16"/>
    <p:sldId id="270" r:id="rId17"/>
    <p:sldId id="271" r:id="rId18"/>
    <p:sldId id="278" r:id="rId19"/>
    <p:sldId id="272" r:id="rId20"/>
    <p:sldId id="273" r:id="rId21"/>
    <p:sldId id="274" r:id="rId22"/>
    <p:sldId id="275" r:id="rId23"/>
    <p:sldId id="276" r:id="rId24"/>
    <p:sldId id="279" r:id="rId25"/>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84B"/>
    <a:srgbClr val="CF0A2C"/>
    <a:srgbClr val="00ADDC"/>
    <a:srgbClr val="66CCCC"/>
    <a:srgbClr val="00AF66"/>
    <a:srgbClr val="628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1D9D4C-4DE5-4458-AF82-A00D05754637}">
  <a:tblStyle styleId="{0B1D9D4C-4DE5-4458-AF82-A00D0575463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81"/>
    <p:restoredTop sz="75041"/>
  </p:normalViewPr>
  <p:slideViewPr>
    <p:cSldViewPr snapToGrid="0" snapToObjects="1">
      <p:cViewPr varScale="1">
        <p:scale>
          <a:sx n="160" d="100"/>
          <a:sy n="160" d="100"/>
        </p:scale>
        <p:origin x="1048" y="184"/>
      </p:cViewPr>
      <p:guideLst/>
    </p:cSldViewPr>
  </p:slideViewPr>
  <p:notesTextViewPr>
    <p:cViewPr>
      <p:scale>
        <a:sx n="1" d="1"/>
        <a:sy n="1" d="1"/>
      </p:scale>
      <p:origin x="0" y="0"/>
    </p:cViewPr>
  </p:notesTextViewPr>
  <p:notesViewPr>
    <p:cSldViewPr snapToGrid="0" snapToObjects="1">
      <p:cViewPr varScale="1">
        <p:scale>
          <a:sx n="159" d="100"/>
          <a:sy n="159" d="100"/>
        </p:scale>
        <p:origin x="56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ids.usa.gov/teens/health-and-safety/general-health/index.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d.ted.com/lessons/how-does-your-body-process-medicine-celine-valer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Please insert an image of a parent administering medication to an upper elementary age child.</a:t>
            </a:r>
          </a:p>
        </p:txBody>
      </p:sp>
      <p:sp>
        <p:nvSpPr>
          <p:cNvPr id="87" name="Shape 8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b="1" i="0" u="none" strike="noStrike" cap="none" dirty="0">
                <a:solidFill>
                  <a:schemeClr val="dk1"/>
                </a:solidFill>
                <a:latin typeface="Calibri"/>
                <a:ea typeface="Calibri"/>
                <a:cs typeface="Calibri"/>
                <a:sym typeface="Calibri"/>
              </a:rPr>
              <a:t>Instructor Notes: </a:t>
            </a:r>
            <a:r>
              <a:rPr lang="en-US" sz="1100" dirty="0"/>
              <a:t>Show the video clip and ask students to describe what they see. Have students record their ideas in their journals or blank piece of paper. After students share, confirm that the video shows what a pill look like as it dissolves to be absorbed into the body.</a:t>
            </a:r>
          </a:p>
          <a:p>
            <a:pPr marL="0" marR="0" lvl="0" indent="0" algn="l" rtl="0">
              <a:spcBef>
                <a:spcPts val="0"/>
              </a:spcBef>
              <a:buSzPct val="25000"/>
              <a:buNone/>
            </a:pPr>
            <a:endParaRPr b="0" i="0" u="none" strike="noStrike" cap="none" dirty="0">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p>
          <a:p>
            <a:pPr lvl="0"/>
            <a:r>
              <a:rPr lang="en-US" sz="1200" b="0" i="0" u="none" strike="noStrike" kern="1200" cap="none" dirty="0">
                <a:solidFill>
                  <a:schemeClr val="dk1"/>
                </a:solidFill>
                <a:effectLst/>
                <a:latin typeface="Calibri"/>
                <a:ea typeface="Calibri"/>
                <a:cs typeface="Calibri"/>
                <a:sym typeface="Calibri"/>
              </a:rPr>
              <a:t>Pose the question, “How does medication enter the body?” Have students work individually to brainstorm and record ideas about how medications enter the human body. Allow some students to share their ideas with the class. Click once to reveal the list of ways that medications can enter the body. Allow students to revise their original lists.</a:t>
            </a:r>
            <a:endParaRPr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Use the provided diagram to explain how medications that enter the body through the mouth travel through the digestive system. Explain that from the digestive system medications are absorbed </a:t>
            </a:r>
            <a:r>
              <a:rPr lang="en-US" dirty="0"/>
              <a:t>into</a:t>
            </a:r>
            <a:r>
              <a:rPr lang="en-US" sz="1200" b="0" i="0" u="none" strike="noStrike" cap="none" dirty="0">
                <a:solidFill>
                  <a:schemeClr val="dk1"/>
                </a:solidFill>
                <a:latin typeface="Calibri"/>
                <a:ea typeface="Calibri"/>
                <a:cs typeface="Calibri"/>
                <a:sym typeface="Calibri"/>
              </a:rPr>
              <a:t> the bloodstream. Use video on next slide to help build student understanding of an oral </a:t>
            </a:r>
            <a:r>
              <a:rPr lang="en-US" dirty="0"/>
              <a:t>medication’s</a:t>
            </a:r>
            <a:r>
              <a:rPr lang="en-US" sz="1200" b="0" i="0" u="none" strike="noStrike" cap="none" dirty="0">
                <a:solidFill>
                  <a:schemeClr val="dk1"/>
                </a:solidFill>
                <a:latin typeface="Calibri"/>
                <a:ea typeface="Calibri"/>
                <a:cs typeface="Calibri"/>
                <a:sym typeface="Calibri"/>
              </a:rPr>
              <a:t> journey.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r>
              <a:rPr lang="en-US" dirty="0"/>
              <a:t> </a:t>
            </a:r>
            <a:r>
              <a:rPr lang="en-US" sz="1100" dirty="0">
                <a:latin typeface="Arial"/>
                <a:ea typeface="Arial"/>
                <a:cs typeface="Arial"/>
                <a:sym typeface="Arial"/>
              </a:rPr>
              <a:t>Use the first part of the </a:t>
            </a:r>
            <a:r>
              <a:rPr lang="en-US" sz="1100" i="1" dirty="0">
                <a:latin typeface="Arial"/>
                <a:ea typeface="Arial"/>
                <a:cs typeface="Arial"/>
                <a:sym typeface="Arial"/>
              </a:rPr>
              <a:t>How Does Medicine Work?</a:t>
            </a:r>
            <a:r>
              <a:rPr lang="en-US" sz="1100" dirty="0">
                <a:latin typeface="Arial"/>
                <a:ea typeface="Arial"/>
                <a:cs typeface="Arial"/>
                <a:sym typeface="Arial"/>
              </a:rPr>
              <a:t> video (0:00-1:13) to help your students understand what happens to a pill when it is swallowed. </a:t>
            </a:r>
          </a:p>
          <a:p>
            <a:pPr marL="0" marR="0" lvl="0" indent="-69850" algn="l" rtl="0">
              <a:spcBef>
                <a:spcPts val="0"/>
              </a:spcBef>
              <a:buClr>
                <a:schemeClr val="dk1"/>
              </a:buClr>
              <a:buSzPct val="100000"/>
              <a:buFont typeface="Arial"/>
              <a:buNone/>
            </a:pPr>
            <a:r>
              <a:rPr lang="en-US" sz="1100" dirty="0">
                <a:latin typeface="Arial"/>
                <a:ea typeface="Arial"/>
                <a:cs typeface="Arial"/>
                <a:sym typeface="Arial"/>
              </a:rPr>
              <a:t> </a:t>
            </a:r>
          </a:p>
          <a:p>
            <a:pPr marL="0" marR="0" lvl="0" indent="-69850" algn="l" rtl="0">
              <a:spcBef>
                <a:spcPts val="0"/>
              </a:spcBef>
              <a:buClr>
                <a:schemeClr val="dk1"/>
              </a:buClr>
              <a:buSzPct val="100000"/>
              <a:buFont typeface="Arial"/>
              <a:buNone/>
            </a:pPr>
            <a:r>
              <a:rPr lang="en-US" sz="1100" dirty="0">
                <a:latin typeface="Arial"/>
                <a:ea typeface="Arial"/>
                <a:cs typeface="Arial"/>
                <a:sym typeface="Arial"/>
              </a:rPr>
              <a:t>Points to reinforce:</a:t>
            </a:r>
          </a:p>
          <a:p>
            <a:pPr marL="0" marR="0" lvl="0" indent="-69850" algn="l" rtl="0">
              <a:spcBef>
                <a:spcPts val="0"/>
              </a:spcBef>
              <a:buClr>
                <a:schemeClr val="dk1"/>
              </a:buClr>
              <a:buSzPct val="100000"/>
              <a:buFont typeface="Arial"/>
              <a:buNone/>
            </a:pPr>
            <a:r>
              <a:rPr lang="en-US" sz="1100" dirty="0">
                <a:latin typeface="Arial"/>
                <a:ea typeface="Arial"/>
                <a:cs typeface="Arial"/>
                <a:sym typeface="Arial"/>
              </a:rPr>
              <a:t>Medications that enter the body through the mouth travel through the digestive system and are absorbed into the bloodstream.</a:t>
            </a:r>
          </a:p>
          <a:p>
            <a:pPr marL="0" marR="0" lvl="0" indent="-69850" algn="l" rtl="0">
              <a:spcBef>
                <a:spcPts val="0"/>
              </a:spcBef>
              <a:buClr>
                <a:schemeClr val="dk1"/>
              </a:buClr>
              <a:buSzPct val="100000"/>
              <a:buFont typeface="Arial"/>
              <a:buNone/>
            </a:pPr>
            <a:r>
              <a:rPr lang="en-US" sz="1100" dirty="0">
                <a:latin typeface="Arial"/>
                <a:ea typeface="Arial"/>
                <a:cs typeface="Arial"/>
                <a:sym typeface="Arial"/>
              </a:rPr>
              <a:t> </a:t>
            </a:r>
          </a:p>
          <a:p>
            <a:pPr marL="0" marR="0" lvl="0" indent="-69850" algn="l" rtl="0">
              <a:spcBef>
                <a:spcPts val="0"/>
              </a:spcBef>
              <a:buClr>
                <a:schemeClr val="dk1"/>
              </a:buClr>
              <a:buSzPct val="100000"/>
              <a:buFont typeface="Arial"/>
              <a:buNone/>
            </a:pPr>
            <a:r>
              <a:rPr lang="en-US" sz="1100" dirty="0">
                <a:latin typeface="Arial"/>
                <a:ea typeface="Arial"/>
                <a:cs typeface="Arial"/>
                <a:sym typeface="Arial"/>
              </a:rPr>
              <a:t>Specific medications are used for specific conditions. So, it is really important to seek adult (e.g. parent/guardian/doctor) when you think you might need medication.</a:t>
            </a:r>
          </a:p>
          <a:p>
            <a:pPr marL="0" marR="0" lvl="0" indent="-69850" algn="l" rtl="0">
              <a:spcBef>
                <a:spcPts val="0"/>
              </a:spcBef>
              <a:buClr>
                <a:schemeClr val="dk1"/>
              </a:buClr>
              <a:buSzPct val="100000"/>
              <a:buFont typeface="Arial"/>
              <a:buNone/>
            </a:pPr>
            <a:r>
              <a:rPr lang="en-US" sz="1100" dirty="0">
                <a:latin typeface="Arial"/>
                <a:ea typeface="Arial"/>
                <a:cs typeface="Arial"/>
                <a:sym typeface="Arial"/>
              </a:rPr>
              <a:t> </a:t>
            </a:r>
          </a:p>
          <a:p>
            <a:r>
              <a:rPr lang="en-US" sz="1200" b="0" i="0" u="none" strike="noStrike" kern="1200" cap="none" dirty="0">
                <a:solidFill>
                  <a:schemeClr val="dk1"/>
                </a:solidFill>
                <a:effectLst/>
                <a:latin typeface="Calibri"/>
                <a:ea typeface="Calibri"/>
                <a:cs typeface="Calibri"/>
                <a:sym typeface="Calibri"/>
              </a:rPr>
              <a:t>If you are not taking medication correctly it is not going to do its job, and it might even make you sick.</a:t>
            </a:r>
          </a:p>
          <a:p>
            <a:pPr marL="0" marR="0" lvl="0" indent="0" algn="l" rtl="0">
              <a:spcBef>
                <a:spcPts val="0"/>
              </a:spcBef>
              <a:buSzPct val="25000"/>
              <a:buNone/>
            </a:pPr>
            <a:endParaRPr dirty="0"/>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Link to </a:t>
            </a:r>
            <a:r>
              <a:rPr lang="en-US" sz="1200" b="0" i="0" u="none" strike="noStrike" cap="none" dirty="0" err="1">
                <a:solidFill>
                  <a:schemeClr val="dk1"/>
                </a:solidFill>
                <a:latin typeface="Calibri"/>
                <a:ea typeface="Calibri"/>
                <a:cs typeface="Calibri"/>
                <a:sym typeface="Calibri"/>
              </a:rPr>
              <a:t>Rutger’s</a:t>
            </a:r>
            <a:r>
              <a:rPr lang="en-US" sz="1200" b="0" i="0" u="none" strike="noStrike" cap="none" dirty="0">
                <a:solidFill>
                  <a:schemeClr val="dk1"/>
                </a:solidFill>
                <a:latin typeface="Calibri"/>
                <a:ea typeface="Calibri"/>
                <a:cs typeface="Calibri"/>
                <a:sym typeface="Calibri"/>
              </a:rPr>
              <a:t> video </a:t>
            </a:r>
            <a:r>
              <a:rPr lang="en-US" sz="1200" b="0" i="1" u="none" strike="noStrike" cap="none" dirty="0">
                <a:solidFill>
                  <a:schemeClr val="dk1"/>
                </a:solidFill>
                <a:latin typeface="Calibri"/>
                <a:ea typeface="Calibri"/>
                <a:cs typeface="Calibri"/>
                <a:sym typeface="Calibri"/>
              </a:rPr>
              <a:t>How Does Medicine Work?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https://</a:t>
            </a:r>
            <a:r>
              <a:rPr lang="en-US" sz="1200" b="0" i="0" u="none" strike="noStrike" cap="none" dirty="0" err="1">
                <a:solidFill>
                  <a:schemeClr val="dk1"/>
                </a:solidFill>
                <a:latin typeface="Calibri"/>
                <a:ea typeface="Calibri"/>
                <a:cs typeface="Calibri"/>
                <a:sym typeface="Calibri"/>
              </a:rPr>
              <a:t>www.youtube.com</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watch?v</a:t>
            </a:r>
            <a:r>
              <a:rPr lang="en-US" sz="1200" b="0" i="0" u="none" strike="noStrike" cap="none" dirty="0">
                <a:solidFill>
                  <a:schemeClr val="dk1"/>
                </a:solidFill>
                <a:latin typeface="Calibri"/>
                <a:ea typeface="Calibri"/>
                <a:cs typeface="Calibri"/>
                <a:sym typeface="Calibri"/>
              </a:rPr>
              <a:t>=3EbJ24ubPOY&amp;t=1s&amp;spfreload=10</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a:r>
              <a:rPr lang="en-US" b="1" i="0" u="none" strike="noStrike" cap="none" dirty="0">
                <a:solidFill>
                  <a:schemeClr val="dk1"/>
                </a:solidFill>
              </a:rPr>
              <a:t>Instructor Notes</a:t>
            </a:r>
            <a:r>
              <a:rPr lang="en-US" i="0" u="none" strike="noStrike" cap="none" dirty="0">
                <a:solidFill>
                  <a:schemeClr val="dk1"/>
                </a:solidFill>
              </a:rPr>
              <a:t>:</a:t>
            </a:r>
            <a:r>
              <a:rPr lang="en-US" dirty="0"/>
              <a:t> </a:t>
            </a:r>
            <a:r>
              <a:rPr lang="en-US" u="none" strike="noStrike" dirty="0">
                <a:effectLst/>
              </a:rPr>
              <a:t>Provide paper and markers and allow students to work in groups to create skits that show how medication travels through the digestive system. Allow students to present their skits to their peers.</a:t>
            </a:r>
          </a:p>
          <a:p>
            <a:pPr marL="0" marR="0" lvl="0" indent="0" algn="l" rtl="0">
              <a:spcBef>
                <a:spcPts val="0"/>
              </a:spcBef>
              <a:buSzPct val="25000"/>
              <a:buNone/>
            </a:pPr>
            <a:endParaRPr i="0" u="none" strike="noStrike" cap="none" dirty="0">
              <a:solidFill>
                <a:schemeClr val="dk1"/>
              </a:solidFill>
            </a:endParaRPr>
          </a:p>
          <a:p>
            <a:pPr marL="0" marR="0" lvl="0" indent="0" algn="l" rtl="0">
              <a:spcBef>
                <a:spcPts val="0"/>
              </a:spcBef>
              <a:buSzPct val="25000"/>
              <a:buNone/>
            </a:pPr>
            <a:r>
              <a:rPr lang="en-US" i="0" u="none" strike="noStrike" cap="none" dirty="0">
                <a:solidFill>
                  <a:schemeClr val="dk1"/>
                </a:solidFill>
              </a:rPr>
              <a:t>Photographs of organ(s)</a:t>
            </a:r>
          </a:p>
          <a:p>
            <a:pPr marL="0" marR="0" lvl="0" indent="0" algn="l" rtl="0">
              <a:spcBef>
                <a:spcPts val="0"/>
              </a:spcBef>
              <a:buSzPct val="25000"/>
              <a:buNone/>
            </a:pPr>
            <a:endParaRPr dirty="0"/>
          </a:p>
          <a:p>
            <a:pPr lvl="0"/>
            <a:r>
              <a:rPr lang="en-US" u="none" strike="noStrike" dirty="0">
                <a:effectLst/>
              </a:rPr>
              <a:t>Alternatively, conduct a demonstration. </a:t>
            </a:r>
            <a:r>
              <a:rPr lang="en-US" sz="1200" b="0" i="0" u="none" strike="noStrike" kern="1200" cap="none" dirty="0">
                <a:solidFill>
                  <a:schemeClr val="dk1"/>
                </a:solidFill>
                <a:effectLst/>
                <a:latin typeface="Calibri"/>
                <a:ea typeface="Calibri"/>
                <a:cs typeface="Calibri"/>
                <a:sym typeface="Calibri"/>
              </a:rPr>
              <a:t>Refer to the diagram and video on slide 13, as needed, to direct students. </a:t>
            </a:r>
            <a:r>
              <a:rPr lang="en-US" u="none" strike="noStrike" dirty="0">
                <a:effectLst/>
              </a:rPr>
              <a:t>Have students stand with signs to represent the organs. Have another student stand with a cup of beans, blocks, or pennies to represent the pill. Have the pill travel through the digestive system. Prompt the organs to breakdown/absorb the medication (take beans, blocks or pennies) as it passes. Explain that from the digestive system medication is released into the bloodstream and that often the liver chemically alters the medication before it enters the bloodstream. Conduct the demonstration at least two more times using different students. </a:t>
            </a:r>
          </a:p>
          <a:p>
            <a:pPr marL="0" marR="0" lvl="0" indent="0" algn="l" rtl="0">
              <a:spcBef>
                <a:spcPts val="0"/>
              </a:spcBef>
              <a:buSzPct val="25000"/>
              <a:buNone/>
            </a:pPr>
            <a:endParaRPr dirty="0"/>
          </a:p>
          <a:p>
            <a:pPr lvl="0" rtl="0">
              <a:spcBef>
                <a:spcPts val="0"/>
              </a:spcBef>
              <a:buClr>
                <a:schemeClr val="dk1"/>
              </a:buClr>
              <a:buSzPct val="25000"/>
              <a:buFont typeface="Arial"/>
              <a:buNone/>
            </a:pPr>
            <a:endParaRPr dirty="0"/>
          </a:p>
        </p:txBody>
      </p:sp>
      <p:sp>
        <p:nvSpPr>
          <p:cNvPr id="182" name="Shape 182"/>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r>
              <a:rPr lang="en-US" dirty="0"/>
              <a:t> </a:t>
            </a:r>
            <a:r>
              <a:rPr lang="en-US" sz="1200" b="0" i="0" u="none" strike="noStrike" kern="1200" cap="none" dirty="0">
                <a:solidFill>
                  <a:schemeClr val="dk1"/>
                </a:solidFill>
                <a:effectLst/>
                <a:latin typeface="Calibri"/>
                <a:ea typeface="Calibri"/>
                <a:cs typeface="Calibri"/>
                <a:sym typeface="Calibri"/>
              </a:rPr>
              <a:t>Distribute a digestive system diagram to each student. Have students work individually to use numbers, symbols, and words to label the diagram to show how medication travels through the bloodstream.</a:t>
            </a:r>
          </a:p>
          <a:p>
            <a:endParaRPr lang="en-US" sz="1100" dirty="0">
              <a:effectLst/>
            </a:endParaRPr>
          </a:p>
          <a:p>
            <a:r>
              <a:rPr lang="en-US" sz="1100" dirty="0">
                <a:effectLst/>
              </a:rPr>
              <a:t>Optional: Use the provided link to help deepen your students understanding of the functions of the digestive system. Type</a:t>
            </a:r>
            <a:r>
              <a:rPr lang="en-US" sz="1100" baseline="0" dirty="0">
                <a:effectLst/>
              </a:rPr>
              <a:t> “digestion system movie” in the search box.</a:t>
            </a:r>
          </a:p>
          <a:p>
            <a:r>
              <a:rPr lang="en-US" sz="1200" b="0" i="0" u="none" strike="noStrike" kern="1200" cap="none" dirty="0">
                <a:solidFill>
                  <a:schemeClr val="dk1"/>
                </a:solidFill>
                <a:effectLst/>
                <a:latin typeface="Calibri"/>
                <a:ea typeface="Calibri"/>
                <a:cs typeface="Calibri"/>
                <a:sym typeface="Calibri"/>
                <a:hlinkClick r:id="rId3"/>
              </a:rPr>
              <a:t>https://kids.usa.gov/teens/health-and-safety/general-health/index.shtml</a:t>
            </a:r>
            <a:br>
              <a:rPr lang="en-US" dirty="0"/>
            </a:br>
            <a:endParaRPr dirty="0"/>
          </a:p>
        </p:txBody>
      </p:sp>
      <p:sp>
        <p:nvSpPr>
          <p:cNvPr id="189" name="Shape 189"/>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a:r>
              <a:rPr lang="en-US" sz="1200" b="1" i="0" u="none" strike="noStrike" cap="none" dirty="0">
                <a:solidFill>
                  <a:schemeClr val="dk1"/>
                </a:solidFill>
                <a:latin typeface="Calibri"/>
                <a:ea typeface="Calibri"/>
                <a:cs typeface="Calibri"/>
                <a:sym typeface="Calibri"/>
              </a:rPr>
              <a:t>Instructor Notes:</a:t>
            </a:r>
            <a:r>
              <a:rPr lang="en-US" b="1" dirty="0"/>
              <a:t> </a:t>
            </a:r>
            <a:r>
              <a:rPr lang="en-US" sz="1100" u="none" strike="noStrike" dirty="0">
                <a:effectLst/>
              </a:rPr>
              <a:t>Use this video for students to check their work and summarize what happens to a pill when it is swallowed. Ask students to share how the digestive system plays a role with food and medications. </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Anticipated responses:</a:t>
            </a:r>
          </a:p>
          <a:p>
            <a:r>
              <a:rPr lang="en-US" sz="1200" b="0" i="0" u="none" strike="noStrike" kern="1200" cap="none" dirty="0">
                <a:solidFill>
                  <a:schemeClr val="dk1"/>
                </a:solidFill>
                <a:effectLst/>
                <a:latin typeface="Calibri"/>
                <a:ea typeface="Calibri"/>
                <a:cs typeface="Calibri"/>
                <a:sym typeface="Calibri"/>
              </a:rPr>
              <a:t>The digestive system breaks down food into energy.</a:t>
            </a:r>
          </a:p>
          <a:p>
            <a:r>
              <a:rPr lang="en-US" sz="1200" b="0" i="0" u="none" strike="noStrike" kern="1200" cap="none" dirty="0">
                <a:solidFill>
                  <a:schemeClr val="dk1"/>
                </a:solidFill>
                <a:effectLst/>
                <a:latin typeface="Calibri"/>
                <a:ea typeface="Calibri"/>
                <a:cs typeface="Calibri"/>
                <a:sym typeface="Calibri"/>
              </a:rPr>
              <a:t>The digestive system dissolves a pill into the bloodstream to help the healing process.</a:t>
            </a:r>
          </a:p>
          <a:p>
            <a:pPr marL="0" marR="0" lvl="0" indent="0" algn="l" rtl="0">
              <a:spcBef>
                <a:spcPts val="0"/>
              </a:spcBef>
              <a:buSzPct val="25000"/>
              <a:buNone/>
            </a:pPr>
            <a:endParaRPr dirty="0"/>
          </a:p>
          <a:p>
            <a:r>
              <a:rPr lang="en-US" sz="1200" b="0" i="0" u="none" strike="noStrike" kern="1200" cap="none" dirty="0">
                <a:solidFill>
                  <a:schemeClr val="dk1"/>
                </a:solidFill>
                <a:effectLst/>
                <a:latin typeface="Calibri"/>
                <a:ea typeface="Calibri"/>
                <a:cs typeface="Calibri"/>
                <a:sym typeface="Calibri"/>
              </a:rPr>
              <a:t>How does your body process medicine - Celine </a:t>
            </a:r>
            <a:r>
              <a:rPr lang="en-US" sz="1200" b="0" i="0" u="none" strike="noStrike" kern="1200" cap="none" dirty="0" err="1">
                <a:solidFill>
                  <a:schemeClr val="dk1"/>
                </a:solidFill>
                <a:effectLst/>
                <a:latin typeface="Calibri"/>
                <a:ea typeface="Calibri"/>
                <a:cs typeface="Calibri"/>
                <a:sym typeface="Calibri"/>
              </a:rPr>
              <a:t>Veraly</a:t>
            </a:r>
            <a:r>
              <a:rPr lang="en-US" sz="1200" b="0" i="0" u="none" strike="noStrike" kern="1200" cap="none" dirty="0">
                <a:solidFill>
                  <a:schemeClr val="dk1"/>
                </a:solidFill>
                <a:effectLst/>
                <a:latin typeface="Calibri"/>
                <a:ea typeface="Calibri"/>
                <a:cs typeface="Calibri"/>
                <a:sym typeface="Calibri"/>
              </a:rPr>
              <a:t> - TED talk</a:t>
            </a:r>
          </a:p>
          <a:p>
            <a:r>
              <a:rPr lang="en-US" sz="1200" b="0" i="0" u="sng" strike="noStrike" kern="1200" cap="none" dirty="0">
                <a:solidFill>
                  <a:schemeClr val="dk1"/>
                </a:solidFill>
                <a:effectLst/>
                <a:latin typeface="Calibri"/>
                <a:ea typeface="Calibri"/>
                <a:cs typeface="Calibri"/>
                <a:sym typeface="Calibri"/>
                <a:hlinkClick r:id="rId3"/>
              </a:rPr>
              <a:t>https://ed.ted.com/lessons/how-does-your-body-process-medicine-celine-valery</a:t>
            </a:r>
            <a:r>
              <a:rPr lang="en-US" sz="1200" b="0" i="0" u="none" strike="noStrike" kern="1200" cap="none" dirty="0">
                <a:solidFill>
                  <a:schemeClr val="dk1"/>
                </a:solidFill>
                <a:effectLst/>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6" name="Shape 196"/>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lvl="0"/>
            <a:r>
              <a:rPr lang="en-US" sz="1200" b="1" i="0" u="none" strike="noStrike" cap="none" dirty="0">
                <a:solidFill>
                  <a:schemeClr val="dk1"/>
                </a:solidFill>
                <a:latin typeface="Calibri"/>
                <a:ea typeface="Calibri"/>
                <a:cs typeface="Calibri"/>
                <a:sym typeface="Calibri"/>
              </a:rPr>
              <a:t>Instructor Notes</a:t>
            </a:r>
            <a:r>
              <a:rPr lang="en-US" dirty="0"/>
              <a:t>: </a:t>
            </a:r>
            <a:r>
              <a:rPr lang="en-US" sz="1100" u="none" strike="noStrike" dirty="0">
                <a:effectLst/>
              </a:rPr>
              <a:t>Introduce the two categories of medications by displaying the terms Over-The-Counter (OTC) and Prescription.</a:t>
            </a:r>
            <a:r>
              <a:rPr lang="en-US" sz="1100" u="none" strike="noStrike" baseline="0" dirty="0">
                <a:effectLst/>
              </a:rPr>
              <a:t> </a:t>
            </a:r>
            <a:r>
              <a:rPr lang="en-US" sz="1100" u="none" strike="noStrike" dirty="0">
                <a:effectLst/>
              </a:rPr>
              <a:t>Ask students what they think prescription medications means. Click to reveal and review the description for prescription medications. Emphasize that prescriptions are specific to the individual based on their condition, height, weight, age, and muscle mass. So, they cannot be safely shared or stored in a shared space.</a:t>
            </a:r>
            <a:r>
              <a:rPr lang="en-US" sz="1100" u="none" strike="noStrike" baseline="0" dirty="0">
                <a:effectLst/>
              </a:rPr>
              <a:t> </a:t>
            </a:r>
            <a:r>
              <a:rPr lang="en-US" sz="1100" u="none" strike="noStrike" dirty="0">
                <a:effectLst/>
              </a:rPr>
              <a:t>Ask students how they think OTC medications differ from prescription medications. Click to reveal and review the description of OTC medications. Allow time for students to ask clarifying questions. </a:t>
            </a:r>
          </a:p>
          <a:p>
            <a:pPr marL="0" marR="0" lvl="0" indent="0" algn="l" rtl="0">
              <a:spcBef>
                <a:spcPts val="0"/>
              </a:spcBef>
              <a:buSzPct val="25000"/>
              <a:buNone/>
            </a:pPr>
            <a:endParaRPr dirty="0"/>
          </a:p>
        </p:txBody>
      </p:sp>
      <p:sp>
        <p:nvSpPr>
          <p:cNvPr id="204" name="Shape 204"/>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lvl="0"/>
            <a:r>
              <a:rPr lang="en-US" sz="1000" b="1" i="0" u="none" strike="noStrike" cap="none" dirty="0">
                <a:solidFill>
                  <a:schemeClr val="dk1"/>
                </a:solidFill>
                <a:latin typeface="Calibri"/>
                <a:ea typeface="Calibri"/>
                <a:cs typeface="Calibri"/>
                <a:sym typeface="Calibri"/>
              </a:rPr>
              <a:t>Instructor Notes: </a:t>
            </a:r>
            <a:r>
              <a:rPr lang="en-US" sz="1000" u="none" strike="noStrike" dirty="0">
                <a:effectLst/>
              </a:rPr>
              <a:t>Distribute a capture sheet to each student and read the questions aloud. Ask students to answer the questions using the information presented in the next three slides including the video. </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Answer guide:</a:t>
            </a:r>
          </a:p>
          <a:p>
            <a:r>
              <a:rPr lang="en-US" sz="1200" b="0" i="0" u="none" strike="noStrike" kern="1200" cap="none" dirty="0">
                <a:solidFill>
                  <a:schemeClr val="dk1"/>
                </a:solidFill>
                <a:effectLst/>
                <a:latin typeface="Calibri"/>
                <a:ea typeface="Calibri"/>
                <a:cs typeface="Calibri"/>
                <a:sym typeface="Calibri"/>
              </a:rPr>
              <a:t>What should I know about my medications?</a:t>
            </a:r>
          </a:p>
          <a:p>
            <a:r>
              <a:rPr lang="en-US" sz="1200" b="0" i="0" u="none" strike="noStrike" kern="1200" cap="none" dirty="0">
                <a:solidFill>
                  <a:schemeClr val="dk1"/>
                </a:solidFill>
                <a:effectLst/>
                <a:latin typeface="Calibri"/>
                <a:ea typeface="Calibri"/>
                <a:cs typeface="Calibri"/>
                <a:sym typeface="Calibri"/>
              </a:rPr>
              <a:t>You should know the name, purpose, and dosage of your medications. </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What should I do if I am not sure of my dosage?</a:t>
            </a:r>
          </a:p>
          <a:p>
            <a:r>
              <a:rPr lang="en-US" sz="1200" b="0" i="0" u="none" strike="noStrike" kern="1200" cap="none" dirty="0">
                <a:solidFill>
                  <a:schemeClr val="dk1"/>
                </a:solidFill>
                <a:effectLst/>
                <a:latin typeface="Calibri"/>
                <a:ea typeface="Calibri"/>
                <a:cs typeface="Calibri"/>
                <a:sym typeface="Calibri"/>
              </a:rPr>
              <a:t>You should ask your doctor for prescription medications and pharmacist/responsible adult for OTC medications. Be sure to use the correct measuring tool when taking your medication.</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Why do I need to tell my doctor the names of all of my medications?</a:t>
            </a:r>
          </a:p>
          <a:p>
            <a:r>
              <a:rPr lang="en-US" sz="1200" b="0" i="0" u="none" strike="noStrike" kern="1200" cap="none" dirty="0">
                <a:solidFill>
                  <a:schemeClr val="dk1"/>
                </a:solidFill>
                <a:effectLst/>
                <a:latin typeface="Calibri"/>
                <a:ea typeface="Calibri"/>
                <a:cs typeface="Calibri"/>
                <a:sym typeface="Calibri"/>
              </a:rPr>
              <a:t>My doctor needs to know the names of all of my medications to avoid negative medication interactions and side effects.</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How do I safely store my medications?</a:t>
            </a:r>
          </a:p>
          <a:p>
            <a:r>
              <a:rPr lang="en-US" sz="1200" b="0" i="0" u="none" strike="noStrike" kern="1200" cap="none" dirty="0">
                <a:solidFill>
                  <a:schemeClr val="dk1"/>
                </a:solidFill>
                <a:effectLst/>
                <a:latin typeface="Calibri"/>
                <a:ea typeface="Calibri"/>
                <a:cs typeface="Calibri"/>
                <a:sym typeface="Calibri"/>
              </a:rPr>
              <a:t>To safely store my medications, I should put them in a cool and dry place out of the reach of children and pets. </a:t>
            </a:r>
          </a:p>
        </p:txBody>
      </p:sp>
      <p:sp>
        <p:nvSpPr>
          <p:cNvPr id="212" name="Shape 212"/>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lvl="0"/>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Review some of the symptoms/conditions that may be treated by each category of medications.</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Ask students if they notice a difference.</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Make sure they understand that prescription medications are typically used to treat more severe health issues (e.g. prescriptions treat conditions that may not have OTC treatment available, symptoms/conditions that require doctor supervision).</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You may have students on prescription medications for asthma, explain that sometimes it is necessary to see the doctor when OTC medications are not working.</a:t>
            </a:r>
          </a:p>
          <a:p>
            <a:pPr marL="0" marR="0" lvl="0" indent="0" algn="l" rtl="0">
              <a:spcBef>
                <a:spcPts val="0"/>
              </a:spcBef>
              <a:buSzPct val="25000"/>
              <a:buNone/>
            </a:pPr>
            <a:endParaRPr dirty="0"/>
          </a:p>
        </p:txBody>
      </p:sp>
      <p:sp>
        <p:nvSpPr>
          <p:cNvPr id="232" name="Shape 232"/>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r>
              <a:rPr lang="en-US" dirty="0"/>
              <a:t>Invite students to review the information on the prescription medication label. Ask students to consider why each piece of information is important to know. </a:t>
            </a:r>
          </a:p>
          <a:p>
            <a:pPr marL="0" marR="0" lvl="0" indent="0" algn="l" rtl="0">
              <a:spcBef>
                <a:spcPts val="0"/>
              </a:spcBef>
              <a:buSzPct val="25000"/>
              <a:buNone/>
            </a:pPr>
            <a:endParaRPr dirty="0"/>
          </a:p>
        </p:txBody>
      </p:sp>
      <p:sp>
        <p:nvSpPr>
          <p:cNvPr id="94" name="Shape 94"/>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Show video, pausing to allow students to answer the questions/complete their capture sheets.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linked to </a:t>
            </a:r>
            <a:r>
              <a:rPr lang="en-US" sz="1200" b="0" i="1" u="none" strike="noStrike" cap="none" dirty="0">
                <a:solidFill>
                  <a:schemeClr val="dk1"/>
                </a:solidFill>
                <a:latin typeface="Calibri"/>
                <a:ea typeface="Calibri"/>
                <a:cs typeface="Calibri"/>
                <a:sym typeface="Calibri"/>
              </a:rPr>
              <a:t>Teaching Kids About Using Medicine Safely</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https://</a:t>
            </a:r>
            <a:r>
              <a:rPr lang="en-US" sz="1200" b="0" i="0" u="none" strike="noStrike" cap="none" dirty="0" err="1">
                <a:solidFill>
                  <a:schemeClr val="dk1"/>
                </a:solidFill>
                <a:latin typeface="Calibri"/>
                <a:ea typeface="Calibri"/>
                <a:cs typeface="Calibri"/>
                <a:sym typeface="Calibri"/>
              </a:rPr>
              <a:t>www.youtube.com</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watch?v</a:t>
            </a:r>
            <a:r>
              <a:rPr lang="en-US" sz="1200" b="0" i="0" u="none" strike="noStrike" cap="none" dirty="0">
                <a:solidFill>
                  <a:schemeClr val="dk1"/>
                </a:solidFill>
                <a:latin typeface="Calibri"/>
                <a:ea typeface="Calibri"/>
                <a:cs typeface="Calibri"/>
                <a:sym typeface="Calibri"/>
              </a:rPr>
              <a:t>=gHv7KWB9RuI&amp;spfreload=10</a:t>
            </a:r>
          </a:p>
        </p:txBody>
      </p:sp>
      <p:sp>
        <p:nvSpPr>
          <p:cNvPr id="239" name="Shape 23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r>
              <a:rPr lang="en-US" dirty="0"/>
              <a:t>Invite students to review the information on the prescription medication label again. Ask students to apply what they have learned to explain why each piece of information is important to understand to ensure</a:t>
            </a:r>
            <a:r>
              <a:rPr lang="en-US" baseline="0" dirty="0"/>
              <a:t> </a:t>
            </a:r>
            <a:r>
              <a:rPr lang="en-US" dirty="0"/>
              <a:t>safety. </a:t>
            </a:r>
          </a:p>
          <a:p>
            <a:pPr marL="0" marR="0" lvl="0" indent="0" algn="l" rtl="0">
              <a:spcBef>
                <a:spcPts val="0"/>
              </a:spcBef>
              <a:buSzPct val="25000"/>
              <a:buNone/>
            </a:pPr>
            <a:endParaRPr dirty="0"/>
          </a:p>
          <a:p>
            <a:r>
              <a:rPr lang="en-US" dirty="0">
                <a:effectLst/>
              </a:rPr>
              <a:t>Anticipated responses:</a:t>
            </a:r>
          </a:p>
          <a:p>
            <a:r>
              <a:rPr lang="en-US" u="none" strike="noStrike" dirty="0">
                <a:effectLst/>
              </a:rPr>
              <a:t>Patient Name: Know exactly who the medication is for.</a:t>
            </a:r>
          </a:p>
          <a:p>
            <a:r>
              <a:rPr lang="en-US" u="none" strike="noStrike" dirty="0">
                <a:effectLst/>
              </a:rPr>
              <a:t>Name of Medication and Strength: Know what the medication is called and that the amount of customized for a specific person.</a:t>
            </a:r>
          </a:p>
          <a:p>
            <a:r>
              <a:rPr lang="en-US" u="none" strike="noStrike" dirty="0">
                <a:effectLst/>
              </a:rPr>
              <a:t>Instructions: Explains how to take the medication. Take only as directed on the label. If it is daily, it should be taken once each day. If it says “three times a day” it should be taken throughout the day, instead of all at once. Note if it asks to take with food or water and follow those directions.</a:t>
            </a:r>
          </a:p>
          <a:p>
            <a:r>
              <a:rPr lang="en-US" u="none" strike="noStrike" dirty="0">
                <a:effectLst/>
              </a:rPr>
              <a:t>Physical description of the medication: Helps identify the medication by describing physical appearances.</a:t>
            </a:r>
          </a:p>
          <a:p>
            <a:r>
              <a:rPr lang="en-US" u="none" strike="noStrike" dirty="0">
                <a:effectLst/>
              </a:rPr>
              <a:t>Expiration date: Throw away medications that are past the expiration date. Old medications may not work or can make you sick.</a:t>
            </a:r>
          </a:p>
          <a:p>
            <a:r>
              <a:rPr lang="en-US" u="none" strike="noStrike" dirty="0">
                <a:effectLst/>
              </a:rPr>
              <a:t>Number of pills in bottle: The number of pills prescribed is unique to each person and situation.</a:t>
            </a:r>
          </a:p>
          <a:p>
            <a:pPr marL="0" marR="0" lvl="0" indent="0" algn="l" rtl="0">
              <a:spcBef>
                <a:spcPts val="0"/>
              </a:spcBef>
              <a:buSzPct val="25000"/>
              <a:buNone/>
            </a:pPr>
            <a:endParaRPr dirty="0"/>
          </a:p>
        </p:txBody>
      </p:sp>
      <p:sp>
        <p:nvSpPr>
          <p:cNvPr id="247" name="Shape 247"/>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b="1" i="0" u="none" strike="noStrike" cap="none" dirty="0">
                <a:solidFill>
                  <a:schemeClr val="dk1"/>
                </a:solidFill>
                <a:latin typeface="Calibri"/>
                <a:ea typeface="Calibri"/>
                <a:cs typeface="Calibri"/>
                <a:sym typeface="Calibri"/>
              </a:rPr>
              <a:t>Instructor Notes</a:t>
            </a:r>
            <a:r>
              <a:rPr lang="en-US" b="0" i="0" u="none" strike="noStrike" cap="none" dirty="0">
                <a:solidFill>
                  <a:schemeClr val="dk1"/>
                </a:solidFill>
                <a:latin typeface="Calibri"/>
                <a:ea typeface="Calibri"/>
                <a:cs typeface="Calibri"/>
                <a:sym typeface="Calibri"/>
              </a:rPr>
              <a:t>: </a:t>
            </a:r>
            <a:r>
              <a:rPr lang="en-US" dirty="0"/>
              <a:t>Organize students into partners and distribute one index card to each partner group. Direct students to work with a partner to generate a definition using the guiding questions. </a:t>
            </a:r>
            <a:r>
              <a:rPr lang="en-US" sz="1200" b="0" i="0" u="none" strike="noStrike" kern="1200" cap="none" dirty="0">
                <a:solidFill>
                  <a:schemeClr val="dk1"/>
                </a:solidFill>
                <a:effectLst/>
                <a:latin typeface="Calibri"/>
                <a:ea typeface="Calibri"/>
                <a:cs typeface="Calibri"/>
                <a:sym typeface="Calibri"/>
              </a:rPr>
              <a:t>This will help assess what students already know about medication.</a:t>
            </a:r>
            <a:r>
              <a:rPr lang="en-US" sz="1200" b="0" i="0" u="none" strike="noStrike" kern="1200" cap="none" baseline="0" dirty="0">
                <a:solidFill>
                  <a:schemeClr val="dk1"/>
                </a:solidFill>
                <a:effectLst/>
                <a:latin typeface="Calibri"/>
                <a:ea typeface="Calibri"/>
                <a:cs typeface="Calibri"/>
                <a:sym typeface="Calibri"/>
              </a:rPr>
              <a:t> </a:t>
            </a:r>
            <a:r>
              <a:rPr lang="en-US" dirty="0"/>
              <a:t>Allow partner groups to share their definitions. </a:t>
            </a:r>
          </a:p>
          <a:p>
            <a:pPr marL="0" marR="0" lvl="0" indent="0" algn="l" rtl="0">
              <a:spcBef>
                <a:spcPts val="0"/>
              </a:spcBef>
              <a:buSzPct val="25000"/>
              <a:buNone/>
            </a:pPr>
            <a:endParaRPr b="0" i="0" u="none" strike="noStrike" cap="none" dirty="0">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Click once to present the definition on this slide and allow students to revise their original definitions as needed. Work as a class to finalize and record a working definition.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Describe the role of the immune system in the body. It is a system made up of special cells, proteins, tissues, and organs that work to protect the human body. Explain that medication may be considered when the immune system is unable to protect the body on its own.</a:t>
            </a:r>
          </a:p>
        </p:txBody>
      </p:sp>
      <p:sp>
        <p:nvSpPr>
          <p:cNvPr id="115" name="Shape 115"/>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r>
              <a:rPr lang="en-US" sz="1100" dirty="0"/>
              <a:t>Ask students to write down three things they might already do, or can do, to prevent illness. Use the video </a:t>
            </a:r>
            <a:r>
              <a:rPr lang="en-US" sz="1100" i="1" dirty="0"/>
              <a:t>The Immune System</a:t>
            </a:r>
            <a:r>
              <a:rPr lang="en-US" sz="1100" dirty="0"/>
              <a:t> to reinforce that preventive measures (e.g. immunizations, proper rest, good nutrition, regular exercise, routine check-ups) are the best ways to fight illness and that when preventive measures are not enough, medication can be used to assist the immune system. Guide students to add to their list, and provide an opportunity to clarify any questions, after they viewed the video. Explain that children and pre-teens should always consult a doctor or responsible adult regarding the possible need for medication.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Immune System </a:t>
            </a:r>
          </a:p>
          <a:p>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kidshealth.org</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en</a:t>
            </a:r>
            <a:r>
              <a:rPr lang="en-US" sz="1200" b="0" i="0" u="none" strike="noStrike" kern="1200" cap="none" dirty="0">
                <a:solidFill>
                  <a:schemeClr val="dk1"/>
                </a:solidFill>
                <a:effectLst/>
                <a:latin typeface="Calibri"/>
                <a:ea typeface="Calibri"/>
                <a:cs typeface="Calibri"/>
                <a:sym typeface="Calibri"/>
              </a:rPr>
              <a:t>/kids/</a:t>
            </a:r>
            <a:r>
              <a:rPr lang="en-US" sz="1200" b="0" i="0" u="none" strike="noStrike" kern="1200" cap="none" dirty="0" err="1">
                <a:solidFill>
                  <a:schemeClr val="dk1"/>
                </a:solidFill>
                <a:effectLst/>
                <a:latin typeface="Calibri"/>
                <a:ea typeface="Calibri"/>
                <a:cs typeface="Calibri"/>
                <a:sym typeface="Calibri"/>
              </a:rPr>
              <a:t>ismovie.html</a:t>
            </a:r>
            <a:endParaRPr lang="en-US" sz="1200" b="0" i="0" u="none" strike="noStrike" kern="1200" cap="none" dirty="0">
              <a:solidFill>
                <a:schemeClr val="dk1"/>
              </a:solidFill>
              <a:effectLst/>
              <a:latin typeface="Calibri"/>
              <a:ea typeface="Calibri"/>
              <a:cs typeface="Calibri"/>
              <a:sym typeface="Calibri"/>
            </a:endParaRPr>
          </a:p>
        </p:txBody>
      </p:sp>
      <p:sp>
        <p:nvSpPr>
          <p:cNvPr id="122" name="Shape 122"/>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Use the collection of pictures and objects shown. (e.g. tissues, thermometer, plastic bag filled with grass, breast cancer ribbon, picture of American Heart Association logo, toy ambulance) that are related to how medications are used to assist the immune system (manage and prevent disease, ease symptoms). </a:t>
            </a:r>
          </a:p>
          <a:p>
            <a:pPr lvl="0"/>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Present the images one at a time and ask students what they think the collection represents. Accept and record all ideas allowing students to modify their theme ideas after each item is presented.</a:t>
            </a:r>
          </a:p>
          <a:p>
            <a:pPr lvl="0"/>
            <a:endParaRPr lang="en-US" sz="1200" b="0" i="0" u="none" strike="noStrike" kern="1200" cap="none" dirty="0">
              <a:solidFill>
                <a:schemeClr val="dk1"/>
              </a:solidFill>
              <a:effectLst/>
              <a:latin typeface="Calibri"/>
              <a:ea typeface="Calibri"/>
              <a:cs typeface="Calibri"/>
              <a:sym typeface="Calibri"/>
            </a:endParaRPr>
          </a:p>
          <a:p>
            <a:pPr lvl="0"/>
            <a:r>
              <a:rPr lang="en-US" sz="1200" b="0" i="0" u="none" strike="noStrike" kern="1200" cap="none" dirty="0">
                <a:solidFill>
                  <a:schemeClr val="dk1"/>
                </a:solidFill>
                <a:effectLst/>
                <a:latin typeface="Calibri"/>
                <a:ea typeface="Calibri"/>
                <a:cs typeface="Calibri"/>
                <a:sym typeface="Calibri"/>
              </a:rPr>
              <a:t>After the entire collection is revealed, explain that medications are used to manage and prevent disease (e.g. cancer, heart disease), ease symptoms (e.g. seasonal allergies, cold), and can be used to help in the diagnosis of some illnesses. </a:t>
            </a:r>
          </a:p>
          <a:p>
            <a:pPr lvl="0"/>
            <a:r>
              <a:rPr lang="en-US" sz="1200" b="0" i="0" u="none" strike="noStrike" kern="1200" cap="none" dirty="0">
                <a:solidFill>
                  <a:schemeClr val="dk1"/>
                </a:solidFill>
                <a:effectLst/>
                <a:latin typeface="Calibri"/>
                <a:ea typeface="Calibri"/>
                <a:cs typeface="Calibri"/>
                <a:sym typeface="Calibri"/>
              </a:rPr>
              <a:t>Work as a group to classify the collection of objects into two categories (manage and prevent disease, ease symptoms). Some objects (e.g. ambulance) might be a good fit for both groups depending on the class discussion.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Answer Guide: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Manage and Prevent Disease: breast cancer ribbon, American Heart Association logo, ambulance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Ease Symptoms: tissues (cold, seasonal allergies), grass (seasonal allergies), thermometer, ambulance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r>
              <a:rPr lang="en-US" dirty="0"/>
              <a:t> </a:t>
            </a:r>
            <a:r>
              <a:rPr lang="en-US" sz="1100" dirty="0">
                <a:latin typeface="Arial"/>
                <a:ea typeface="Arial"/>
                <a:cs typeface="Arial"/>
                <a:sym typeface="Arial"/>
              </a:rPr>
              <a:t>Summarize the role of medications with students using the information on the slide. Review that medications</a:t>
            </a:r>
            <a:r>
              <a:rPr lang="en-US" sz="1100" baseline="0" dirty="0">
                <a:latin typeface="Arial"/>
                <a:ea typeface="Arial"/>
                <a:cs typeface="Arial"/>
                <a:sym typeface="Arial"/>
              </a:rPr>
              <a:t> </a:t>
            </a:r>
            <a:r>
              <a:rPr lang="en-US" sz="1100" dirty="0">
                <a:latin typeface="Arial"/>
                <a:ea typeface="Arial"/>
                <a:cs typeface="Arial"/>
                <a:sym typeface="Arial"/>
              </a:rPr>
              <a:t>are used to make a person feel better when they are sick to help fight disease and infection, replace or block chemicals in the body, to control an illness, relieve pain, and relieve symptoms.</a:t>
            </a:r>
          </a:p>
          <a:p>
            <a:pPr marL="0" marR="0" lvl="0" indent="0" algn="l" rtl="0">
              <a:spcBef>
                <a:spcPts val="0"/>
              </a:spcBef>
              <a:buSzPct val="25000"/>
              <a:buNone/>
            </a:pPr>
            <a:endParaRPr dirty="0"/>
          </a:p>
        </p:txBody>
      </p:sp>
      <p:sp>
        <p:nvSpPr>
          <p:cNvPr id="137" name="Shape 137"/>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 </a:t>
            </a:r>
            <a:r>
              <a:rPr lang="en-US" dirty="0"/>
              <a:t>Guide</a:t>
            </a:r>
            <a:r>
              <a:rPr lang="en-US" sz="1200" b="0" i="0" u="none" strike="noStrike" cap="none" dirty="0">
                <a:solidFill>
                  <a:schemeClr val="dk1"/>
                </a:solidFill>
                <a:latin typeface="Calibri"/>
                <a:ea typeface="Calibri"/>
                <a:cs typeface="Calibri"/>
                <a:sym typeface="Calibri"/>
              </a:rPr>
              <a:t> students to respond on an exit card.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If needed, share the video again from slide 6:</a:t>
            </a:r>
          </a:p>
          <a:p>
            <a:r>
              <a:rPr lang="en-US" sz="1200" b="0" i="0" u="none" strike="noStrike" kern="1200" cap="none" dirty="0">
                <a:solidFill>
                  <a:schemeClr val="dk1"/>
                </a:solidFill>
                <a:effectLst/>
                <a:latin typeface="Calibri"/>
                <a:ea typeface="Calibri"/>
                <a:cs typeface="Calibri"/>
                <a:sym typeface="Calibri"/>
              </a:rPr>
              <a:t>The Immune System</a:t>
            </a:r>
          </a:p>
          <a:p>
            <a:r>
              <a:rPr lang="en-US" sz="1200" b="0" i="0" u="sng" strike="noStrike" kern="1200" cap="none" dirty="0">
                <a:solidFill>
                  <a:schemeClr val="dk1"/>
                </a:solidFill>
                <a:effectLst/>
                <a:latin typeface="Calibri"/>
                <a:ea typeface="Calibri"/>
                <a:cs typeface="Calibri"/>
                <a:sym typeface="Calibri"/>
              </a:rPr>
              <a:t>http://</a:t>
            </a:r>
            <a:r>
              <a:rPr lang="en-US" sz="1200" b="0" i="0" u="sng" strike="noStrike" kern="1200" cap="none" dirty="0" err="1">
                <a:solidFill>
                  <a:schemeClr val="dk1"/>
                </a:solidFill>
                <a:effectLst/>
                <a:latin typeface="Calibri"/>
                <a:ea typeface="Calibri"/>
                <a:cs typeface="Calibri"/>
                <a:sym typeface="Calibri"/>
              </a:rPr>
              <a:t>kidshealth.org</a:t>
            </a:r>
            <a:r>
              <a:rPr lang="en-US" sz="1200" b="0" i="0" u="sng" strike="noStrike" kern="1200" cap="none" dirty="0">
                <a:solidFill>
                  <a:schemeClr val="dk1"/>
                </a:solidFill>
                <a:effectLst/>
                <a:latin typeface="Calibri"/>
                <a:ea typeface="Calibri"/>
                <a:cs typeface="Calibri"/>
                <a:sym typeface="Calibri"/>
              </a:rPr>
              <a:t>/</a:t>
            </a:r>
            <a:r>
              <a:rPr lang="en-US" sz="1200" b="0" i="0" u="sng" strike="noStrike" kern="1200" cap="none" dirty="0" err="1">
                <a:solidFill>
                  <a:schemeClr val="dk1"/>
                </a:solidFill>
                <a:effectLst/>
                <a:latin typeface="Calibri"/>
                <a:ea typeface="Calibri"/>
                <a:cs typeface="Calibri"/>
                <a:sym typeface="Calibri"/>
              </a:rPr>
              <a:t>en</a:t>
            </a:r>
            <a:r>
              <a:rPr lang="en-US" sz="1200" b="0" i="0" u="sng" strike="noStrike" kern="1200" cap="none" dirty="0">
                <a:solidFill>
                  <a:schemeClr val="dk1"/>
                </a:solidFill>
                <a:effectLst/>
                <a:latin typeface="Calibri"/>
                <a:ea typeface="Calibri"/>
                <a:cs typeface="Calibri"/>
                <a:sym typeface="Calibri"/>
              </a:rPr>
              <a:t>/kids/</a:t>
            </a:r>
            <a:r>
              <a:rPr lang="en-US" sz="1200" b="0" i="0" u="sng" strike="noStrike" kern="1200" cap="none" dirty="0" err="1">
                <a:solidFill>
                  <a:schemeClr val="dk1"/>
                </a:solidFill>
                <a:effectLst/>
                <a:latin typeface="Calibri"/>
                <a:ea typeface="Calibri"/>
                <a:cs typeface="Calibri"/>
                <a:sym typeface="Calibri"/>
              </a:rPr>
              <a:t>ismovie.html</a:t>
            </a:r>
            <a:endParaRPr lang="en-US" sz="1200" b="0" i="0" u="sng"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p:txBody>
      </p:sp>
      <p:sp>
        <p:nvSpPr>
          <p:cNvPr id="144" name="Shape 14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dirty="0"/>
              <a:t>© 2017 Discovery Education, Inc. All rights reserved.</a:t>
            </a:r>
            <a:endParaRPr dirty="0"/>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cxnSp>
        <p:nvCxnSpPr>
          <p:cNvPr id="11" name="Straight Connector 10"/>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200" b="0" i="0" u="none" strike="noStrike" cap="none">
                <a:solidFill>
                  <a:schemeClr val="dk1"/>
                </a:solidFill>
                <a:latin typeface="Montserrat" charset="0"/>
                <a:ea typeface="Montserrat" charset="0"/>
                <a:cs typeface="Montserrat" charset="0"/>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en-US" dirty="0"/>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0"/>
          <p:cNvSpPr txBox="1">
            <a:spLocks/>
          </p:cNvSpPr>
          <p:nvPr userDrawn="1"/>
        </p:nvSpPr>
        <p:spPr>
          <a:xfrm>
            <a:off x="155576" y="6356351"/>
            <a:ext cx="702310"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rgbClr val="15284B"/>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SzPct val="25000"/>
            </a:pPr>
            <a:fld id="{00000000-1234-1234-1234-123412341234}" type="slidenum">
              <a:rPr lang="en-US" smtClean="0">
                <a:latin typeface="Calibri"/>
                <a:ea typeface="Calibri"/>
                <a:cs typeface="Calibri"/>
                <a:sym typeface="Calibri"/>
              </a:rPr>
              <a:pPr>
                <a:buSzPct val="25000"/>
              </a:pPr>
              <a:t>‹#›</a:t>
            </a:fld>
            <a:endParaRPr lang="en-US" dirty="0">
              <a:latin typeface="Calibri"/>
              <a:ea typeface="Calibri"/>
              <a:cs typeface="Calibri"/>
              <a:sym typeface="Calibri"/>
            </a:endParaRPr>
          </a:p>
        </p:txBody>
      </p:sp>
      <p:sp>
        <p:nvSpPr>
          <p:cNvPr id="8" name="Shape 13"/>
          <p:cNvSpPr txBox="1">
            <a:spLocks/>
          </p:cNvSpPr>
          <p:nvPr userDrawn="1"/>
        </p:nvSpPr>
        <p:spPr>
          <a:xfrm>
            <a:off x="1823563" y="6355568"/>
            <a:ext cx="3123886" cy="36512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600" b="0" i="0" u="none" strike="noStrike" cap="none">
                <a:solidFill>
                  <a:schemeClr val="tx1">
                    <a:lumMod val="50000"/>
                    <a:lumOff val="50000"/>
                  </a:schemeClr>
                </a:solidFill>
                <a:latin typeface="Verdana"/>
                <a:ea typeface="Calibri"/>
                <a:cs typeface="Verdana"/>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r>
              <a:rPr lang="en-US" dirty="0"/>
              <a:t>Copyright 2019 Discovery Education, Inc. All rights Reserved. </a:t>
            </a:r>
          </a:p>
        </p:txBody>
      </p:sp>
      <p:pic>
        <p:nvPicPr>
          <p:cNvPr id="9" name="Picture 8" descr="DEA_Operation_Prevention_Logo_Two_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1394" y="6415030"/>
            <a:ext cx="1139886" cy="265023"/>
          </a:xfrm>
          <a:prstGeom prst="rect">
            <a:avLst/>
          </a:prstGeom>
        </p:spPr>
      </p:pic>
      <p:pic>
        <p:nvPicPr>
          <p:cNvPr id="10" name="Picture 9" descr="DEA_DIS_logopartne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7691" y="6258243"/>
            <a:ext cx="1215232" cy="541823"/>
          </a:xfrm>
          <a:prstGeom prst="rect">
            <a:avLst/>
          </a:prstGeom>
        </p:spPr>
      </p:pic>
      <p:cxnSp>
        <p:nvCxnSpPr>
          <p:cNvPr id="11" name="Straight Connector 10"/>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 2017 Discovery Education, Inc. All rights reserved.</a:t>
            </a:r>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3EbJ24ubPOY&amp;t=1s&amp;spfreload=1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0.png"/><Relationship Id="rId4" Type="http://schemas.openxmlformats.org/officeDocument/2006/relationships/image" Target="../media/image69.jp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ed.ted.com/lessons/how-does-your-body-process-medicine-celine-valery" TargetMode="Externa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gHv7KWB9RuI&amp;spfreload=10" TargetMode="External"/><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97.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kids.usa.gov/teens/health-and-safety/general-health/index.shtml" TargetMode="External"/><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hyperlink" Target="https://kidshealth.org/en/kids/ismovie.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5.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2">
            <a:extLst>
              <a:ext uri="{FF2B5EF4-FFF2-40B4-BE49-F238E27FC236}">
                <a16:creationId xmlns:a16="http://schemas.microsoft.com/office/drawing/2014/main" id="{5154537D-0593-3D48-8E07-9AA03077874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45254" y="2235029"/>
            <a:ext cx="4385310" cy="2225040"/>
          </a:xfrm>
          <a:prstGeom prst="rect">
            <a:avLst/>
          </a:prstGeom>
        </p:spPr>
      </p:pic>
      <p:sp>
        <p:nvSpPr>
          <p:cNvPr id="5" name="Rectangle 4"/>
          <p:cNvSpPr/>
          <p:nvPr/>
        </p:nvSpPr>
        <p:spPr>
          <a:xfrm>
            <a:off x="0" y="5079682"/>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EA_DIS_logopart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967" y="5144164"/>
            <a:ext cx="2263982" cy="1009419"/>
          </a:xfrm>
          <a:prstGeom prst="rect">
            <a:avLst/>
          </a:prstGeom>
        </p:spPr>
      </p:pic>
      <p:pic>
        <p:nvPicPr>
          <p:cNvPr id="7" name="Picture 6" descr="DEA_Operation_Prevention_Logo_Two_Colo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0720" y="5455919"/>
            <a:ext cx="1621526" cy="377005"/>
          </a:xfrm>
          <a:prstGeom prst="rect">
            <a:avLst/>
          </a:prstGeom>
        </p:spPr>
      </p:pic>
      <p:sp>
        <p:nvSpPr>
          <p:cNvPr id="8" name="Oval 7"/>
          <p:cNvSpPr/>
          <p:nvPr/>
        </p:nvSpPr>
        <p:spPr>
          <a:xfrm>
            <a:off x="7441711" y="452958"/>
            <a:ext cx="1260297" cy="1260297"/>
          </a:xfrm>
          <a:prstGeom prst="ellipse">
            <a:avLst/>
          </a:prstGeom>
          <a:solidFill>
            <a:srgbClr val="00AD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0" name="PFE element 7">
            <a:extLst>
              <a:ext uri="{FF2B5EF4-FFF2-40B4-BE49-F238E27FC236}">
                <a16:creationId xmlns:a16="http://schemas.microsoft.com/office/drawing/2014/main" id="{7338F51A-8769-B145-8EF3-24BD73C9D19B}"/>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305040" y="723508"/>
            <a:ext cx="1524000" cy="773430"/>
          </a:xfrm>
          <a:prstGeom prst="rect">
            <a:avLst/>
          </a:prstGeom>
        </p:spPr>
      </p:pic>
      <p:cxnSp>
        <p:nvCxnSpPr>
          <p:cNvPr id="10" name="Straight Connector 9"/>
          <p:cNvCxnSpPr/>
          <p:nvPr/>
        </p:nvCxnSpPr>
        <p:spPr>
          <a:xfrm>
            <a:off x="8067040" y="1673785"/>
            <a:ext cx="0" cy="3985335"/>
          </a:xfrm>
          <a:prstGeom prst="line">
            <a:avLst/>
          </a:prstGeom>
          <a:ln w="28575" cmpd="sng">
            <a:solidFill>
              <a:srgbClr val="00ADDC"/>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6454" y="2232410"/>
            <a:ext cx="2644139" cy="4921797"/>
          </a:xfrm>
          <a:prstGeom prst="rect">
            <a:avLst/>
          </a:prstGeom>
        </p:spPr>
      </p:pic>
      <p:pic>
        <p:nvPicPr>
          <p:cNvPr id="22" name="PFE element 10">
            <a:extLst>
              <a:ext uri="{FF2B5EF4-FFF2-40B4-BE49-F238E27FC236}">
                <a16:creationId xmlns:a16="http://schemas.microsoft.com/office/drawing/2014/main" id="{E2C6373A-4BD9-1445-AAD6-D51C134A12C5}"/>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610962" y="430762"/>
            <a:ext cx="5337810" cy="2148840"/>
          </a:xfrm>
          <a:prstGeom prst="rect">
            <a:avLst/>
          </a:prstGeom>
        </p:spPr>
      </p:pic>
      <p:pic>
        <p:nvPicPr>
          <p:cNvPr id="24" name="PFE element 11">
            <a:extLst>
              <a:ext uri="{FF2B5EF4-FFF2-40B4-BE49-F238E27FC236}">
                <a16:creationId xmlns:a16="http://schemas.microsoft.com/office/drawing/2014/main" id="{D67748F0-C3C1-1D46-A55D-CDCF16C0CE27}"/>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55D693-5CC3-424E-A1C6-6783E5356E64}"/>
              </a:ext>
            </a:extLst>
          </p:cNvPr>
          <p:cNvSpPr/>
          <p:nvPr/>
        </p:nvSpPr>
        <p:spPr>
          <a:xfrm>
            <a:off x="1"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9" name="PFE element 82">
            <a:extLst>
              <a:ext uri="{FF2B5EF4-FFF2-40B4-BE49-F238E27FC236}">
                <a16:creationId xmlns:a16="http://schemas.microsoft.com/office/drawing/2014/main" id="{AC97426D-173A-3246-9791-C789999C716E}"/>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 y="100116"/>
            <a:ext cx="9144000" cy="1230630"/>
          </a:xfrm>
          <a:prstGeom prst="rect">
            <a:avLst/>
          </a:prstGeom>
        </p:spPr>
      </p:pic>
      <p:cxnSp>
        <p:nvCxnSpPr>
          <p:cNvPr id="6" name="Straight Connector 5">
            <a:extLst>
              <a:ext uri="{FF2B5EF4-FFF2-40B4-BE49-F238E27FC236}">
                <a16:creationId xmlns:a16="http://schemas.microsoft.com/office/drawing/2014/main" id="{42365F5E-FD5C-2F4E-B29A-7C552E7730CF}"/>
              </a:ext>
            </a:extLst>
          </p:cNvPr>
          <p:cNvCxnSpPr>
            <a:cxnSpLocks/>
          </p:cNvCxnSpPr>
          <p:nvPr/>
        </p:nvCxnSpPr>
        <p:spPr>
          <a:xfrm>
            <a:off x="4046221"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FE element 84">
            <a:extLst>
              <a:ext uri="{FF2B5EF4-FFF2-40B4-BE49-F238E27FC236}">
                <a16:creationId xmlns:a16="http://schemas.microsoft.com/office/drawing/2014/main" id="{1EC77EBE-97C2-8F4B-A36D-FE8264E76C3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808634" y="1965373"/>
            <a:ext cx="6198870" cy="3825240"/>
          </a:xfrm>
          <a:prstGeom prst="rect">
            <a:avLst/>
          </a:prstGeom>
        </p:spPr>
      </p:pic>
    </p:spTree>
    <p:extLst>
      <p:ext uri="{BB962C8B-B14F-4D97-AF65-F5344CB8AC3E}">
        <p14:creationId xmlns:p14="http://schemas.microsoft.com/office/powerpoint/2010/main" val="3604806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4" name="iStock-47294142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577597"/>
            <a:ext cx="9143999" cy="4695611"/>
          </a:xfrm>
          <a:prstGeom prst="rect">
            <a:avLst/>
          </a:prstGeom>
        </p:spPr>
      </p:pic>
      <p:pic>
        <p:nvPicPr>
          <p:cNvPr id="10" name="PFE element 86">
            <a:extLst>
              <a:ext uri="{FF2B5EF4-FFF2-40B4-BE49-F238E27FC236}">
                <a16:creationId xmlns:a16="http://schemas.microsoft.com/office/drawing/2014/main" id="{7EEBE4C3-7AF6-BA44-9B60-83034A7C287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5527120" y="3151592"/>
            <a:ext cx="3112770" cy="2362200"/>
          </a:xfrm>
          <a:prstGeom prst="rect">
            <a:avLst/>
          </a:prstGeom>
        </p:spPr>
      </p:pic>
      <p:pic>
        <p:nvPicPr>
          <p:cNvPr id="12" name="PFE element 87">
            <a:extLst>
              <a:ext uri="{FF2B5EF4-FFF2-40B4-BE49-F238E27FC236}">
                <a16:creationId xmlns:a16="http://schemas.microsoft.com/office/drawing/2014/main" id="{5B66C217-2DCD-2149-B4E8-1AB13F276909}"/>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7" name="Rectangle 6"/>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4" name="PFE element 89">
            <a:extLst>
              <a:ext uri="{FF2B5EF4-FFF2-40B4-BE49-F238E27FC236}">
                <a16:creationId xmlns:a16="http://schemas.microsoft.com/office/drawing/2014/main" id="{7D163AFB-4262-8A4A-85AC-7FFFDBB7A3F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9" name="Straight Connector 8"/>
          <p:cNvCxnSpPr/>
          <p:nvPr/>
        </p:nvCxnSpPr>
        <p:spPr>
          <a:xfrm>
            <a:off x="2788426" y="855084"/>
            <a:ext cx="351077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cxnSp>
        <p:nvCxnSpPr>
          <p:cNvPr id="12" name="Straight Connector 11"/>
          <p:cNvCxnSpPr/>
          <p:nvPr/>
        </p:nvCxnSpPr>
        <p:spPr>
          <a:xfrm>
            <a:off x="6670713"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88096" y="2624670"/>
            <a:ext cx="2743200" cy="2743200"/>
          </a:xfrm>
          <a:prstGeom prst="ellipse">
            <a:avLst/>
          </a:prstGeom>
        </p:spPr>
      </p:pic>
      <p:sp>
        <p:nvSpPr>
          <p:cNvPr id="14" name="Oval 13"/>
          <p:cNvSpPr>
            <a:spLocks noChangeAspect="1"/>
          </p:cNvSpPr>
          <p:nvPr/>
        </p:nvSpPr>
        <p:spPr>
          <a:xfrm>
            <a:off x="5167033"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FE element 94">
            <a:extLst>
              <a:ext uri="{FF2B5EF4-FFF2-40B4-BE49-F238E27FC236}">
                <a16:creationId xmlns:a16="http://schemas.microsoft.com/office/drawing/2014/main" id="{A8B53A37-BB07-BC41-8104-F86950396DA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55930" y="2080623"/>
            <a:ext cx="4320540" cy="1033004"/>
          </a:xfrm>
          <a:prstGeom prst="rect">
            <a:avLst/>
          </a:prstGeom>
        </p:spPr>
      </p:pic>
      <p:sp>
        <p:nvSpPr>
          <p:cNvPr id="163" name="pfehide95" hidden="1"/>
          <p:cNvSpPr txBox="1"/>
          <p:nvPr/>
        </p:nvSpPr>
        <p:spPr>
          <a:xfrm>
            <a:off x="457200" y="3164703"/>
            <a:ext cx="4602296" cy="2004197"/>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457200" marR="0" lvl="0" indent="-457200" algn="l" rtl="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sym typeface="Calibri"/>
              </a:rPr>
              <a:t>by mouth</a:t>
            </a:r>
          </a:p>
          <a:p>
            <a:pPr marL="457200" marR="0" lvl="0" indent="-457200" algn="l" rtl="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sym typeface="Calibri"/>
              </a:rPr>
              <a:t>with an inhaler</a:t>
            </a:r>
          </a:p>
          <a:p>
            <a:pPr marL="457200" marR="0" lvl="0" indent="-457200" algn="l" rtl="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sym typeface="Calibri"/>
              </a:rPr>
              <a:t>through a patch</a:t>
            </a:r>
          </a:p>
          <a:p>
            <a:pPr marL="457200" marR="0" lvl="0" indent="-457200" algn="l" rtl="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sym typeface="Calibri"/>
              </a:rPr>
              <a:t>rubbed on the skin</a:t>
            </a:r>
          </a:p>
          <a:p>
            <a:pPr marL="457200" marR="0" lvl="0" indent="-457200" algn="l" rtl="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sym typeface="Calibri"/>
              </a:rPr>
              <a:t>through a hypodermic needle</a:t>
            </a:r>
          </a:p>
          <a:p>
            <a:pPr marL="285750" marR="0" lvl="0" indent="-285750" algn="l" rtl="0">
              <a:spcBef>
                <a:spcPts val="600"/>
              </a:spcBef>
              <a:buClr>
                <a:srgbClr val="66CCCC"/>
              </a:buClr>
              <a:buSzPct val="150000"/>
              <a:buFont typeface="Courier New" charset="0"/>
              <a:buChar char="o"/>
            </a:pPr>
            <a:endParaRPr sz="2100" dirty="0">
              <a:solidFill>
                <a:srgbClr val="15284B"/>
              </a:solidFill>
              <a:latin typeface="Montserrat Light" charset="0"/>
              <a:ea typeface="Montserrat Light" charset="0"/>
              <a:cs typeface="Montserrat Light" charset="0"/>
              <a:sym typeface="Calibri"/>
            </a:endParaRPr>
          </a:p>
        </p:txBody>
      </p:sp>
      <p:grpSp>
        <p:nvGrpSpPr>
          <p:cNvPr id="18" name="Group 17">
            <a:extLst>
              <a:ext uri="{FF2B5EF4-FFF2-40B4-BE49-F238E27FC236}">
                <a16:creationId xmlns:a16="http://schemas.microsoft.com/office/drawing/2014/main" id="{B7B101EF-39FE-724D-BD30-A6A7F509C7DE}"/>
              </a:ext>
            </a:extLst>
          </p:cNvPr>
          <p:cNvGrpSpPr/>
          <p:nvPr/>
        </p:nvGrpSpPr>
        <p:grpSpPr>
          <a:xfrm>
            <a:off x="457108" y="3164703"/>
            <a:ext cx="4602480" cy="2011680"/>
            <a:chOff x="317500" y="317500"/>
            <a:chExt cx="4602480" cy="2011680"/>
          </a:xfrm>
        </p:grpSpPr>
        <p:pic>
          <p:nvPicPr>
            <p:cNvPr id="16" name="PFE element 95">
              <a:extLst>
                <a:ext uri="{FF2B5EF4-FFF2-40B4-BE49-F238E27FC236}">
                  <a16:creationId xmlns:a16="http://schemas.microsoft.com/office/drawing/2014/main" id="{1D171AAF-BB41-494C-A721-13A9D263FCCB}"/>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17500" y="317500"/>
              <a:ext cx="4602480" cy="2011680"/>
            </a:xfrm>
            <a:prstGeom prst="rect">
              <a:avLst/>
            </a:prstGeom>
          </p:spPr>
        </p:pic>
        <p:sp>
          <p:nvSpPr>
            <p:cNvPr id="17" name="Shape_47">
              <a:extLst>
                <a:ext uri="{FF2B5EF4-FFF2-40B4-BE49-F238E27FC236}">
                  <a16:creationId xmlns:a16="http://schemas.microsoft.com/office/drawing/2014/main" id="{DE18E7C5-2DBF-9B44-B759-5720E616B992}"/>
                </a:ext>
              </a:extLst>
            </p:cNvPr>
            <p:cNvSpPr/>
            <p:nvPr/>
          </p:nvSpPr>
          <p:spPr>
            <a:xfrm>
              <a:off x="317500" y="317500"/>
              <a:ext cx="4602480" cy="201168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FE element 96">
            <a:extLst>
              <a:ext uri="{FF2B5EF4-FFF2-40B4-BE49-F238E27FC236}">
                <a16:creationId xmlns:a16="http://schemas.microsoft.com/office/drawing/2014/main" id="{49FB8725-B160-7F4C-948B-4AB90546FE3C}"/>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7" name="Rectangle 6"/>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2" name="PFE element 98">
            <a:extLst>
              <a:ext uri="{FF2B5EF4-FFF2-40B4-BE49-F238E27FC236}">
                <a16:creationId xmlns:a16="http://schemas.microsoft.com/office/drawing/2014/main" id="{63BA63DF-9012-C046-85F6-343363F6D4CC}"/>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9" name="Straight Connector 8"/>
          <p:cNvCxnSpPr/>
          <p:nvPr/>
        </p:nvCxnSpPr>
        <p:spPr>
          <a:xfrm>
            <a:off x="2788426" y="855084"/>
            <a:ext cx="3510774"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cxnSp>
        <p:nvCxnSpPr>
          <p:cNvPr id="9" name="Straight Connector 8"/>
          <p:cNvCxnSpPr/>
          <p:nvPr/>
        </p:nvCxnSpPr>
        <p:spPr>
          <a:xfrm>
            <a:off x="2392680"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10063" y="2624670"/>
            <a:ext cx="2743200" cy="2743200"/>
          </a:xfrm>
          <a:prstGeom prst="ellipse">
            <a:avLst/>
          </a:prstGeom>
        </p:spPr>
      </p:pic>
      <p:sp>
        <p:nvSpPr>
          <p:cNvPr id="11" name="Oval 10"/>
          <p:cNvSpPr>
            <a:spLocks noChangeAspect="1"/>
          </p:cNvSpPr>
          <p:nvPr/>
        </p:nvSpPr>
        <p:spPr>
          <a:xfrm>
            <a:off x="889000"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FE element 103">
            <a:extLst>
              <a:ext uri="{FF2B5EF4-FFF2-40B4-BE49-F238E27FC236}">
                <a16:creationId xmlns:a16="http://schemas.microsoft.com/office/drawing/2014/main" id="{D0EA0F41-D083-A24B-9740-1B5235B2F5A8}"/>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431030" y="2252719"/>
            <a:ext cx="4244340" cy="3383280"/>
          </a:xfrm>
          <a:prstGeom prst="rect">
            <a:avLst/>
          </a:prstGeom>
        </p:spPr>
      </p:pic>
      <p:pic>
        <p:nvPicPr>
          <p:cNvPr id="16" name="PFE element 104">
            <a:extLst>
              <a:ext uri="{FF2B5EF4-FFF2-40B4-BE49-F238E27FC236}">
                <a16:creationId xmlns:a16="http://schemas.microsoft.com/office/drawing/2014/main" id="{5078B0D3-86A2-E84C-8732-EC41A8AC3443}"/>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8" name="PFE element 106">
            <a:extLst>
              <a:ext uri="{FF2B5EF4-FFF2-40B4-BE49-F238E27FC236}">
                <a16:creationId xmlns:a16="http://schemas.microsoft.com/office/drawing/2014/main" id="{B13A7BC1-E70A-4E4E-8576-BFE7BA354D5B}"/>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8" name="Straight Connector 7"/>
          <p:cNvCxnSpPr/>
          <p:nvPr/>
        </p:nvCxnSpPr>
        <p:spPr>
          <a:xfrm>
            <a:off x="2788426" y="855084"/>
            <a:ext cx="3510774"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7" y="1412641"/>
            <a:ext cx="9144000" cy="4847249"/>
          </a:xfrm>
          <a:prstGeom prst="rect">
            <a:avLst/>
          </a:prstGeom>
        </p:spPr>
      </p:pic>
      <p:pic>
        <p:nvPicPr>
          <p:cNvPr id="11" name="PFE element 109">
            <a:extLst>
              <a:ext uri="{FF2B5EF4-FFF2-40B4-BE49-F238E27FC236}">
                <a16:creationId xmlns:a16="http://schemas.microsoft.com/office/drawing/2014/main" id="{BF77A08B-1289-7F44-B907-C4A96252B845}"/>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4" name="Title 3"/>
          <p:cNvSpPr>
            <a:spLocks noGrp="1"/>
          </p:cNvSpPr>
          <p:nvPr>
            <p:ph type="title"/>
          </p:nvPr>
        </p:nvSpPr>
        <p:spPr/>
        <p:txBody>
          <a:bodyPr/>
          <a:lstStyle/>
          <a:p>
            <a:endParaRPr lang="en-US"/>
          </a:p>
        </p:txBody>
      </p:sp>
      <p:sp>
        <p:nvSpPr>
          <p:cNvPr id="8" name="Rectangle 7"/>
          <p:cNvSpPr/>
          <p:nvPr/>
        </p:nvSpPr>
        <p:spPr>
          <a:xfrm>
            <a:off x="0"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3" name="PFE element 112">
            <a:extLst>
              <a:ext uri="{FF2B5EF4-FFF2-40B4-BE49-F238E27FC236}">
                <a16:creationId xmlns:a16="http://schemas.microsoft.com/office/drawing/2014/main" id="{7788B5C9-67CD-8449-8249-DAC4873621C8}"/>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10" name="Straight Connector 9"/>
          <p:cNvCxnSpPr/>
          <p:nvPr/>
        </p:nvCxnSpPr>
        <p:spPr>
          <a:xfrm>
            <a:off x="2788426" y="855084"/>
            <a:ext cx="351077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2400" y="1768098"/>
            <a:ext cx="3112822" cy="4494480"/>
          </a:xfrm>
          <a:prstGeom prst="rect">
            <a:avLst/>
          </a:prstGeom>
        </p:spPr>
      </p:pic>
      <p:sp>
        <p:nvSpPr>
          <p:cNvPr id="185" name="pfehide115" hidden="1"/>
          <p:cNvSpPr txBox="1">
            <a:spLocks noGrp="1"/>
          </p:cNvSpPr>
          <p:nvPr>
            <p:ph type="body" idx="1"/>
          </p:nvPr>
        </p:nvSpPr>
        <p:spPr>
          <a:xfrm>
            <a:off x="562610" y="2082751"/>
            <a:ext cx="4377690" cy="1231949"/>
          </a:xfrm>
          <a:prstGeom prst="rect">
            <a:avLst/>
          </a:prstGeom>
          <a:solidFill>
            <a:schemeClr val="accent1"/>
          </a:solid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2400" u="none" strike="noStrike" cap="none" dirty="0">
                <a:solidFill>
                  <a:srgbClr val="CF0A2C"/>
                </a:solidFill>
                <a:latin typeface="Montserrat" charset="0"/>
                <a:ea typeface="Montserrat" charset="0"/>
                <a:cs typeface="Montserrat" charset="0"/>
                <a:sym typeface="Calibri"/>
              </a:rPr>
              <a:t>DEMONSTRATE YOUR UNDERSTANDING: </a:t>
            </a:r>
            <a:br>
              <a:rPr lang="en-US" sz="2400" u="none" strike="noStrike" cap="none" dirty="0">
                <a:solidFill>
                  <a:srgbClr val="15284B"/>
                </a:solidFill>
                <a:latin typeface="Montserrat" charset="0"/>
                <a:ea typeface="Montserrat" charset="0"/>
                <a:cs typeface="Montserrat" charset="0"/>
                <a:sym typeface="Calibri"/>
              </a:rPr>
            </a:br>
            <a:r>
              <a:rPr lang="en-US" sz="2400" u="none" strike="noStrike" cap="none" dirty="0">
                <a:solidFill>
                  <a:srgbClr val="15284B"/>
                </a:solidFill>
                <a:latin typeface="Montserrat" charset="0"/>
                <a:ea typeface="Montserrat" charset="0"/>
                <a:cs typeface="Montserrat" charset="0"/>
                <a:sym typeface="Calibri"/>
              </a:rPr>
              <a:t>Create a Skit</a:t>
            </a:r>
          </a:p>
        </p:txBody>
      </p:sp>
      <p:grpSp>
        <p:nvGrpSpPr>
          <p:cNvPr id="13" name="Group 12">
            <a:extLst>
              <a:ext uri="{FF2B5EF4-FFF2-40B4-BE49-F238E27FC236}">
                <a16:creationId xmlns:a16="http://schemas.microsoft.com/office/drawing/2014/main" id="{2D1C318F-1DD7-0A44-A960-DBF5726355FD}"/>
              </a:ext>
            </a:extLst>
          </p:cNvPr>
          <p:cNvGrpSpPr/>
          <p:nvPr/>
        </p:nvGrpSpPr>
        <p:grpSpPr>
          <a:xfrm>
            <a:off x="560705" y="2081506"/>
            <a:ext cx="4381500" cy="1234440"/>
            <a:chOff x="317500" y="317500"/>
            <a:chExt cx="4381500" cy="1234440"/>
          </a:xfrm>
        </p:grpSpPr>
        <p:pic>
          <p:nvPicPr>
            <p:cNvPr id="11" name="PFE element 115">
              <a:extLst>
                <a:ext uri="{FF2B5EF4-FFF2-40B4-BE49-F238E27FC236}">
                  <a16:creationId xmlns:a16="http://schemas.microsoft.com/office/drawing/2014/main" id="{8211564E-BBDE-BB49-AB90-56D17B4447D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17500" y="317500"/>
              <a:ext cx="4381500" cy="1234440"/>
            </a:xfrm>
            <a:prstGeom prst="rect">
              <a:avLst/>
            </a:prstGeom>
          </p:spPr>
        </p:pic>
        <p:sp>
          <p:nvSpPr>
            <p:cNvPr id="12" name="Shape_48">
              <a:extLst>
                <a:ext uri="{FF2B5EF4-FFF2-40B4-BE49-F238E27FC236}">
                  <a16:creationId xmlns:a16="http://schemas.microsoft.com/office/drawing/2014/main" id="{EA96783A-EDF2-A741-9BF1-AD84017D667C}"/>
                </a:ext>
              </a:extLst>
            </p:cNvPr>
            <p:cNvSpPr/>
            <p:nvPr/>
          </p:nvSpPr>
          <p:spPr>
            <a:xfrm>
              <a:off x="317500" y="317500"/>
              <a:ext cx="4381500" cy="12344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FE element 116">
            <a:extLst>
              <a:ext uri="{FF2B5EF4-FFF2-40B4-BE49-F238E27FC236}">
                <a16:creationId xmlns:a16="http://schemas.microsoft.com/office/drawing/2014/main" id="{818DB39B-E6D6-FD4A-AE4E-287BC9A02FA4}"/>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7" name="PFE element 118">
            <a:extLst>
              <a:ext uri="{FF2B5EF4-FFF2-40B4-BE49-F238E27FC236}">
                <a16:creationId xmlns:a16="http://schemas.microsoft.com/office/drawing/2014/main" id="{E243DFB3-1074-414A-A5BF-13105C9B754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8" name="Straight Connector 7"/>
          <p:cNvCxnSpPr/>
          <p:nvPr/>
        </p:nvCxnSpPr>
        <p:spPr>
          <a:xfrm>
            <a:off x="2788426" y="855084"/>
            <a:ext cx="3510774"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120" hidden="1"/>
          <p:cNvSpPr txBox="1"/>
          <p:nvPr/>
        </p:nvSpPr>
        <p:spPr>
          <a:xfrm>
            <a:off x="562610" y="3708400"/>
            <a:ext cx="4669790" cy="1384995"/>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sz="2100" dirty="0">
                <a:solidFill>
                  <a:srgbClr val="15284B"/>
                </a:solidFill>
                <a:latin typeface="Montserrat Light" charset="0"/>
                <a:ea typeface="Montserrat Light" charset="0"/>
                <a:cs typeface="Montserrat Light" charset="0"/>
                <a:sym typeface="Calibri"/>
              </a:rPr>
              <a:t>Create a skit that demonstrates how me</a:t>
            </a:r>
            <a:r>
              <a:rPr lang="en-US" sz="2100" dirty="0">
                <a:solidFill>
                  <a:srgbClr val="15284B"/>
                </a:solidFill>
                <a:latin typeface="Montserrat Light" charset="0"/>
                <a:ea typeface="Montserrat Light" charset="0"/>
                <a:cs typeface="Montserrat Light" charset="0"/>
              </a:rPr>
              <a:t>dication </a:t>
            </a:r>
            <a:r>
              <a:rPr lang="en-US" sz="2100" dirty="0">
                <a:solidFill>
                  <a:srgbClr val="15284B"/>
                </a:solidFill>
                <a:latin typeface="Montserrat Light" charset="0"/>
                <a:ea typeface="Montserrat Light" charset="0"/>
                <a:cs typeface="Montserrat Light" charset="0"/>
                <a:sym typeface="Calibri"/>
              </a:rPr>
              <a:t>that enters through the mouth travels through the digestive system.</a:t>
            </a:r>
          </a:p>
        </p:txBody>
      </p:sp>
      <p:grpSp>
        <p:nvGrpSpPr>
          <p:cNvPr id="21" name="Group 20">
            <a:extLst>
              <a:ext uri="{FF2B5EF4-FFF2-40B4-BE49-F238E27FC236}">
                <a16:creationId xmlns:a16="http://schemas.microsoft.com/office/drawing/2014/main" id="{46A630CC-839D-D745-B186-F9259DF81DBC}"/>
              </a:ext>
            </a:extLst>
          </p:cNvPr>
          <p:cNvGrpSpPr/>
          <p:nvPr/>
        </p:nvGrpSpPr>
        <p:grpSpPr>
          <a:xfrm>
            <a:off x="560070" y="3707478"/>
            <a:ext cx="4674870" cy="1386840"/>
            <a:chOff x="317500" y="317500"/>
            <a:chExt cx="4674870" cy="1386840"/>
          </a:xfrm>
        </p:grpSpPr>
        <p:pic>
          <p:nvPicPr>
            <p:cNvPr id="19" name="PFE element 120">
              <a:extLst>
                <a:ext uri="{FF2B5EF4-FFF2-40B4-BE49-F238E27FC236}">
                  <a16:creationId xmlns:a16="http://schemas.microsoft.com/office/drawing/2014/main" id="{92983AD0-E537-CB4F-9BC1-1E4F20EB324C}"/>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317500" y="317500"/>
              <a:ext cx="4674870" cy="1386840"/>
            </a:xfrm>
            <a:prstGeom prst="rect">
              <a:avLst/>
            </a:prstGeom>
          </p:spPr>
        </p:pic>
        <p:sp>
          <p:nvSpPr>
            <p:cNvPr id="20" name="Shape_49">
              <a:extLst>
                <a:ext uri="{FF2B5EF4-FFF2-40B4-BE49-F238E27FC236}">
                  <a16:creationId xmlns:a16="http://schemas.microsoft.com/office/drawing/2014/main" id="{144B9F72-A27C-4246-A5AF-8CD85DC64A7C}"/>
                </a:ext>
              </a:extLst>
            </p:cNvPr>
            <p:cNvSpPr/>
            <p:nvPr/>
          </p:nvSpPr>
          <p:spPr>
            <a:xfrm>
              <a:off x="317500" y="317500"/>
              <a:ext cx="4674870" cy="13868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cxnSp>
        <p:nvCxnSpPr>
          <p:cNvPr id="10" name="Straight Connector 9"/>
          <p:cNvCxnSpPr/>
          <p:nvPr/>
        </p:nvCxnSpPr>
        <p:spPr>
          <a:xfrm>
            <a:off x="2392680"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10063" y="2624670"/>
            <a:ext cx="2743200" cy="2743200"/>
          </a:xfrm>
          <a:prstGeom prst="ellipse">
            <a:avLst/>
          </a:prstGeom>
        </p:spPr>
      </p:pic>
      <p:sp>
        <p:nvSpPr>
          <p:cNvPr id="12" name="Oval 11"/>
          <p:cNvSpPr>
            <a:spLocks noChangeAspect="1"/>
          </p:cNvSpPr>
          <p:nvPr/>
        </p:nvSpPr>
        <p:spPr>
          <a:xfrm>
            <a:off x="889000"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pfehide124" hidden="1"/>
          <p:cNvSpPr txBox="1">
            <a:spLocks noGrp="1"/>
          </p:cNvSpPr>
          <p:nvPr>
            <p:ph type="body" idx="1"/>
          </p:nvPr>
        </p:nvSpPr>
        <p:spPr>
          <a:xfrm>
            <a:off x="4488753" y="2135695"/>
            <a:ext cx="4198046" cy="1737805"/>
          </a:xfrm>
          <a:prstGeom prst="rect">
            <a:avLst/>
          </a:prstGeom>
          <a:solidFill>
            <a:schemeClr val="accent1"/>
          </a:solid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2100" u="none" strike="noStrike" cap="none" dirty="0">
                <a:solidFill>
                  <a:srgbClr val="CF0A2C"/>
                </a:solidFill>
                <a:latin typeface="Montserrat" charset="0"/>
                <a:ea typeface="Montserrat" charset="0"/>
                <a:cs typeface="Montserrat" charset="0"/>
                <a:sym typeface="Calibri"/>
              </a:rPr>
              <a:t>On Your Own</a:t>
            </a:r>
            <a:br>
              <a:rPr lang="en-US" sz="2100" u="none" strike="noStrike" cap="none" dirty="0">
                <a:solidFill>
                  <a:srgbClr val="CF0A2C"/>
                </a:solidFill>
                <a:latin typeface="Montserrat Light" charset="0"/>
                <a:ea typeface="Montserrat Light" charset="0"/>
                <a:cs typeface="Montserrat Light" charset="0"/>
                <a:sym typeface="Calibri"/>
              </a:rPr>
            </a:br>
            <a:r>
              <a:rPr lang="en-US" sz="2100" u="none" strike="noStrike" cap="none" dirty="0">
                <a:solidFill>
                  <a:srgbClr val="15284B"/>
                </a:solidFill>
                <a:latin typeface="Montserrat Light" charset="0"/>
                <a:ea typeface="Montserrat Light" charset="0"/>
                <a:cs typeface="Montserrat Light" charset="0"/>
                <a:sym typeface="Calibri"/>
              </a:rPr>
              <a:t>Add on to the provided diagram to show how the medication or pill traveled through the digestive system.</a:t>
            </a:r>
          </a:p>
          <a:p>
            <a:pPr marL="0" marR="0" lvl="0" indent="0" algn="l" rtl="0">
              <a:spcBef>
                <a:spcPts val="640"/>
              </a:spcBef>
              <a:spcAft>
                <a:spcPts val="0"/>
              </a:spcAft>
              <a:buClr>
                <a:schemeClr val="dk1"/>
              </a:buClr>
              <a:buSzPct val="25000"/>
              <a:buFont typeface="Arial"/>
              <a:buNone/>
            </a:pPr>
            <a:endParaRPr sz="2100" u="none" strike="noStrike" cap="none" dirty="0">
              <a:solidFill>
                <a:srgbClr val="15284B"/>
              </a:solidFill>
              <a:latin typeface="Montserrat Light" charset="0"/>
              <a:ea typeface="Montserrat Light" charset="0"/>
              <a:cs typeface="Montserrat Light" charset="0"/>
              <a:sym typeface="Calibri"/>
            </a:endParaRPr>
          </a:p>
          <a:p>
            <a:pPr marL="0" marR="0" lvl="0" indent="0" algn="l" rtl="0">
              <a:spcBef>
                <a:spcPts val="640"/>
              </a:spcBef>
              <a:buClr>
                <a:schemeClr val="dk1"/>
              </a:buClr>
              <a:buSzPct val="25000"/>
              <a:buFont typeface="Arial"/>
              <a:buNone/>
            </a:pPr>
            <a:endParaRPr sz="2100" u="none" strike="noStrike" cap="none" dirty="0">
              <a:solidFill>
                <a:srgbClr val="15284B"/>
              </a:solidFill>
              <a:latin typeface="Montserrat Light" charset="0"/>
              <a:ea typeface="Montserrat Light" charset="0"/>
              <a:cs typeface="Montserrat Light" charset="0"/>
              <a:sym typeface="Calibri"/>
            </a:endParaRPr>
          </a:p>
        </p:txBody>
      </p:sp>
      <p:grpSp>
        <p:nvGrpSpPr>
          <p:cNvPr id="15" name="Group 14">
            <a:extLst>
              <a:ext uri="{FF2B5EF4-FFF2-40B4-BE49-F238E27FC236}">
                <a16:creationId xmlns:a16="http://schemas.microsoft.com/office/drawing/2014/main" id="{6E5E8F4D-5E53-B94B-A8C6-90D9D05413E8}"/>
              </a:ext>
            </a:extLst>
          </p:cNvPr>
          <p:cNvGrpSpPr/>
          <p:nvPr/>
        </p:nvGrpSpPr>
        <p:grpSpPr>
          <a:xfrm>
            <a:off x="4484656" y="2135695"/>
            <a:ext cx="4206240" cy="1741170"/>
            <a:chOff x="317500" y="317500"/>
            <a:chExt cx="4206240" cy="1741170"/>
          </a:xfrm>
        </p:grpSpPr>
        <p:pic>
          <p:nvPicPr>
            <p:cNvPr id="13" name="PFE element 124">
              <a:extLst>
                <a:ext uri="{FF2B5EF4-FFF2-40B4-BE49-F238E27FC236}">
                  <a16:creationId xmlns:a16="http://schemas.microsoft.com/office/drawing/2014/main" id="{DF3C3EF2-74F0-A844-9054-E99610AA006C}"/>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17500" y="317500"/>
              <a:ext cx="4206240" cy="1741170"/>
            </a:xfrm>
            <a:prstGeom prst="rect">
              <a:avLst/>
            </a:prstGeom>
          </p:spPr>
        </p:pic>
        <p:sp>
          <p:nvSpPr>
            <p:cNvPr id="14" name="Shape_50">
              <a:extLst>
                <a:ext uri="{FF2B5EF4-FFF2-40B4-BE49-F238E27FC236}">
                  <a16:creationId xmlns:a16="http://schemas.microsoft.com/office/drawing/2014/main" id="{80184350-740B-5B4A-B03A-AC5E75787DBB}"/>
                </a:ext>
              </a:extLst>
            </p:cNvPr>
            <p:cNvSpPr/>
            <p:nvPr/>
          </p:nvSpPr>
          <p:spPr>
            <a:xfrm>
              <a:off x="317500" y="317500"/>
              <a:ext cx="4206240" cy="17411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FE element 125">
            <a:extLst>
              <a:ext uri="{FF2B5EF4-FFF2-40B4-BE49-F238E27FC236}">
                <a16:creationId xmlns:a16="http://schemas.microsoft.com/office/drawing/2014/main" id="{8B561EEF-4721-D84D-AC2F-E6E29EF3DACB}"/>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9" name="PFE element 127">
            <a:extLst>
              <a:ext uri="{FF2B5EF4-FFF2-40B4-BE49-F238E27FC236}">
                <a16:creationId xmlns:a16="http://schemas.microsoft.com/office/drawing/2014/main" id="{C34E009A-4BDF-4748-B8F1-8388E2C5554E}"/>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8" name="Straight Connector 7"/>
          <p:cNvCxnSpPr/>
          <p:nvPr/>
        </p:nvCxnSpPr>
        <p:spPr>
          <a:xfrm>
            <a:off x="2788426" y="855084"/>
            <a:ext cx="3510774"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129" hidden="1"/>
          <p:cNvSpPr txBox="1"/>
          <p:nvPr/>
        </p:nvSpPr>
        <p:spPr>
          <a:xfrm>
            <a:off x="4488753" y="4351845"/>
            <a:ext cx="4325047" cy="1384995"/>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sz="2100" dirty="0">
                <a:solidFill>
                  <a:srgbClr val="CF0A2C"/>
                </a:solidFill>
                <a:latin typeface="Montserrat" charset="0"/>
                <a:ea typeface="Montserrat" charset="0"/>
                <a:cs typeface="Montserrat" charset="0"/>
                <a:sym typeface="Calibri"/>
              </a:rPr>
              <a:t>Extension</a:t>
            </a:r>
            <a:br>
              <a:rPr lang="en-US" sz="2100" dirty="0">
                <a:solidFill>
                  <a:srgbClr val="CF0A2C"/>
                </a:solidFill>
                <a:latin typeface="Montserrat Light" charset="0"/>
                <a:ea typeface="Montserrat Light" charset="0"/>
                <a:cs typeface="Montserrat Light" charset="0"/>
                <a:sym typeface="Calibri"/>
              </a:rPr>
            </a:br>
            <a:r>
              <a:rPr lang="en-US" sz="2100" dirty="0">
                <a:solidFill>
                  <a:srgbClr val="15284B"/>
                </a:solidFill>
                <a:latin typeface="Montserrat Light" charset="0"/>
                <a:ea typeface="Montserrat Light" charset="0"/>
                <a:cs typeface="Montserrat Light" charset="0"/>
                <a:sym typeface="Calibri"/>
              </a:rPr>
              <a:t>Explain where the </a:t>
            </a:r>
            <a:br>
              <a:rPr lang="en-US" sz="2100" dirty="0">
                <a:solidFill>
                  <a:srgbClr val="15284B"/>
                </a:solidFill>
                <a:latin typeface="Montserrat Light" charset="0"/>
                <a:ea typeface="Montserrat Light" charset="0"/>
                <a:cs typeface="Montserrat Light" charset="0"/>
                <a:sym typeface="Calibri"/>
              </a:rPr>
            </a:br>
            <a:r>
              <a:rPr lang="en-US" sz="2100" dirty="0">
                <a:solidFill>
                  <a:srgbClr val="15284B"/>
                </a:solidFill>
                <a:latin typeface="Montserrat Light" charset="0"/>
                <a:ea typeface="Montserrat Light" charset="0"/>
                <a:cs typeface="Montserrat Light" charset="0"/>
                <a:sym typeface="Calibri"/>
              </a:rPr>
              <a:t>medication goes when it </a:t>
            </a:r>
            <a:br>
              <a:rPr lang="en-US" sz="2100" dirty="0">
                <a:solidFill>
                  <a:srgbClr val="15284B"/>
                </a:solidFill>
                <a:latin typeface="Montserrat Light" charset="0"/>
                <a:ea typeface="Montserrat Light" charset="0"/>
                <a:cs typeface="Montserrat Light" charset="0"/>
                <a:sym typeface="Calibri"/>
              </a:rPr>
            </a:br>
            <a:r>
              <a:rPr lang="en-US" sz="2100" dirty="0">
                <a:solidFill>
                  <a:srgbClr val="15284B"/>
                </a:solidFill>
                <a:latin typeface="Montserrat Light" charset="0"/>
                <a:ea typeface="Montserrat Light" charset="0"/>
                <a:cs typeface="Montserrat Light" charset="0"/>
                <a:sym typeface="Calibri"/>
              </a:rPr>
              <a:t>exits the digestive system.</a:t>
            </a:r>
          </a:p>
        </p:txBody>
      </p:sp>
      <p:grpSp>
        <p:nvGrpSpPr>
          <p:cNvPr id="23" name="Group 22">
            <a:extLst>
              <a:ext uri="{FF2B5EF4-FFF2-40B4-BE49-F238E27FC236}">
                <a16:creationId xmlns:a16="http://schemas.microsoft.com/office/drawing/2014/main" id="{B9E7E016-BDD1-FF41-81C7-275D9E902598}"/>
              </a:ext>
            </a:extLst>
          </p:cNvPr>
          <p:cNvGrpSpPr/>
          <p:nvPr/>
        </p:nvGrpSpPr>
        <p:grpSpPr>
          <a:xfrm>
            <a:off x="4485291" y="4350922"/>
            <a:ext cx="4331970" cy="1386840"/>
            <a:chOff x="317500" y="317500"/>
            <a:chExt cx="4331970" cy="1386840"/>
          </a:xfrm>
        </p:grpSpPr>
        <p:pic>
          <p:nvPicPr>
            <p:cNvPr id="21" name="PFE element 129">
              <a:extLst>
                <a:ext uri="{FF2B5EF4-FFF2-40B4-BE49-F238E27FC236}">
                  <a16:creationId xmlns:a16="http://schemas.microsoft.com/office/drawing/2014/main" id="{03C3C010-8006-D94D-B21C-9F5DDE687E92}"/>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317500" y="317500"/>
              <a:ext cx="4331970" cy="1386840"/>
            </a:xfrm>
            <a:prstGeom prst="rect">
              <a:avLst/>
            </a:prstGeom>
          </p:spPr>
        </p:pic>
        <p:sp>
          <p:nvSpPr>
            <p:cNvPr id="22" name="Shape_51">
              <a:extLst>
                <a:ext uri="{FF2B5EF4-FFF2-40B4-BE49-F238E27FC236}">
                  <a16:creationId xmlns:a16="http://schemas.microsoft.com/office/drawing/2014/main" id="{AC5DE929-1CB9-F14E-AFE1-4A6CD0F25085}"/>
                </a:ext>
              </a:extLst>
            </p:cNvPr>
            <p:cNvSpPr/>
            <p:nvPr/>
          </p:nvSpPr>
          <p:spPr>
            <a:xfrm>
              <a:off x="317500" y="317500"/>
              <a:ext cx="4331970" cy="13868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PFE element 130">
            <a:extLst>
              <a:ext uri="{FF2B5EF4-FFF2-40B4-BE49-F238E27FC236}">
                <a16:creationId xmlns:a16="http://schemas.microsoft.com/office/drawing/2014/main" id="{CF744FA1-24A2-4547-9FEE-72783B30E9D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4" name="Title 3"/>
          <p:cNvSpPr>
            <a:spLocks noGrp="1"/>
          </p:cNvSpPr>
          <p:nvPr>
            <p:ph type="title"/>
          </p:nvPr>
        </p:nvSpPr>
        <p:spPr/>
        <p:txBody>
          <a:bodyPr/>
          <a:lstStyle/>
          <a:p>
            <a:endParaRPr lang="en-US"/>
          </a:p>
        </p:txBody>
      </p:sp>
      <p:sp>
        <p:nvSpPr>
          <p:cNvPr id="8" name="Rectangle 7"/>
          <p:cNvSpPr/>
          <p:nvPr/>
        </p:nvSpPr>
        <p:spPr>
          <a:xfrm>
            <a:off x="0"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3" name="PFE element 133">
            <a:extLst>
              <a:ext uri="{FF2B5EF4-FFF2-40B4-BE49-F238E27FC236}">
                <a16:creationId xmlns:a16="http://schemas.microsoft.com/office/drawing/2014/main" id="{5DA7BE9B-0B6B-1543-A38F-19843B56227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10" name="Straight Connector 9"/>
          <p:cNvCxnSpPr/>
          <p:nvPr/>
        </p:nvCxnSpPr>
        <p:spPr>
          <a:xfrm>
            <a:off x="2788426" y="855084"/>
            <a:ext cx="351077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6" name="Picture 5">
            <a:hlinkClick r:id="rId5"/>
            <a:extLst>
              <a:ext uri="{FF2B5EF4-FFF2-40B4-BE49-F238E27FC236}">
                <a16:creationId xmlns:a16="http://schemas.microsoft.com/office/drawing/2014/main" id="{368FAB14-1D65-8E46-9EE9-91E0AC941F2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1577597"/>
            <a:ext cx="9144000" cy="46800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A2016-CEA6-2C4E-9D02-FC1FFC86CB8B}"/>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677EF257-EB42-5C40-9806-7BB540C2408C}"/>
              </a:ext>
            </a:extLst>
          </p:cNvPr>
          <p:cNvSpPr/>
          <p:nvPr/>
        </p:nvSpPr>
        <p:spPr>
          <a:xfrm>
            <a:off x="1"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0" name="PFE element 138">
            <a:extLst>
              <a:ext uri="{FF2B5EF4-FFF2-40B4-BE49-F238E27FC236}">
                <a16:creationId xmlns:a16="http://schemas.microsoft.com/office/drawing/2014/main" id="{ACA961AD-FF0A-1846-93E2-ECB1A1E64D3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 y="100116"/>
            <a:ext cx="9144000" cy="1230630"/>
          </a:xfrm>
          <a:prstGeom prst="rect">
            <a:avLst/>
          </a:prstGeom>
        </p:spPr>
      </p:pic>
      <p:cxnSp>
        <p:nvCxnSpPr>
          <p:cNvPr id="6" name="Straight Connector 5">
            <a:extLst>
              <a:ext uri="{FF2B5EF4-FFF2-40B4-BE49-F238E27FC236}">
                <a16:creationId xmlns:a16="http://schemas.microsoft.com/office/drawing/2014/main" id="{FB57E84C-2C73-A041-AEE1-C8C607A4DBF0}"/>
              </a:ext>
            </a:extLst>
          </p:cNvPr>
          <p:cNvCxnSpPr>
            <a:cxnSpLocks/>
          </p:cNvCxnSpPr>
          <p:nvPr/>
        </p:nvCxnSpPr>
        <p:spPr>
          <a:xfrm>
            <a:off x="4046221"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FE element 140">
            <a:extLst>
              <a:ext uri="{FF2B5EF4-FFF2-40B4-BE49-F238E27FC236}">
                <a16:creationId xmlns:a16="http://schemas.microsoft.com/office/drawing/2014/main" id="{FA61C4A2-F1BE-DA4A-B77E-F1C094F34CB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029615" y="2605868"/>
            <a:ext cx="5208270" cy="2857500"/>
          </a:xfrm>
          <a:prstGeom prst="rect">
            <a:avLst/>
          </a:prstGeom>
        </p:spPr>
      </p:pic>
    </p:spTree>
    <p:extLst>
      <p:ext uri="{BB962C8B-B14F-4D97-AF65-F5344CB8AC3E}">
        <p14:creationId xmlns:p14="http://schemas.microsoft.com/office/powerpoint/2010/main" val="248210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pfehide141" hidden="1"/>
          <p:cNvSpPr txBox="1"/>
          <p:nvPr/>
        </p:nvSpPr>
        <p:spPr>
          <a:xfrm>
            <a:off x="308234" y="2136400"/>
            <a:ext cx="5159529" cy="1858870"/>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nSpc>
                <a:spcPct val="90000"/>
              </a:lnSpc>
              <a:spcBef>
                <a:spcPts val="640"/>
              </a:spcBef>
              <a:buClr>
                <a:srgbClr val="C0504D"/>
              </a:buClr>
              <a:buSzPct val="25000"/>
            </a:pPr>
            <a:r>
              <a:rPr lang="en-US" sz="2100" dirty="0">
                <a:solidFill>
                  <a:srgbClr val="CF0A2C"/>
                </a:solidFill>
                <a:latin typeface="Montserrat" charset="0"/>
                <a:ea typeface="Montserrat" charset="0"/>
                <a:cs typeface="Montserrat" charset="0"/>
                <a:sym typeface="Calibri"/>
              </a:rPr>
              <a:t>Prescription Medications</a:t>
            </a:r>
          </a:p>
          <a:p>
            <a:pPr marL="0" marR="0" lvl="0" indent="0" algn="l" rtl="0">
              <a:spcBef>
                <a:spcPts val="640"/>
              </a:spcBef>
              <a:buClr>
                <a:srgbClr val="C0504D"/>
              </a:buClr>
              <a:buSzPct val="25000"/>
              <a:buFont typeface="Arial"/>
              <a:buNone/>
            </a:pPr>
            <a:r>
              <a:rPr lang="en-US" sz="2100" dirty="0">
                <a:solidFill>
                  <a:srgbClr val="15284B"/>
                </a:solidFill>
                <a:latin typeface="Montserrat Light" charset="0"/>
                <a:ea typeface="Montserrat Light" charset="0"/>
                <a:cs typeface="Montserrat Light" charset="0"/>
                <a:sym typeface="Calibri"/>
              </a:rPr>
              <a:t>Medications prescribed by a doctor for a specific person. They determine your dosage based on your height, weight, age, and muscle mass. </a:t>
            </a:r>
          </a:p>
        </p:txBody>
      </p:sp>
      <p:grpSp>
        <p:nvGrpSpPr>
          <p:cNvPr id="15" name="Group 14">
            <a:extLst>
              <a:ext uri="{FF2B5EF4-FFF2-40B4-BE49-F238E27FC236}">
                <a16:creationId xmlns:a16="http://schemas.microsoft.com/office/drawing/2014/main" id="{4D1B3D9F-24FF-7B48-B84A-B04582F479F6}"/>
              </a:ext>
            </a:extLst>
          </p:cNvPr>
          <p:cNvGrpSpPr/>
          <p:nvPr/>
        </p:nvGrpSpPr>
        <p:grpSpPr>
          <a:xfrm>
            <a:off x="304819" y="2132385"/>
            <a:ext cx="5166360" cy="1866900"/>
            <a:chOff x="317500" y="317500"/>
            <a:chExt cx="5166360" cy="1866900"/>
          </a:xfrm>
        </p:grpSpPr>
        <p:pic>
          <p:nvPicPr>
            <p:cNvPr id="6" name="PFE element 141">
              <a:extLst>
                <a:ext uri="{FF2B5EF4-FFF2-40B4-BE49-F238E27FC236}">
                  <a16:creationId xmlns:a16="http://schemas.microsoft.com/office/drawing/2014/main" id="{7E49DDCD-C7EC-DE47-A4A7-D494E25DAF5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17500" y="317500"/>
              <a:ext cx="5166360" cy="1866900"/>
            </a:xfrm>
            <a:prstGeom prst="rect">
              <a:avLst/>
            </a:prstGeom>
          </p:spPr>
        </p:pic>
        <p:sp>
          <p:nvSpPr>
            <p:cNvPr id="14" name="Shape_52">
              <a:extLst>
                <a:ext uri="{FF2B5EF4-FFF2-40B4-BE49-F238E27FC236}">
                  <a16:creationId xmlns:a16="http://schemas.microsoft.com/office/drawing/2014/main" id="{5F186BB4-59A3-D74E-A9E3-32987AE03280}"/>
                </a:ext>
              </a:extLst>
            </p:cNvPr>
            <p:cNvSpPr/>
            <p:nvPr/>
          </p:nvSpPr>
          <p:spPr>
            <a:xfrm>
              <a:off x="317500" y="317500"/>
              <a:ext cx="5166360" cy="18669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FE element 142">
            <a:extLst>
              <a:ext uri="{FF2B5EF4-FFF2-40B4-BE49-F238E27FC236}">
                <a16:creationId xmlns:a16="http://schemas.microsoft.com/office/drawing/2014/main" id="{BF536FF8-76A1-6F49-94FA-7EFD306C323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7" name="Rectangle 6"/>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9" name="PFE element 144">
            <a:extLst>
              <a:ext uri="{FF2B5EF4-FFF2-40B4-BE49-F238E27FC236}">
                <a16:creationId xmlns:a16="http://schemas.microsoft.com/office/drawing/2014/main" id="{E7D53BAD-62EF-1649-8C91-887FE981AB1A}"/>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9" name="Straight Connector 8"/>
          <p:cNvCxnSpPr/>
          <p:nvPr/>
        </p:nvCxnSpPr>
        <p:spPr>
          <a:xfrm>
            <a:off x="780935" y="1094000"/>
            <a:ext cx="2749665"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078980" y="1391475"/>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p:cNvPicPr>
          <p:nvPr/>
        </p:nvPicPr>
        <p:blipFill>
          <a:blip r:embed="rId6" cstate="screen">
            <a:extLst>
              <a:ext uri="{28A0092B-C50C-407E-A947-70E740481C1C}">
                <a14:useLocalDpi xmlns:a14="http://schemas.microsoft.com/office/drawing/2010/main"/>
              </a:ext>
            </a:extLst>
          </a:blip>
          <a:stretch>
            <a:fillRect/>
          </a:stretch>
        </p:blipFill>
        <p:spPr>
          <a:xfrm>
            <a:off x="5696363" y="2708381"/>
            <a:ext cx="2743200" cy="2743200"/>
          </a:xfrm>
          <a:prstGeom prst="ellipse">
            <a:avLst/>
          </a:prstGeom>
        </p:spPr>
      </p:pic>
      <p:sp>
        <p:nvSpPr>
          <p:cNvPr id="12" name="Oval 11"/>
          <p:cNvSpPr>
            <a:spLocks noChangeAspect="1"/>
          </p:cNvSpPr>
          <p:nvPr/>
        </p:nvSpPr>
        <p:spPr>
          <a:xfrm>
            <a:off x="5575300" y="2595435"/>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fehide149" hidden="1"/>
          <p:cNvSpPr txBox="1"/>
          <p:nvPr/>
        </p:nvSpPr>
        <p:spPr>
          <a:xfrm>
            <a:off x="308234" y="4131281"/>
            <a:ext cx="5159529" cy="1858870"/>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nSpc>
                <a:spcPct val="90000"/>
              </a:lnSpc>
              <a:spcBef>
                <a:spcPts val="640"/>
              </a:spcBef>
              <a:buClr>
                <a:srgbClr val="C0504D"/>
              </a:buClr>
              <a:buSzPct val="25000"/>
            </a:pPr>
            <a:r>
              <a:rPr lang="en-US" sz="2100" dirty="0">
                <a:solidFill>
                  <a:srgbClr val="CF0A2C"/>
                </a:solidFill>
                <a:latin typeface="Montserrat" charset="0"/>
                <a:ea typeface="Montserrat" charset="0"/>
                <a:cs typeface="Montserrat" charset="0"/>
                <a:sym typeface="Calibri"/>
              </a:rPr>
              <a:t>Over-the-Counter Medications (OTC)</a:t>
            </a:r>
          </a:p>
          <a:p>
            <a:pPr marL="0" marR="0" lvl="0" indent="0" algn="l" rtl="0">
              <a:spcBef>
                <a:spcPts val="640"/>
              </a:spcBef>
              <a:buClr>
                <a:srgbClr val="C0504D"/>
              </a:buClr>
              <a:buSzPct val="25000"/>
              <a:buFont typeface="Arial"/>
              <a:buNone/>
            </a:pPr>
            <a:r>
              <a:rPr lang="en-US" sz="2100" dirty="0">
                <a:solidFill>
                  <a:srgbClr val="15284B"/>
                </a:solidFill>
                <a:latin typeface="Montserrat Light" charset="0"/>
                <a:ea typeface="Montserrat Light" charset="0"/>
                <a:cs typeface="Montserrat Light" charset="0"/>
                <a:sym typeface="Calibri"/>
              </a:rPr>
              <a:t>Medications that do not need a doctor’s prescription and can be sold directly to an adult customer.</a:t>
            </a:r>
          </a:p>
        </p:txBody>
      </p:sp>
      <p:grpSp>
        <p:nvGrpSpPr>
          <p:cNvPr id="23" name="Group 22">
            <a:extLst>
              <a:ext uri="{FF2B5EF4-FFF2-40B4-BE49-F238E27FC236}">
                <a16:creationId xmlns:a16="http://schemas.microsoft.com/office/drawing/2014/main" id="{A456E10C-5988-8549-9EBF-70ECC55787EA}"/>
              </a:ext>
            </a:extLst>
          </p:cNvPr>
          <p:cNvGrpSpPr/>
          <p:nvPr/>
        </p:nvGrpSpPr>
        <p:grpSpPr>
          <a:xfrm>
            <a:off x="304819" y="4127266"/>
            <a:ext cx="5166360" cy="1866900"/>
            <a:chOff x="317500" y="317500"/>
            <a:chExt cx="5166360" cy="1866900"/>
          </a:xfrm>
        </p:grpSpPr>
        <p:pic>
          <p:nvPicPr>
            <p:cNvPr id="21" name="PFE element 149">
              <a:extLst>
                <a:ext uri="{FF2B5EF4-FFF2-40B4-BE49-F238E27FC236}">
                  <a16:creationId xmlns:a16="http://schemas.microsoft.com/office/drawing/2014/main" id="{3FC66DCB-80C4-2342-A79A-63036EEC2C94}"/>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317500" y="317500"/>
              <a:ext cx="5166360" cy="1866900"/>
            </a:xfrm>
            <a:prstGeom prst="rect">
              <a:avLst/>
            </a:prstGeom>
          </p:spPr>
        </p:pic>
        <p:sp>
          <p:nvSpPr>
            <p:cNvPr id="22" name="Shape_53">
              <a:extLst>
                <a:ext uri="{FF2B5EF4-FFF2-40B4-BE49-F238E27FC236}">
                  <a16:creationId xmlns:a16="http://schemas.microsoft.com/office/drawing/2014/main" id="{F62116B6-70EE-054B-AA32-96EC672C5472}"/>
                </a:ext>
              </a:extLst>
            </p:cNvPr>
            <p:cNvSpPr/>
            <p:nvPr/>
          </p:nvSpPr>
          <p:spPr>
            <a:xfrm>
              <a:off x="317500" y="317500"/>
              <a:ext cx="5166360" cy="18669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0-#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pfehide12" hidden="1"/>
          <p:cNvSpPr txBox="1">
            <a:spLocks noGrp="1"/>
          </p:cNvSpPr>
          <p:nvPr>
            <p:ph type="body" idx="1"/>
          </p:nvPr>
        </p:nvSpPr>
        <p:spPr>
          <a:xfrm>
            <a:off x="4635795" y="2320200"/>
            <a:ext cx="3784295" cy="433633"/>
          </a:xfrm>
          <a:prstGeom prst="rect">
            <a:avLst/>
          </a:prstGeom>
          <a:solidFill>
            <a:schemeClr val="accent1"/>
          </a:solidFill>
          <a:ln>
            <a:noFill/>
          </a:ln>
        </p:spPr>
        <p:txBody>
          <a:bodyPr lIns="91425" tIns="45700" rIns="91425" bIns="45700" anchor="t" anchorCtr="0">
            <a:noAutofit/>
          </a:body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Patient Name</a:t>
            </a:r>
          </a:p>
        </p:txBody>
      </p:sp>
      <p:grpSp>
        <p:nvGrpSpPr>
          <p:cNvPr id="18" name="Group 17">
            <a:extLst>
              <a:ext uri="{FF2B5EF4-FFF2-40B4-BE49-F238E27FC236}">
                <a16:creationId xmlns:a16="http://schemas.microsoft.com/office/drawing/2014/main" id="{E9D912ED-A193-6D4D-AB78-3DB361F58002}"/>
              </a:ext>
            </a:extLst>
          </p:cNvPr>
          <p:cNvGrpSpPr/>
          <p:nvPr/>
        </p:nvGrpSpPr>
        <p:grpSpPr>
          <a:xfrm>
            <a:off x="4634372" y="2319847"/>
            <a:ext cx="3787140" cy="434340"/>
            <a:chOff x="317500" y="317500"/>
            <a:chExt cx="3787140" cy="434340"/>
          </a:xfrm>
        </p:grpSpPr>
        <p:pic>
          <p:nvPicPr>
            <p:cNvPr id="16" name="PFE element 12">
              <a:extLst>
                <a:ext uri="{FF2B5EF4-FFF2-40B4-BE49-F238E27FC236}">
                  <a16:creationId xmlns:a16="http://schemas.microsoft.com/office/drawing/2014/main" id="{F92F36E6-3DC1-C541-8A12-E62C1E94A52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17500" y="317500"/>
              <a:ext cx="3787140" cy="434340"/>
            </a:xfrm>
            <a:prstGeom prst="rect">
              <a:avLst/>
            </a:prstGeom>
          </p:spPr>
        </p:pic>
        <p:sp>
          <p:nvSpPr>
            <p:cNvPr id="17" name="Shape_31">
              <a:extLst>
                <a:ext uri="{FF2B5EF4-FFF2-40B4-BE49-F238E27FC236}">
                  <a16:creationId xmlns:a16="http://schemas.microsoft.com/office/drawing/2014/main" id="{5D61861C-F820-7749-9AAF-E6B129093DB9}"/>
                </a:ext>
              </a:extLst>
            </p:cNvPr>
            <p:cNvSpPr/>
            <p:nvPr/>
          </p:nvSpPr>
          <p:spPr>
            <a:xfrm>
              <a:off x="317500" y="317500"/>
              <a:ext cx="3787140" cy="4343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a:off x="2678220"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95603" y="2624670"/>
            <a:ext cx="2743200" cy="2743200"/>
          </a:xfrm>
          <a:prstGeom prst="ellipse">
            <a:avLst/>
          </a:prstGeom>
        </p:spPr>
      </p:pic>
      <p:sp>
        <p:nvSpPr>
          <p:cNvPr id="8" name="Oval 7"/>
          <p:cNvSpPr>
            <a:spLocks noChangeAspect="1"/>
          </p:cNvSpPr>
          <p:nvPr/>
        </p:nvSpPr>
        <p:spPr>
          <a:xfrm>
            <a:off x="1174540"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0" name="PFE element 17">
            <a:extLst>
              <a:ext uri="{FF2B5EF4-FFF2-40B4-BE49-F238E27FC236}">
                <a16:creationId xmlns:a16="http://schemas.microsoft.com/office/drawing/2014/main" id="{DD794450-F123-D041-9EA2-0F87A99EA5A5}"/>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12" name="Straight Connector 11"/>
          <p:cNvCxnSpPr/>
          <p:nvPr/>
        </p:nvCxnSpPr>
        <p:spPr>
          <a:xfrm>
            <a:off x="3745020" y="1145786"/>
            <a:ext cx="3386566"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19" hidden="1"/>
          <p:cNvSpPr txBox="1"/>
          <p:nvPr/>
        </p:nvSpPr>
        <p:spPr>
          <a:xfrm>
            <a:off x="4635795" y="2711300"/>
            <a:ext cx="3838354"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Name of medication </a:t>
            </a:r>
            <a:br>
              <a:rPr lang="en-US" sz="1800" dirty="0">
                <a:solidFill>
                  <a:srgbClr val="15284B"/>
                </a:solidFill>
                <a:latin typeface="Montserrat Light" charset="0"/>
                <a:ea typeface="Montserrat Light" charset="0"/>
                <a:cs typeface="Montserrat Light" charset="0"/>
              </a:rPr>
            </a:br>
            <a:r>
              <a:rPr lang="en-US" sz="1800" dirty="0">
                <a:solidFill>
                  <a:srgbClr val="15284B"/>
                </a:solidFill>
                <a:latin typeface="Montserrat Light" charset="0"/>
                <a:ea typeface="Montserrat Light" charset="0"/>
                <a:cs typeface="Montserrat Light" charset="0"/>
              </a:rPr>
              <a:t>      and strength </a:t>
            </a:r>
          </a:p>
        </p:txBody>
      </p:sp>
      <p:grpSp>
        <p:nvGrpSpPr>
          <p:cNvPr id="24" name="Group 23">
            <a:extLst>
              <a:ext uri="{FF2B5EF4-FFF2-40B4-BE49-F238E27FC236}">
                <a16:creationId xmlns:a16="http://schemas.microsoft.com/office/drawing/2014/main" id="{30BCCE29-29E5-6249-B73B-9DB7639AC3FD}"/>
              </a:ext>
            </a:extLst>
          </p:cNvPr>
          <p:cNvGrpSpPr/>
          <p:nvPr/>
        </p:nvGrpSpPr>
        <p:grpSpPr>
          <a:xfrm>
            <a:off x="4635795" y="2708710"/>
            <a:ext cx="3836670" cy="651510"/>
            <a:chOff x="317500" y="317500"/>
            <a:chExt cx="3836670" cy="651510"/>
          </a:xfrm>
        </p:grpSpPr>
        <p:pic>
          <p:nvPicPr>
            <p:cNvPr id="22" name="PFE element 19">
              <a:extLst>
                <a:ext uri="{FF2B5EF4-FFF2-40B4-BE49-F238E27FC236}">
                  <a16:creationId xmlns:a16="http://schemas.microsoft.com/office/drawing/2014/main" id="{3E6DE2DA-FF16-EB47-AB0A-7D14F01B70CD}"/>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317500" y="317500"/>
              <a:ext cx="3836670" cy="651510"/>
            </a:xfrm>
            <a:prstGeom prst="rect">
              <a:avLst/>
            </a:prstGeom>
          </p:spPr>
        </p:pic>
        <p:sp>
          <p:nvSpPr>
            <p:cNvPr id="23" name="Shape_32">
              <a:extLst>
                <a:ext uri="{FF2B5EF4-FFF2-40B4-BE49-F238E27FC236}">
                  <a16:creationId xmlns:a16="http://schemas.microsoft.com/office/drawing/2014/main" id="{49FA728A-B7DD-4944-8F0A-A92B4EDE9E5F}"/>
                </a:ext>
              </a:extLst>
            </p:cNvPr>
            <p:cNvSpPr/>
            <p:nvPr/>
          </p:nvSpPr>
          <p:spPr>
            <a:xfrm>
              <a:off x="317500" y="317500"/>
              <a:ext cx="3836670" cy="65151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fehide20" hidden="1"/>
          <p:cNvSpPr txBox="1"/>
          <p:nvPr/>
        </p:nvSpPr>
        <p:spPr>
          <a:xfrm>
            <a:off x="4635795" y="3396105"/>
            <a:ext cx="4167963" cy="1200329"/>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Instructions on how and </a:t>
            </a:r>
            <a:br>
              <a:rPr lang="en-US" sz="1800" dirty="0">
                <a:solidFill>
                  <a:srgbClr val="15284B"/>
                </a:solidFill>
                <a:latin typeface="Montserrat Light" charset="0"/>
                <a:ea typeface="Montserrat Light" charset="0"/>
                <a:cs typeface="Montserrat Light" charset="0"/>
              </a:rPr>
            </a:br>
            <a:r>
              <a:rPr lang="en-US" sz="1800" dirty="0">
                <a:solidFill>
                  <a:srgbClr val="15284B"/>
                </a:solidFill>
                <a:latin typeface="Montserrat Light" charset="0"/>
                <a:ea typeface="Montserrat Light" charset="0"/>
                <a:cs typeface="Montserrat Light" charset="0"/>
              </a:rPr>
              <a:t>      when to take this medication</a:t>
            </a:r>
          </a:p>
          <a:p>
            <a:endParaRPr lang="en-US" sz="1800" dirty="0"/>
          </a:p>
          <a:p>
            <a:endParaRPr lang="en-US" sz="1800" dirty="0"/>
          </a:p>
        </p:txBody>
      </p:sp>
      <p:grpSp>
        <p:nvGrpSpPr>
          <p:cNvPr id="28" name="Group 27">
            <a:extLst>
              <a:ext uri="{FF2B5EF4-FFF2-40B4-BE49-F238E27FC236}">
                <a16:creationId xmlns:a16="http://schemas.microsoft.com/office/drawing/2014/main" id="{72E19E67-843F-B64C-AF8C-7A509C81ACAD}"/>
              </a:ext>
            </a:extLst>
          </p:cNvPr>
          <p:cNvGrpSpPr/>
          <p:nvPr/>
        </p:nvGrpSpPr>
        <p:grpSpPr>
          <a:xfrm>
            <a:off x="4635706" y="3392384"/>
            <a:ext cx="4168140" cy="1207770"/>
            <a:chOff x="317500" y="317500"/>
            <a:chExt cx="4168140" cy="1207770"/>
          </a:xfrm>
        </p:grpSpPr>
        <p:pic>
          <p:nvPicPr>
            <p:cNvPr id="26" name="PFE element 20">
              <a:extLst>
                <a:ext uri="{FF2B5EF4-FFF2-40B4-BE49-F238E27FC236}">
                  <a16:creationId xmlns:a16="http://schemas.microsoft.com/office/drawing/2014/main" id="{74E50AC0-AAD0-094A-AA5F-59C902B70AB9}"/>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317500" y="317500"/>
              <a:ext cx="4168140" cy="1207770"/>
            </a:xfrm>
            <a:prstGeom prst="rect">
              <a:avLst/>
            </a:prstGeom>
          </p:spPr>
        </p:pic>
        <p:sp>
          <p:nvSpPr>
            <p:cNvPr id="27" name="Shape_33">
              <a:extLst>
                <a:ext uri="{FF2B5EF4-FFF2-40B4-BE49-F238E27FC236}">
                  <a16:creationId xmlns:a16="http://schemas.microsoft.com/office/drawing/2014/main" id="{0C1787C7-0962-E34B-B401-BE80E1ED31B6}"/>
                </a:ext>
              </a:extLst>
            </p:cNvPr>
            <p:cNvSpPr/>
            <p:nvPr/>
          </p:nvSpPr>
          <p:spPr>
            <a:xfrm>
              <a:off x="317500" y="317500"/>
              <a:ext cx="4168140" cy="12077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21" hidden="1"/>
          <p:cNvSpPr txBox="1"/>
          <p:nvPr/>
        </p:nvSpPr>
        <p:spPr>
          <a:xfrm>
            <a:off x="4635795" y="4064459"/>
            <a:ext cx="3650063"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Physical description </a:t>
            </a:r>
            <a:br>
              <a:rPr lang="en-US" sz="1800" dirty="0">
                <a:solidFill>
                  <a:srgbClr val="15284B"/>
                </a:solidFill>
                <a:latin typeface="Montserrat Light" charset="0"/>
                <a:ea typeface="Montserrat Light" charset="0"/>
                <a:cs typeface="Montserrat Light" charset="0"/>
              </a:rPr>
            </a:br>
            <a:r>
              <a:rPr lang="en-US" sz="1800" dirty="0">
                <a:solidFill>
                  <a:srgbClr val="15284B"/>
                </a:solidFill>
                <a:latin typeface="Montserrat Light" charset="0"/>
                <a:ea typeface="Montserrat Light" charset="0"/>
                <a:cs typeface="Montserrat Light" charset="0"/>
              </a:rPr>
              <a:t>      of the medication</a:t>
            </a:r>
          </a:p>
        </p:txBody>
      </p:sp>
      <p:grpSp>
        <p:nvGrpSpPr>
          <p:cNvPr id="32" name="Group 31">
            <a:extLst>
              <a:ext uri="{FF2B5EF4-FFF2-40B4-BE49-F238E27FC236}">
                <a16:creationId xmlns:a16="http://schemas.microsoft.com/office/drawing/2014/main" id="{B95AD2C1-50B3-BB45-9F0C-B56D92AEDB24}"/>
              </a:ext>
            </a:extLst>
          </p:cNvPr>
          <p:cNvGrpSpPr/>
          <p:nvPr/>
        </p:nvGrpSpPr>
        <p:grpSpPr>
          <a:xfrm>
            <a:off x="4635795" y="4060506"/>
            <a:ext cx="3646170" cy="654236"/>
            <a:chOff x="317500" y="317500"/>
            <a:chExt cx="3646170" cy="654236"/>
          </a:xfrm>
        </p:grpSpPr>
        <p:pic>
          <p:nvPicPr>
            <p:cNvPr id="30" name="PFE element 21">
              <a:extLst>
                <a:ext uri="{FF2B5EF4-FFF2-40B4-BE49-F238E27FC236}">
                  <a16:creationId xmlns:a16="http://schemas.microsoft.com/office/drawing/2014/main" id="{DFEE7D54-0B15-B74E-88DC-6655514D0535}"/>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317500" y="317500"/>
              <a:ext cx="3646170" cy="654236"/>
            </a:xfrm>
            <a:prstGeom prst="rect">
              <a:avLst/>
            </a:prstGeom>
          </p:spPr>
        </p:pic>
        <p:sp>
          <p:nvSpPr>
            <p:cNvPr id="31" name="Shape_34">
              <a:extLst>
                <a:ext uri="{FF2B5EF4-FFF2-40B4-BE49-F238E27FC236}">
                  <a16:creationId xmlns:a16="http://schemas.microsoft.com/office/drawing/2014/main" id="{ACDAA5A5-BC96-8344-97B6-041680A81A36}"/>
                </a:ext>
              </a:extLst>
            </p:cNvPr>
            <p:cNvSpPr/>
            <p:nvPr/>
          </p:nvSpPr>
          <p:spPr>
            <a:xfrm>
              <a:off x="317500" y="317500"/>
              <a:ext cx="3646170" cy="654236"/>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fehide22" hidden="1"/>
          <p:cNvSpPr txBox="1"/>
          <p:nvPr/>
        </p:nvSpPr>
        <p:spPr>
          <a:xfrm>
            <a:off x="4661052" y="4740507"/>
            <a:ext cx="4157331"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Expiration date</a:t>
            </a:r>
            <a:endParaRPr lang="en-US" sz="1800" dirty="0"/>
          </a:p>
          <a:p>
            <a:endParaRPr lang="en-US" sz="1800" dirty="0"/>
          </a:p>
        </p:txBody>
      </p:sp>
      <p:grpSp>
        <p:nvGrpSpPr>
          <p:cNvPr id="36" name="Group 35">
            <a:extLst>
              <a:ext uri="{FF2B5EF4-FFF2-40B4-BE49-F238E27FC236}">
                <a16:creationId xmlns:a16="http://schemas.microsoft.com/office/drawing/2014/main" id="{8A16134C-9005-3649-872E-8C4F9D89B8F3}"/>
              </a:ext>
            </a:extLst>
          </p:cNvPr>
          <p:cNvGrpSpPr/>
          <p:nvPr/>
        </p:nvGrpSpPr>
        <p:grpSpPr>
          <a:xfrm>
            <a:off x="4661052" y="4739823"/>
            <a:ext cx="4152900" cy="647700"/>
            <a:chOff x="317500" y="317500"/>
            <a:chExt cx="4152900" cy="647700"/>
          </a:xfrm>
        </p:grpSpPr>
        <p:pic>
          <p:nvPicPr>
            <p:cNvPr id="34" name="PFE element 22">
              <a:extLst>
                <a:ext uri="{FF2B5EF4-FFF2-40B4-BE49-F238E27FC236}">
                  <a16:creationId xmlns:a16="http://schemas.microsoft.com/office/drawing/2014/main" id="{7BE7904A-D443-1A4E-AEF5-FA095A2B1ED2}"/>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317500" y="317500"/>
              <a:ext cx="4152900" cy="647700"/>
            </a:xfrm>
            <a:prstGeom prst="rect">
              <a:avLst/>
            </a:prstGeom>
          </p:spPr>
        </p:pic>
        <p:sp>
          <p:nvSpPr>
            <p:cNvPr id="35" name="Shape_35">
              <a:extLst>
                <a:ext uri="{FF2B5EF4-FFF2-40B4-BE49-F238E27FC236}">
                  <a16:creationId xmlns:a16="http://schemas.microsoft.com/office/drawing/2014/main" id="{F63538FA-45BA-8C46-9447-27C947B11E5B}"/>
                </a:ext>
              </a:extLst>
            </p:cNvPr>
            <p:cNvSpPr/>
            <p:nvPr/>
          </p:nvSpPr>
          <p:spPr>
            <a:xfrm>
              <a:off x="317500" y="317500"/>
              <a:ext cx="4152900" cy="6477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23" hidden="1"/>
          <p:cNvSpPr txBox="1"/>
          <p:nvPr/>
        </p:nvSpPr>
        <p:spPr>
          <a:xfrm>
            <a:off x="4673008" y="5152618"/>
            <a:ext cx="4093535" cy="36933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 Number of pills in bottle</a:t>
            </a:r>
          </a:p>
        </p:txBody>
      </p:sp>
      <p:grpSp>
        <p:nvGrpSpPr>
          <p:cNvPr id="40" name="Group 39">
            <a:extLst>
              <a:ext uri="{FF2B5EF4-FFF2-40B4-BE49-F238E27FC236}">
                <a16:creationId xmlns:a16="http://schemas.microsoft.com/office/drawing/2014/main" id="{6790378D-AB7F-6447-B839-9CD3BE246EE8}"/>
              </a:ext>
            </a:extLst>
          </p:cNvPr>
          <p:cNvGrpSpPr/>
          <p:nvPr/>
        </p:nvGrpSpPr>
        <p:grpSpPr>
          <a:xfrm>
            <a:off x="4673008" y="5150594"/>
            <a:ext cx="4091940" cy="373380"/>
            <a:chOff x="317500" y="317500"/>
            <a:chExt cx="4091940" cy="373380"/>
          </a:xfrm>
        </p:grpSpPr>
        <p:pic>
          <p:nvPicPr>
            <p:cNvPr id="38" name="PFE element 23">
              <a:extLst>
                <a:ext uri="{FF2B5EF4-FFF2-40B4-BE49-F238E27FC236}">
                  <a16:creationId xmlns:a16="http://schemas.microsoft.com/office/drawing/2014/main" id="{EA7E5A48-9E58-6F47-91D0-8D493F17057E}"/>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317500" y="317500"/>
              <a:ext cx="4091940" cy="373380"/>
            </a:xfrm>
            <a:prstGeom prst="rect">
              <a:avLst/>
            </a:prstGeom>
          </p:spPr>
        </p:pic>
        <p:sp>
          <p:nvSpPr>
            <p:cNvPr id="39" name="Shape_36">
              <a:extLst>
                <a:ext uri="{FF2B5EF4-FFF2-40B4-BE49-F238E27FC236}">
                  <a16:creationId xmlns:a16="http://schemas.microsoft.com/office/drawing/2014/main" id="{CCDAABA9-37B0-7A46-8BEA-CEFB07D8EDD2}"/>
                </a:ext>
              </a:extLst>
            </p:cNvPr>
            <p:cNvSpPr/>
            <p:nvPr/>
          </p:nvSpPr>
          <p:spPr>
            <a:xfrm>
              <a:off x="317500" y="317500"/>
              <a:ext cx="4091940" cy="37338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dissolv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695" b="1488"/>
          <a:stretch/>
        </p:blipFill>
        <p:spPr>
          <a:xfrm>
            <a:off x="0" y="0"/>
            <a:ext cx="9144000" cy="6261100"/>
          </a:xfrm>
          <a:prstGeom prst="rect">
            <a:avLst/>
          </a:prstGeom>
        </p:spPr>
      </p:pic>
      <p:pic>
        <p:nvPicPr>
          <p:cNvPr id="7" name="PFE element 151">
            <a:extLst>
              <a:ext uri="{FF2B5EF4-FFF2-40B4-BE49-F238E27FC236}">
                <a16:creationId xmlns:a16="http://schemas.microsoft.com/office/drawing/2014/main" id="{5B20AA2B-D676-C249-93C1-96EC107243D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6" name="Rectangle 5"/>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5" name="PFE element 153">
            <a:extLst>
              <a:ext uri="{FF2B5EF4-FFF2-40B4-BE49-F238E27FC236}">
                <a16:creationId xmlns:a16="http://schemas.microsoft.com/office/drawing/2014/main" id="{AB78A411-02E5-334F-9393-9E34465E086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8" name="Straight Connector 7"/>
          <p:cNvCxnSpPr/>
          <p:nvPr/>
        </p:nvCxnSpPr>
        <p:spPr>
          <a:xfrm>
            <a:off x="4898017" y="1131403"/>
            <a:ext cx="204888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FE element 155">
            <a:extLst>
              <a:ext uri="{FF2B5EF4-FFF2-40B4-BE49-F238E27FC236}">
                <a16:creationId xmlns:a16="http://schemas.microsoft.com/office/drawing/2014/main" id="{7AFBC3D5-3C36-E249-9E79-F7C2811BE436}"/>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801818" y="2371730"/>
            <a:ext cx="3314700" cy="2202180"/>
          </a:xfrm>
          <a:prstGeom prst="rect">
            <a:avLst/>
          </a:prstGeom>
        </p:spPr>
      </p:pic>
      <p:pic>
        <p:nvPicPr>
          <p:cNvPr id="14" name="PFE element 156">
            <a:extLst>
              <a:ext uri="{FF2B5EF4-FFF2-40B4-BE49-F238E27FC236}">
                <a16:creationId xmlns:a16="http://schemas.microsoft.com/office/drawing/2014/main" id="{731035C7-A785-ED4A-9F47-33B537ABD6D5}"/>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4491168" y="2370818"/>
            <a:ext cx="3802380" cy="24803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16100"/>
            <a:ext cx="9144000" cy="4847249"/>
          </a:xfrm>
          <a:prstGeom prst="rect">
            <a:avLst/>
          </a:prstGeom>
        </p:spPr>
      </p:pic>
      <p:pic>
        <p:nvPicPr>
          <p:cNvPr id="10" name="PFE element 158">
            <a:extLst>
              <a:ext uri="{FF2B5EF4-FFF2-40B4-BE49-F238E27FC236}">
                <a16:creationId xmlns:a16="http://schemas.microsoft.com/office/drawing/2014/main" id="{5BAEF54D-EACB-8A44-8573-A20B46487CAA}"/>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453143" y="1955824"/>
            <a:ext cx="2339340" cy="2552700"/>
          </a:xfrm>
          <a:prstGeom prst="rect">
            <a:avLst/>
          </a:prstGeom>
        </p:spPr>
      </p:pic>
      <p:pic>
        <p:nvPicPr>
          <p:cNvPr id="12" name="PFE element 159">
            <a:extLst>
              <a:ext uri="{FF2B5EF4-FFF2-40B4-BE49-F238E27FC236}">
                <a16:creationId xmlns:a16="http://schemas.microsoft.com/office/drawing/2014/main" id="{305A7443-3548-F546-A2B5-27C9906D2EE3}"/>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7" name="Rectangle 6"/>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4" name="PFE element 161">
            <a:extLst>
              <a:ext uri="{FF2B5EF4-FFF2-40B4-BE49-F238E27FC236}">
                <a16:creationId xmlns:a16="http://schemas.microsoft.com/office/drawing/2014/main" id="{EBCCD58D-8506-6E49-A2A4-B4DBAAE6883B}"/>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9" name="Straight Connector 8"/>
          <p:cNvCxnSpPr/>
          <p:nvPr/>
        </p:nvCxnSpPr>
        <p:spPr>
          <a:xfrm>
            <a:off x="2788426" y="855084"/>
            <a:ext cx="351077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cxnSp>
        <p:nvCxnSpPr>
          <p:cNvPr id="13" name="Straight Connector 12"/>
          <p:cNvCxnSpPr/>
          <p:nvPr/>
        </p:nvCxnSpPr>
        <p:spPr>
          <a:xfrm>
            <a:off x="2424220"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41603" y="2624670"/>
            <a:ext cx="2743200" cy="2743200"/>
          </a:xfrm>
          <a:prstGeom prst="ellipse">
            <a:avLst/>
          </a:prstGeom>
        </p:spPr>
      </p:pic>
      <p:sp>
        <p:nvSpPr>
          <p:cNvPr id="15" name="Oval 14"/>
          <p:cNvSpPr>
            <a:spLocks noChangeAspect="1"/>
          </p:cNvSpPr>
          <p:nvPr/>
        </p:nvSpPr>
        <p:spPr>
          <a:xfrm>
            <a:off x="920540"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FE element 166">
            <a:extLst>
              <a:ext uri="{FF2B5EF4-FFF2-40B4-BE49-F238E27FC236}">
                <a16:creationId xmlns:a16="http://schemas.microsoft.com/office/drawing/2014/main" id="{B93ADB53-FB3F-1246-9736-0D45CEE9693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0" name="PFE element 168">
            <a:extLst>
              <a:ext uri="{FF2B5EF4-FFF2-40B4-BE49-F238E27FC236}">
                <a16:creationId xmlns:a16="http://schemas.microsoft.com/office/drawing/2014/main" id="{D0826B22-8EDD-E949-9CFE-DCB705AC6FBD}"/>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8" name="Straight Connector 7"/>
          <p:cNvCxnSpPr/>
          <p:nvPr/>
        </p:nvCxnSpPr>
        <p:spPr>
          <a:xfrm>
            <a:off x="3736411" y="1131403"/>
            <a:ext cx="3420483"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1" name="pfehide170" hidden="1"/>
          <p:cNvSpPr txBox="1">
            <a:spLocks/>
          </p:cNvSpPr>
          <p:nvPr/>
        </p:nvSpPr>
        <p:spPr>
          <a:xfrm>
            <a:off x="4635795" y="2320200"/>
            <a:ext cx="3784295" cy="433633"/>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indent="-342900">
              <a:spcBef>
                <a:spcPts val="600"/>
              </a:spcBef>
              <a:buClr>
                <a:srgbClr val="66CCCC"/>
              </a:buClr>
              <a:buSzPct val="150000"/>
              <a:buFont typeface="Courier New" charset="0"/>
              <a:buChar char="o"/>
            </a:pPr>
            <a:r>
              <a:rPr lang="en-US" sz="1800">
                <a:solidFill>
                  <a:srgbClr val="15284B"/>
                </a:solidFill>
                <a:latin typeface="Montserrat Light" charset="0"/>
                <a:ea typeface="Montserrat Light" charset="0"/>
                <a:cs typeface="Montserrat Light" charset="0"/>
              </a:rPr>
              <a:t>Patient Name</a:t>
            </a:r>
            <a:endParaRPr lang="en-US" sz="1800" dirty="0">
              <a:solidFill>
                <a:srgbClr val="15284B"/>
              </a:solidFill>
              <a:latin typeface="Montserrat Light" charset="0"/>
              <a:ea typeface="Montserrat Light" charset="0"/>
              <a:cs typeface="Montserrat Light" charset="0"/>
            </a:endParaRPr>
          </a:p>
        </p:txBody>
      </p:sp>
      <p:grpSp>
        <p:nvGrpSpPr>
          <p:cNvPr id="24" name="Group 23">
            <a:extLst>
              <a:ext uri="{FF2B5EF4-FFF2-40B4-BE49-F238E27FC236}">
                <a16:creationId xmlns:a16="http://schemas.microsoft.com/office/drawing/2014/main" id="{36597ACB-9FA5-E64B-BB10-EF3F2DE073C2}"/>
              </a:ext>
            </a:extLst>
          </p:cNvPr>
          <p:cNvGrpSpPr/>
          <p:nvPr/>
        </p:nvGrpSpPr>
        <p:grpSpPr>
          <a:xfrm>
            <a:off x="4634372" y="2319847"/>
            <a:ext cx="3787140" cy="434340"/>
            <a:chOff x="317500" y="317500"/>
            <a:chExt cx="3787140" cy="434340"/>
          </a:xfrm>
        </p:grpSpPr>
        <p:pic>
          <p:nvPicPr>
            <p:cNvPr id="22" name="PFE element 170">
              <a:extLst>
                <a:ext uri="{FF2B5EF4-FFF2-40B4-BE49-F238E27FC236}">
                  <a16:creationId xmlns:a16="http://schemas.microsoft.com/office/drawing/2014/main" id="{B2CAF3E7-7EB0-AF4E-B018-4D7115D041FE}"/>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317500" y="317500"/>
              <a:ext cx="3787140" cy="434340"/>
            </a:xfrm>
            <a:prstGeom prst="rect">
              <a:avLst/>
            </a:prstGeom>
          </p:spPr>
        </p:pic>
        <p:sp>
          <p:nvSpPr>
            <p:cNvPr id="23" name="Shape_54">
              <a:extLst>
                <a:ext uri="{FF2B5EF4-FFF2-40B4-BE49-F238E27FC236}">
                  <a16:creationId xmlns:a16="http://schemas.microsoft.com/office/drawing/2014/main" id="{0672E2FC-85B0-1547-9811-E490E6433A98}"/>
                </a:ext>
              </a:extLst>
            </p:cNvPr>
            <p:cNvSpPr/>
            <p:nvPr/>
          </p:nvSpPr>
          <p:spPr>
            <a:xfrm>
              <a:off x="317500" y="317500"/>
              <a:ext cx="3787140" cy="4343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171" hidden="1"/>
          <p:cNvSpPr txBox="1"/>
          <p:nvPr/>
        </p:nvSpPr>
        <p:spPr>
          <a:xfrm>
            <a:off x="4635795" y="2711300"/>
            <a:ext cx="3838354"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Name of medication </a:t>
            </a:r>
            <a:br>
              <a:rPr lang="en-US" sz="1800" dirty="0">
                <a:solidFill>
                  <a:srgbClr val="15284B"/>
                </a:solidFill>
                <a:latin typeface="Montserrat Light" charset="0"/>
                <a:ea typeface="Montserrat Light" charset="0"/>
                <a:cs typeface="Montserrat Light" charset="0"/>
              </a:rPr>
            </a:br>
            <a:r>
              <a:rPr lang="en-US" sz="1800" dirty="0">
                <a:solidFill>
                  <a:srgbClr val="15284B"/>
                </a:solidFill>
                <a:latin typeface="Montserrat Light" charset="0"/>
                <a:ea typeface="Montserrat Light" charset="0"/>
                <a:cs typeface="Montserrat Light" charset="0"/>
              </a:rPr>
              <a:t>      and strength </a:t>
            </a:r>
          </a:p>
        </p:txBody>
      </p:sp>
      <p:grpSp>
        <p:nvGrpSpPr>
          <p:cNvPr id="28" name="Group 27">
            <a:extLst>
              <a:ext uri="{FF2B5EF4-FFF2-40B4-BE49-F238E27FC236}">
                <a16:creationId xmlns:a16="http://schemas.microsoft.com/office/drawing/2014/main" id="{5E5FB593-6A5C-EA42-AB69-24F97B5BA064}"/>
              </a:ext>
            </a:extLst>
          </p:cNvPr>
          <p:cNvGrpSpPr/>
          <p:nvPr/>
        </p:nvGrpSpPr>
        <p:grpSpPr>
          <a:xfrm>
            <a:off x="4635795" y="2708710"/>
            <a:ext cx="3836670" cy="651510"/>
            <a:chOff x="317500" y="317500"/>
            <a:chExt cx="3836670" cy="651510"/>
          </a:xfrm>
        </p:grpSpPr>
        <p:pic>
          <p:nvPicPr>
            <p:cNvPr id="26" name="PFE element 171">
              <a:extLst>
                <a:ext uri="{FF2B5EF4-FFF2-40B4-BE49-F238E27FC236}">
                  <a16:creationId xmlns:a16="http://schemas.microsoft.com/office/drawing/2014/main" id="{DB742281-D90B-964A-977E-F1FB287596E6}"/>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317500" y="317500"/>
              <a:ext cx="3836670" cy="651510"/>
            </a:xfrm>
            <a:prstGeom prst="rect">
              <a:avLst/>
            </a:prstGeom>
          </p:spPr>
        </p:pic>
        <p:sp>
          <p:nvSpPr>
            <p:cNvPr id="27" name="Shape_55">
              <a:extLst>
                <a:ext uri="{FF2B5EF4-FFF2-40B4-BE49-F238E27FC236}">
                  <a16:creationId xmlns:a16="http://schemas.microsoft.com/office/drawing/2014/main" id="{F8000790-2052-4542-B569-397E4B1A99A7}"/>
                </a:ext>
              </a:extLst>
            </p:cNvPr>
            <p:cNvSpPr/>
            <p:nvPr/>
          </p:nvSpPr>
          <p:spPr>
            <a:xfrm>
              <a:off x="317500" y="317500"/>
              <a:ext cx="3836670" cy="65151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fehide172" hidden="1"/>
          <p:cNvSpPr txBox="1"/>
          <p:nvPr/>
        </p:nvSpPr>
        <p:spPr>
          <a:xfrm>
            <a:off x="4635795" y="3396105"/>
            <a:ext cx="4167963" cy="1200329"/>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Instructions on how and </a:t>
            </a:r>
            <a:br>
              <a:rPr lang="en-US" sz="1800" dirty="0">
                <a:solidFill>
                  <a:srgbClr val="15284B"/>
                </a:solidFill>
                <a:latin typeface="Montserrat Light" charset="0"/>
                <a:ea typeface="Montserrat Light" charset="0"/>
                <a:cs typeface="Montserrat Light" charset="0"/>
              </a:rPr>
            </a:br>
            <a:r>
              <a:rPr lang="en-US" sz="1800" dirty="0">
                <a:solidFill>
                  <a:srgbClr val="15284B"/>
                </a:solidFill>
                <a:latin typeface="Montserrat Light" charset="0"/>
                <a:ea typeface="Montserrat Light" charset="0"/>
                <a:cs typeface="Montserrat Light" charset="0"/>
              </a:rPr>
              <a:t>      when to take this medication</a:t>
            </a:r>
          </a:p>
          <a:p>
            <a:endParaRPr lang="en-US" sz="1800" dirty="0"/>
          </a:p>
          <a:p>
            <a:endParaRPr lang="en-US" sz="1800" dirty="0"/>
          </a:p>
        </p:txBody>
      </p:sp>
      <p:grpSp>
        <p:nvGrpSpPr>
          <p:cNvPr id="32" name="Group 31">
            <a:extLst>
              <a:ext uri="{FF2B5EF4-FFF2-40B4-BE49-F238E27FC236}">
                <a16:creationId xmlns:a16="http://schemas.microsoft.com/office/drawing/2014/main" id="{F44CBB2C-B83A-BE4C-BA02-37F56BF72C4A}"/>
              </a:ext>
            </a:extLst>
          </p:cNvPr>
          <p:cNvGrpSpPr/>
          <p:nvPr/>
        </p:nvGrpSpPr>
        <p:grpSpPr>
          <a:xfrm>
            <a:off x="4635706" y="3392384"/>
            <a:ext cx="4168140" cy="1207770"/>
            <a:chOff x="317500" y="317500"/>
            <a:chExt cx="4168140" cy="1207770"/>
          </a:xfrm>
        </p:grpSpPr>
        <p:pic>
          <p:nvPicPr>
            <p:cNvPr id="30" name="PFE element 172">
              <a:extLst>
                <a:ext uri="{FF2B5EF4-FFF2-40B4-BE49-F238E27FC236}">
                  <a16:creationId xmlns:a16="http://schemas.microsoft.com/office/drawing/2014/main" id="{D66B9DD8-AE12-CC4C-A44D-6A8B92CC1020}"/>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317500" y="317500"/>
              <a:ext cx="4168140" cy="1207770"/>
            </a:xfrm>
            <a:prstGeom prst="rect">
              <a:avLst/>
            </a:prstGeom>
          </p:spPr>
        </p:pic>
        <p:sp>
          <p:nvSpPr>
            <p:cNvPr id="31" name="Shape_56">
              <a:extLst>
                <a:ext uri="{FF2B5EF4-FFF2-40B4-BE49-F238E27FC236}">
                  <a16:creationId xmlns:a16="http://schemas.microsoft.com/office/drawing/2014/main" id="{CE0D0525-70CD-BF40-BC22-7F40DCFE84AA}"/>
                </a:ext>
              </a:extLst>
            </p:cNvPr>
            <p:cNvSpPr/>
            <p:nvPr/>
          </p:nvSpPr>
          <p:spPr>
            <a:xfrm>
              <a:off x="317500" y="317500"/>
              <a:ext cx="4168140" cy="12077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pfehide173" hidden="1"/>
          <p:cNvSpPr txBox="1"/>
          <p:nvPr/>
        </p:nvSpPr>
        <p:spPr>
          <a:xfrm>
            <a:off x="4635795" y="4064459"/>
            <a:ext cx="3650063"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Physical description </a:t>
            </a:r>
            <a:br>
              <a:rPr lang="en-US" sz="1800">
                <a:solidFill>
                  <a:srgbClr val="15284B"/>
                </a:solidFill>
                <a:latin typeface="Montserrat Light" charset="0"/>
                <a:ea typeface="Montserrat Light" charset="0"/>
                <a:cs typeface="Montserrat Light" charset="0"/>
              </a:rPr>
            </a:br>
            <a:r>
              <a:rPr lang="en-US" sz="1800">
                <a:solidFill>
                  <a:srgbClr val="15284B"/>
                </a:solidFill>
                <a:latin typeface="Montserrat Light" charset="0"/>
                <a:ea typeface="Montserrat Light" charset="0"/>
                <a:cs typeface="Montserrat Light" charset="0"/>
              </a:rPr>
              <a:t>      of the medication</a:t>
            </a:r>
            <a:endParaRPr lang="en-US" sz="1800" dirty="0">
              <a:solidFill>
                <a:srgbClr val="15284B"/>
              </a:solidFill>
              <a:latin typeface="Montserrat Light" charset="0"/>
              <a:ea typeface="Montserrat Light" charset="0"/>
              <a:cs typeface="Montserrat Light" charset="0"/>
            </a:endParaRPr>
          </a:p>
        </p:txBody>
      </p:sp>
      <p:grpSp>
        <p:nvGrpSpPr>
          <p:cNvPr id="36" name="Group 35">
            <a:extLst>
              <a:ext uri="{FF2B5EF4-FFF2-40B4-BE49-F238E27FC236}">
                <a16:creationId xmlns:a16="http://schemas.microsoft.com/office/drawing/2014/main" id="{9042C76A-57DB-5F41-82AB-C70CC266D85C}"/>
              </a:ext>
            </a:extLst>
          </p:cNvPr>
          <p:cNvGrpSpPr/>
          <p:nvPr/>
        </p:nvGrpSpPr>
        <p:grpSpPr>
          <a:xfrm>
            <a:off x="4635795" y="4060506"/>
            <a:ext cx="3646170" cy="654236"/>
            <a:chOff x="317500" y="317500"/>
            <a:chExt cx="3646170" cy="654236"/>
          </a:xfrm>
        </p:grpSpPr>
        <p:pic>
          <p:nvPicPr>
            <p:cNvPr id="34" name="PFE element 173">
              <a:extLst>
                <a:ext uri="{FF2B5EF4-FFF2-40B4-BE49-F238E27FC236}">
                  <a16:creationId xmlns:a16="http://schemas.microsoft.com/office/drawing/2014/main" id="{5EE51382-D9EE-A24A-8080-4FC1DB63902B}"/>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317500" y="317500"/>
              <a:ext cx="3646170" cy="654236"/>
            </a:xfrm>
            <a:prstGeom prst="rect">
              <a:avLst/>
            </a:prstGeom>
          </p:spPr>
        </p:pic>
        <p:sp>
          <p:nvSpPr>
            <p:cNvPr id="35" name="Shape_57">
              <a:extLst>
                <a:ext uri="{FF2B5EF4-FFF2-40B4-BE49-F238E27FC236}">
                  <a16:creationId xmlns:a16="http://schemas.microsoft.com/office/drawing/2014/main" id="{2EE9E3D9-AEC1-9742-9E2E-5AD63119AD18}"/>
                </a:ext>
              </a:extLst>
            </p:cNvPr>
            <p:cNvSpPr/>
            <p:nvPr/>
          </p:nvSpPr>
          <p:spPr>
            <a:xfrm>
              <a:off x="317500" y="317500"/>
              <a:ext cx="3646170" cy="654236"/>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fehide174" hidden="1"/>
          <p:cNvSpPr txBox="1"/>
          <p:nvPr/>
        </p:nvSpPr>
        <p:spPr>
          <a:xfrm>
            <a:off x="4661052" y="4740507"/>
            <a:ext cx="4157331" cy="6463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indent="-342900">
              <a:spcBef>
                <a:spcPts val="600"/>
              </a:spcBef>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Expiration date</a:t>
            </a:r>
            <a:endParaRPr lang="en-US" sz="1800" dirty="0"/>
          </a:p>
          <a:p>
            <a:endParaRPr lang="en-US" sz="1800" dirty="0"/>
          </a:p>
        </p:txBody>
      </p:sp>
      <p:grpSp>
        <p:nvGrpSpPr>
          <p:cNvPr id="40" name="Group 39">
            <a:extLst>
              <a:ext uri="{FF2B5EF4-FFF2-40B4-BE49-F238E27FC236}">
                <a16:creationId xmlns:a16="http://schemas.microsoft.com/office/drawing/2014/main" id="{AFC7A714-6FC5-7D4F-A10D-89A3EA65B5CA}"/>
              </a:ext>
            </a:extLst>
          </p:cNvPr>
          <p:cNvGrpSpPr/>
          <p:nvPr/>
        </p:nvGrpSpPr>
        <p:grpSpPr>
          <a:xfrm>
            <a:off x="4661052" y="4739823"/>
            <a:ext cx="4152900" cy="647700"/>
            <a:chOff x="317500" y="317500"/>
            <a:chExt cx="4152900" cy="647700"/>
          </a:xfrm>
        </p:grpSpPr>
        <p:pic>
          <p:nvPicPr>
            <p:cNvPr id="38" name="PFE element 174">
              <a:extLst>
                <a:ext uri="{FF2B5EF4-FFF2-40B4-BE49-F238E27FC236}">
                  <a16:creationId xmlns:a16="http://schemas.microsoft.com/office/drawing/2014/main" id="{E3C35423-C8EF-354E-9699-347216D13567}"/>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317500" y="317500"/>
              <a:ext cx="4152900" cy="647700"/>
            </a:xfrm>
            <a:prstGeom prst="rect">
              <a:avLst/>
            </a:prstGeom>
          </p:spPr>
        </p:pic>
        <p:sp>
          <p:nvSpPr>
            <p:cNvPr id="39" name="Shape_58">
              <a:extLst>
                <a:ext uri="{FF2B5EF4-FFF2-40B4-BE49-F238E27FC236}">
                  <a16:creationId xmlns:a16="http://schemas.microsoft.com/office/drawing/2014/main" id="{9291795B-F3C7-0747-9F27-577A29F4B55D}"/>
                </a:ext>
              </a:extLst>
            </p:cNvPr>
            <p:cNvSpPr/>
            <p:nvPr/>
          </p:nvSpPr>
          <p:spPr>
            <a:xfrm>
              <a:off x="317500" y="317500"/>
              <a:ext cx="4152900" cy="64770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fehide175" hidden="1"/>
          <p:cNvSpPr txBox="1"/>
          <p:nvPr/>
        </p:nvSpPr>
        <p:spPr>
          <a:xfrm>
            <a:off x="4673008" y="5152618"/>
            <a:ext cx="4093535" cy="36933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CCC"/>
              </a:buClr>
              <a:buSzPct val="150000"/>
              <a:buFont typeface="Courier New" charset="0"/>
              <a:buChar char="o"/>
            </a:pPr>
            <a:r>
              <a:rPr lang="en-US" sz="1800" dirty="0">
                <a:solidFill>
                  <a:srgbClr val="15284B"/>
                </a:solidFill>
                <a:latin typeface="Montserrat Light" charset="0"/>
                <a:ea typeface="Montserrat Light" charset="0"/>
                <a:cs typeface="Montserrat Light" charset="0"/>
              </a:rPr>
              <a:t> Number of pills in bottle</a:t>
            </a:r>
          </a:p>
        </p:txBody>
      </p:sp>
      <p:grpSp>
        <p:nvGrpSpPr>
          <p:cNvPr id="44" name="Group 43">
            <a:extLst>
              <a:ext uri="{FF2B5EF4-FFF2-40B4-BE49-F238E27FC236}">
                <a16:creationId xmlns:a16="http://schemas.microsoft.com/office/drawing/2014/main" id="{B7A3ECD7-7BF9-394F-AB66-E6860C62DE90}"/>
              </a:ext>
            </a:extLst>
          </p:cNvPr>
          <p:cNvGrpSpPr/>
          <p:nvPr/>
        </p:nvGrpSpPr>
        <p:grpSpPr>
          <a:xfrm>
            <a:off x="4673008" y="5150594"/>
            <a:ext cx="4091940" cy="373380"/>
            <a:chOff x="317500" y="317500"/>
            <a:chExt cx="4091940" cy="373380"/>
          </a:xfrm>
        </p:grpSpPr>
        <p:pic>
          <p:nvPicPr>
            <p:cNvPr id="42" name="PFE element 175">
              <a:extLst>
                <a:ext uri="{FF2B5EF4-FFF2-40B4-BE49-F238E27FC236}">
                  <a16:creationId xmlns:a16="http://schemas.microsoft.com/office/drawing/2014/main" id="{C705D885-40B4-4942-AECC-4622B9BD26B2}"/>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317500" y="317500"/>
              <a:ext cx="4091940" cy="373380"/>
            </a:xfrm>
            <a:prstGeom prst="rect">
              <a:avLst/>
            </a:prstGeom>
          </p:spPr>
        </p:pic>
        <p:sp>
          <p:nvSpPr>
            <p:cNvPr id="43" name="Shape_59">
              <a:extLst>
                <a:ext uri="{FF2B5EF4-FFF2-40B4-BE49-F238E27FC236}">
                  <a16:creationId xmlns:a16="http://schemas.microsoft.com/office/drawing/2014/main" id="{752BFDF7-7E73-D049-91D7-F28970F95EB7}"/>
                </a:ext>
              </a:extLst>
            </p:cNvPr>
            <p:cNvSpPr/>
            <p:nvPr/>
          </p:nvSpPr>
          <p:spPr>
            <a:xfrm>
              <a:off x="317500" y="317500"/>
              <a:ext cx="4091940" cy="37338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FCE2AF-55C1-1D46-9B0B-C42C4BD779FD}"/>
              </a:ext>
            </a:extLst>
          </p:cNvPr>
          <p:cNvSpPr/>
          <p:nvPr/>
        </p:nvSpPr>
        <p:spPr>
          <a:xfrm>
            <a:off x="1"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9" name="PFE element 177">
            <a:extLst>
              <a:ext uri="{FF2B5EF4-FFF2-40B4-BE49-F238E27FC236}">
                <a16:creationId xmlns:a16="http://schemas.microsoft.com/office/drawing/2014/main" id="{77B22553-3806-7F45-95D9-1B3A1045112C}"/>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 y="100116"/>
            <a:ext cx="9144000" cy="1230630"/>
          </a:xfrm>
          <a:prstGeom prst="rect">
            <a:avLst/>
          </a:prstGeom>
        </p:spPr>
      </p:pic>
      <p:cxnSp>
        <p:nvCxnSpPr>
          <p:cNvPr id="7" name="Straight Connector 6">
            <a:extLst>
              <a:ext uri="{FF2B5EF4-FFF2-40B4-BE49-F238E27FC236}">
                <a16:creationId xmlns:a16="http://schemas.microsoft.com/office/drawing/2014/main" id="{737D7013-F7BC-0546-B2BF-280E4356D5C8}"/>
              </a:ext>
            </a:extLst>
          </p:cNvPr>
          <p:cNvCxnSpPr>
            <a:cxnSpLocks/>
          </p:cNvCxnSpPr>
          <p:nvPr/>
        </p:nvCxnSpPr>
        <p:spPr>
          <a:xfrm>
            <a:off x="4046221"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FE element 179">
            <a:extLst>
              <a:ext uri="{FF2B5EF4-FFF2-40B4-BE49-F238E27FC236}">
                <a16:creationId xmlns:a16="http://schemas.microsoft.com/office/drawing/2014/main" id="{4D667613-79F9-554A-81FB-AFAC72897BE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763328" y="2061091"/>
            <a:ext cx="6035040" cy="3848100"/>
          </a:xfrm>
          <a:prstGeom prst="rect">
            <a:avLst/>
          </a:prstGeom>
        </p:spPr>
      </p:pic>
    </p:spTree>
    <p:extLst>
      <p:ext uri="{BB962C8B-B14F-4D97-AF65-F5344CB8AC3E}">
        <p14:creationId xmlns:p14="http://schemas.microsoft.com/office/powerpoint/2010/main" val="195090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1" name="Straight Connector 10"/>
          <p:cNvCxnSpPr/>
          <p:nvPr/>
        </p:nvCxnSpPr>
        <p:spPr>
          <a:xfrm>
            <a:off x="6670713"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
        <p:nvSpPr>
          <p:cNvPr id="104" name="pfehide25" hidden="1"/>
          <p:cNvSpPr txBox="1">
            <a:spLocks noGrp="1"/>
          </p:cNvSpPr>
          <p:nvPr>
            <p:ph type="body" idx="1"/>
          </p:nvPr>
        </p:nvSpPr>
        <p:spPr>
          <a:xfrm>
            <a:off x="457200" y="2269168"/>
            <a:ext cx="4709833" cy="1355075"/>
          </a:xfrm>
          <a:prstGeom prst="rect">
            <a:avLst/>
          </a:prstGeom>
          <a:solidFill>
            <a:schemeClr val="accent1"/>
          </a:solid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400" b="0" i="0" u="none" strike="noStrike" cap="none" dirty="0">
                <a:solidFill>
                  <a:srgbClr val="15284B"/>
                </a:solidFill>
                <a:latin typeface="Montserrat" charset="0"/>
                <a:ea typeface="Montserrat" charset="0"/>
                <a:cs typeface="Montserrat" charset="0"/>
                <a:sym typeface="Calibri"/>
              </a:rPr>
              <a:t>Work with your partner to define the term medication using the clu</a:t>
            </a:r>
            <a:r>
              <a:rPr lang="en-US" sz="2400" dirty="0">
                <a:solidFill>
                  <a:srgbClr val="15284B"/>
                </a:solidFill>
                <a:latin typeface="Montserrat" charset="0"/>
                <a:ea typeface="Montserrat" charset="0"/>
                <a:cs typeface="Montserrat" charset="0"/>
              </a:rPr>
              <a:t>e questions</a:t>
            </a:r>
            <a:r>
              <a:rPr lang="en-US" sz="2400" b="0" i="0" u="none" strike="noStrike" cap="none" dirty="0">
                <a:solidFill>
                  <a:srgbClr val="15284B"/>
                </a:solidFill>
                <a:latin typeface="Montserrat" charset="0"/>
                <a:ea typeface="Montserrat" charset="0"/>
                <a:cs typeface="Montserrat" charset="0"/>
                <a:sym typeface="Calibri"/>
              </a:rPr>
              <a:t>. </a:t>
            </a:r>
          </a:p>
        </p:txBody>
      </p:sp>
      <p:grpSp>
        <p:nvGrpSpPr>
          <p:cNvPr id="14" name="Group 13">
            <a:extLst>
              <a:ext uri="{FF2B5EF4-FFF2-40B4-BE49-F238E27FC236}">
                <a16:creationId xmlns:a16="http://schemas.microsoft.com/office/drawing/2014/main" id="{DC2C0D54-2594-9741-A3ED-19AAA70BE6F1}"/>
              </a:ext>
            </a:extLst>
          </p:cNvPr>
          <p:cNvGrpSpPr/>
          <p:nvPr/>
        </p:nvGrpSpPr>
        <p:grpSpPr>
          <a:xfrm>
            <a:off x="455631" y="2269168"/>
            <a:ext cx="4712970" cy="1348740"/>
            <a:chOff x="317500" y="317500"/>
            <a:chExt cx="4712970" cy="1348740"/>
          </a:xfrm>
        </p:grpSpPr>
        <p:pic>
          <p:nvPicPr>
            <p:cNvPr id="5" name="PFE element 25">
              <a:extLst>
                <a:ext uri="{FF2B5EF4-FFF2-40B4-BE49-F238E27FC236}">
                  <a16:creationId xmlns:a16="http://schemas.microsoft.com/office/drawing/2014/main" id="{FF1FCD56-3E23-064F-8339-2506B0ED54C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17500" y="317500"/>
              <a:ext cx="4712970" cy="1348740"/>
            </a:xfrm>
            <a:prstGeom prst="rect">
              <a:avLst/>
            </a:prstGeom>
          </p:spPr>
        </p:pic>
        <p:sp>
          <p:nvSpPr>
            <p:cNvPr id="10" name="Shape_37">
              <a:extLst>
                <a:ext uri="{FF2B5EF4-FFF2-40B4-BE49-F238E27FC236}">
                  <a16:creationId xmlns:a16="http://schemas.microsoft.com/office/drawing/2014/main" id="{6B96D5F3-3A5D-FB45-BA22-A7612D4C4CE1}"/>
                </a:ext>
              </a:extLst>
            </p:cNvPr>
            <p:cNvSpPr/>
            <p:nvPr/>
          </p:nvSpPr>
          <p:spPr>
            <a:xfrm>
              <a:off x="317500" y="317500"/>
              <a:ext cx="4712970" cy="13487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6" name="PFE element 27">
            <a:extLst>
              <a:ext uri="{FF2B5EF4-FFF2-40B4-BE49-F238E27FC236}">
                <a16:creationId xmlns:a16="http://schemas.microsoft.com/office/drawing/2014/main" id="{3E2A7892-ABDE-EA49-B0BF-1A63701FF49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8" name="Straight Connector 7"/>
          <p:cNvCxnSpPr/>
          <p:nvPr/>
        </p:nvCxnSpPr>
        <p:spPr>
          <a:xfrm>
            <a:off x="5380617" y="1156803"/>
            <a:ext cx="216318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p:cNvPicPr>
          <p:nvPr/>
        </p:nvPicPr>
        <p:blipFill>
          <a:blip r:embed="rId5" cstate="screen">
            <a:extLst>
              <a:ext uri="{28A0092B-C50C-407E-A947-70E740481C1C}">
                <a14:useLocalDpi xmlns:a14="http://schemas.microsoft.com/office/drawing/2010/main"/>
              </a:ext>
            </a:extLst>
          </a:blip>
          <a:stretch>
            <a:fillRect/>
          </a:stretch>
        </p:blipFill>
        <p:spPr>
          <a:xfrm>
            <a:off x="5288096" y="2624670"/>
            <a:ext cx="2743200" cy="2743200"/>
          </a:xfrm>
          <a:prstGeom prst="ellipse">
            <a:avLst/>
          </a:prstGeom>
        </p:spPr>
      </p:pic>
      <p:sp>
        <p:nvSpPr>
          <p:cNvPr id="13" name="Oval 12"/>
          <p:cNvSpPr>
            <a:spLocks noChangeAspect="1"/>
          </p:cNvSpPr>
          <p:nvPr/>
        </p:nvSpPr>
        <p:spPr>
          <a:xfrm>
            <a:off x="5167033"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fehide31" hidden="1"/>
          <p:cNvSpPr txBox="1"/>
          <p:nvPr/>
        </p:nvSpPr>
        <p:spPr>
          <a:xfrm>
            <a:off x="457200" y="3800515"/>
            <a:ext cx="4298057" cy="161582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rPr>
              <a:t>Where is it?</a:t>
            </a:r>
          </a:p>
          <a:p>
            <a:pPr marL="285750" lvl="0" indent="-28575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rPr>
              <a:t>What does it do?</a:t>
            </a:r>
          </a:p>
          <a:p>
            <a:pPr marL="285750" lvl="0" indent="-28575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rPr>
              <a:t>What’s another word for it?</a:t>
            </a:r>
          </a:p>
          <a:p>
            <a:pPr marL="285750" lvl="0" indent="-285750">
              <a:spcBef>
                <a:spcPts val="600"/>
              </a:spcBef>
              <a:buClr>
                <a:srgbClr val="66CCCC"/>
              </a:buClr>
              <a:buSzPct val="150000"/>
              <a:buFont typeface="Courier New" charset="0"/>
              <a:buChar char="o"/>
            </a:pPr>
            <a:r>
              <a:rPr lang="en-US" sz="2100" dirty="0">
                <a:solidFill>
                  <a:srgbClr val="15284B"/>
                </a:solidFill>
                <a:latin typeface="Montserrat Light" charset="0"/>
                <a:ea typeface="Montserrat Light" charset="0"/>
                <a:cs typeface="Montserrat Light" charset="0"/>
              </a:rPr>
              <a:t>What does it look like?</a:t>
            </a:r>
          </a:p>
        </p:txBody>
      </p:sp>
      <p:grpSp>
        <p:nvGrpSpPr>
          <p:cNvPr id="20" name="Group 19">
            <a:extLst>
              <a:ext uri="{FF2B5EF4-FFF2-40B4-BE49-F238E27FC236}">
                <a16:creationId xmlns:a16="http://schemas.microsoft.com/office/drawing/2014/main" id="{FB88BA2C-35C7-C24C-8979-19A761FC60DF}"/>
              </a:ext>
            </a:extLst>
          </p:cNvPr>
          <p:cNvGrpSpPr/>
          <p:nvPr/>
        </p:nvGrpSpPr>
        <p:grpSpPr>
          <a:xfrm>
            <a:off x="457200" y="3800515"/>
            <a:ext cx="4293870" cy="1615440"/>
            <a:chOff x="317500" y="317500"/>
            <a:chExt cx="4293870" cy="1615440"/>
          </a:xfrm>
        </p:grpSpPr>
        <p:pic>
          <p:nvPicPr>
            <p:cNvPr id="18" name="PFE element 31">
              <a:extLst>
                <a:ext uri="{FF2B5EF4-FFF2-40B4-BE49-F238E27FC236}">
                  <a16:creationId xmlns:a16="http://schemas.microsoft.com/office/drawing/2014/main" id="{03CE3BAE-9D35-0A4C-BF46-5462B5C3E103}"/>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317500" y="317500"/>
              <a:ext cx="4293870" cy="1615440"/>
            </a:xfrm>
            <a:prstGeom prst="rect">
              <a:avLst/>
            </a:prstGeom>
          </p:spPr>
        </p:pic>
        <p:sp>
          <p:nvSpPr>
            <p:cNvPr id="19" name="Shape_38">
              <a:extLst>
                <a:ext uri="{FF2B5EF4-FFF2-40B4-BE49-F238E27FC236}">
                  <a16:creationId xmlns:a16="http://schemas.microsoft.com/office/drawing/2014/main" id="{5C8285BC-8508-054D-B1A0-B9BFDE9DE708}"/>
                </a:ext>
              </a:extLst>
            </p:cNvPr>
            <p:cNvSpPr/>
            <p:nvPr/>
          </p:nvSpPr>
          <p:spPr>
            <a:xfrm>
              <a:off x="317500" y="317500"/>
              <a:ext cx="4293870" cy="161544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cxnSp>
        <p:nvCxnSpPr>
          <p:cNvPr id="10" name="Straight Connector 9"/>
          <p:cNvCxnSpPr/>
          <p:nvPr/>
        </p:nvCxnSpPr>
        <p:spPr>
          <a:xfrm>
            <a:off x="2270596" y="1406917"/>
            <a:ext cx="0" cy="1005778"/>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p:cNvPicPr>
          <p:nvPr/>
        </p:nvPicPr>
        <p:blipFill>
          <a:blip r:embed="rId3" cstate="screen">
            <a:extLst>
              <a:ext uri="{28A0092B-C50C-407E-A947-70E740481C1C}">
                <a14:useLocalDpi xmlns:a14="http://schemas.microsoft.com/office/drawing/2010/main"/>
              </a:ext>
            </a:extLst>
          </a:blip>
          <a:stretch>
            <a:fillRect/>
          </a:stretch>
        </p:blipFill>
        <p:spPr>
          <a:xfrm>
            <a:off x="898996" y="2624670"/>
            <a:ext cx="2743200" cy="2743200"/>
          </a:xfrm>
          <a:prstGeom prst="ellipse">
            <a:avLst/>
          </a:prstGeom>
        </p:spPr>
      </p:pic>
      <p:sp>
        <p:nvSpPr>
          <p:cNvPr id="12" name="Oval 11"/>
          <p:cNvSpPr>
            <a:spLocks noChangeAspect="1"/>
          </p:cNvSpPr>
          <p:nvPr/>
        </p:nvSpPr>
        <p:spPr>
          <a:xfrm>
            <a:off x="777933"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FE element 35">
            <a:extLst>
              <a:ext uri="{FF2B5EF4-FFF2-40B4-BE49-F238E27FC236}">
                <a16:creationId xmlns:a16="http://schemas.microsoft.com/office/drawing/2014/main" id="{3A73431B-42ED-3049-9E86-68C0FF50CCF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354250" y="2153599"/>
            <a:ext cx="4331970" cy="3771900"/>
          </a:xfrm>
          <a:prstGeom prst="rect">
            <a:avLst/>
          </a:prstGeom>
        </p:spPr>
      </p:pic>
      <p:pic>
        <p:nvPicPr>
          <p:cNvPr id="17" name="PFE element 36">
            <a:extLst>
              <a:ext uri="{FF2B5EF4-FFF2-40B4-BE49-F238E27FC236}">
                <a16:creationId xmlns:a16="http://schemas.microsoft.com/office/drawing/2014/main" id="{0617CE74-8C96-A344-B4BC-A445272EB56B}"/>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pic>
        <p:nvPicPr>
          <p:cNvPr id="19" name="PFE element 37">
            <a:extLst>
              <a:ext uri="{FF2B5EF4-FFF2-40B4-BE49-F238E27FC236}">
                <a16:creationId xmlns:a16="http://schemas.microsoft.com/office/drawing/2014/main" id="{BD24E6E6-485A-6540-84BE-55C44CF5C29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457200" y="272246"/>
            <a:ext cx="8229600" cy="1147782"/>
          </a:xfrm>
          <a:prstGeom prst="rect">
            <a:avLst/>
          </a:prstGeom>
        </p:spPr>
      </p:pic>
      <p:sp>
        <p:nvSpPr>
          <p:cNvPr id="7" name="Rectangle 6"/>
          <p:cNvSpPr/>
          <p:nvPr/>
        </p:nvSpPr>
        <p:spPr>
          <a:xfrm>
            <a:off x="0"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3" name="PFE element 39">
            <a:extLst>
              <a:ext uri="{FF2B5EF4-FFF2-40B4-BE49-F238E27FC236}">
                <a16:creationId xmlns:a16="http://schemas.microsoft.com/office/drawing/2014/main" id="{54D11CFE-B168-0F47-9EFF-531BD45E11D0}"/>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9" name="Straight Connector 8"/>
          <p:cNvCxnSpPr/>
          <p:nvPr/>
        </p:nvCxnSpPr>
        <p:spPr>
          <a:xfrm>
            <a:off x="5300592" y="1156803"/>
            <a:ext cx="2255908"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9" name="Rectangle 8"/>
          <p:cNvSpPr/>
          <p:nvPr/>
        </p:nvSpPr>
        <p:spPr>
          <a:xfrm>
            <a:off x="0" y="0"/>
            <a:ext cx="9144000" cy="6248400"/>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FE element 42">
            <a:extLst>
              <a:ext uri="{FF2B5EF4-FFF2-40B4-BE49-F238E27FC236}">
                <a16:creationId xmlns:a16="http://schemas.microsoft.com/office/drawing/2014/main" id="{0565D74B-1111-744B-9E29-89D4CE144BA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94204" y="2317856"/>
            <a:ext cx="3798570" cy="3177540"/>
          </a:xfrm>
          <a:prstGeom prst="rect">
            <a:avLst/>
          </a:prstGeom>
        </p:spPr>
      </p:pic>
      <p:pic>
        <p:nvPicPr>
          <p:cNvPr id="15" name="PFE element 43">
            <a:extLst>
              <a:ext uri="{FF2B5EF4-FFF2-40B4-BE49-F238E27FC236}">
                <a16:creationId xmlns:a16="http://schemas.microsoft.com/office/drawing/2014/main" id="{7132AE42-2346-5745-89ED-7C151F5B788B}"/>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pic>
        <p:nvPicPr>
          <p:cNvPr id="17" name="PFE element 44">
            <a:extLst>
              <a:ext uri="{FF2B5EF4-FFF2-40B4-BE49-F238E27FC236}">
                <a16:creationId xmlns:a16="http://schemas.microsoft.com/office/drawing/2014/main" id="{1E3AA226-C47E-6E4C-AB55-047113E6D2A0}"/>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594070" y="187325"/>
            <a:ext cx="5535930" cy="1840230"/>
          </a:xfrm>
          <a:prstGeom prst="rect">
            <a:avLst/>
          </a:prstGeom>
        </p:spPr>
      </p:pic>
      <p:sp>
        <p:nvSpPr>
          <p:cNvPr id="11" name="Oval 10"/>
          <p:cNvSpPr>
            <a:spLocks noChangeAspect="1"/>
          </p:cNvSpPr>
          <p:nvPr/>
        </p:nvSpPr>
        <p:spPr>
          <a:xfrm>
            <a:off x="4610100" y="1728895"/>
            <a:ext cx="3886200" cy="38862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726284" y="1686560"/>
            <a:ext cx="355361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3" name="Picture 12"/>
          <p:cNvPicPr preferRelativeResize="0">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35746" y="1844054"/>
            <a:ext cx="3657600" cy="3657600"/>
          </a:xfrm>
          <a:prstGeom prst="ellipse">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 name="Picture 1">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19" y="2082751"/>
            <a:ext cx="6266503" cy="4177669"/>
          </a:xfrm>
          <a:prstGeom prst="rect">
            <a:avLst/>
          </a:prstGeom>
        </p:spPr>
      </p:pic>
      <p:pic>
        <p:nvPicPr>
          <p:cNvPr id="12" name="PFE element 49">
            <a:extLst>
              <a:ext uri="{FF2B5EF4-FFF2-40B4-BE49-F238E27FC236}">
                <a16:creationId xmlns:a16="http://schemas.microsoft.com/office/drawing/2014/main" id="{23B8AB34-0F83-4642-ADDE-E2B7C32006E3}"/>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2726443" y="1814145"/>
            <a:ext cx="3634740" cy="537210"/>
          </a:xfrm>
          <a:prstGeom prst="rect">
            <a:avLst/>
          </a:prstGeom>
        </p:spPr>
      </p:pic>
      <p:pic>
        <p:nvPicPr>
          <p:cNvPr id="14" name="PFE element 50">
            <a:extLst>
              <a:ext uri="{FF2B5EF4-FFF2-40B4-BE49-F238E27FC236}">
                <a16:creationId xmlns:a16="http://schemas.microsoft.com/office/drawing/2014/main" id="{A475814A-D3D0-8449-ABC9-BCB0844F9EF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7" name="Rectangle 6"/>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6" name="PFE element 52">
            <a:extLst>
              <a:ext uri="{FF2B5EF4-FFF2-40B4-BE49-F238E27FC236}">
                <a16:creationId xmlns:a16="http://schemas.microsoft.com/office/drawing/2014/main" id="{B5C1FC57-8CC5-CC46-AFD7-1EE052E48813}"/>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9" name="Straight Connector 8"/>
          <p:cNvCxnSpPr/>
          <p:nvPr/>
        </p:nvCxnSpPr>
        <p:spPr>
          <a:xfrm>
            <a:off x="2788426" y="855084"/>
            <a:ext cx="351077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8" name="PFE element 54">
            <a:extLst>
              <a:ext uri="{FF2B5EF4-FFF2-40B4-BE49-F238E27FC236}">
                <a16:creationId xmlns:a16="http://schemas.microsoft.com/office/drawing/2014/main" id="{0300CDB6-1909-004D-A412-56ACF529F0F4}"/>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6654609" y="2971256"/>
            <a:ext cx="1664970" cy="1196340"/>
          </a:xfrm>
          <a:prstGeom prst="rect">
            <a:avLst/>
          </a:prstGeom>
        </p:spPr>
      </p:pic>
      <p:pic>
        <p:nvPicPr>
          <p:cNvPr id="5" name="Picture 4">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07225" y="4192851"/>
            <a:ext cx="912774" cy="6630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7" name="PFE element 56">
            <a:extLst>
              <a:ext uri="{FF2B5EF4-FFF2-40B4-BE49-F238E27FC236}">
                <a16:creationId xmlns:a16="http://schemas.microsoft.com/office/drawing/2014/main" id="{B5174BE7-A6BF-A64E-B38E-589D9B5A0BA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00AD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29" name="PFE element 58">
            <a:extLst>
              <a:ext uri="{FF2B5EF4-FFF2-40B4-BE49-F238E27FC236}">
                <a16:creationId xmlns:a16="http://schemas.microsoft.com/office/drawing/2014/main" id="{1263E69D-8CD8-9E4E-A8AB-E9ADB82AF34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8" name="Straight Connector 7"/>
          <p:cNvCxnSpPr/>
          <p:nvPr/>
        </p:nvCxnSpPr>
        <p:spPr>
          <a:xfrm>
            <a:off x="2788426" y="855084"/>
            <a:ext cx="3510774"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pfehide60" hidden="1"/>
          <p:cNvGrpSpPr/>
          <p:nvPr/>
        </p:nvGrpSpPr>
        <p:grpSpPr>
          <a:xfrm>
            <a:off x="889000" y="1746092"/>
            <a:ext cx="2057400" cy="2057400"/>
            <a:chOff x="889000" y="1746092"/>
            <a:chExt cx="2057400" cy="2057400"/>
          </a:xfrm>
        </p:grpSpPr>
        <p:sp>
          <p:nvSpPr>
            <p:cNvPr id="9" name="Oval 8" hidden="1"/>
            <p:cNvSpPr>
              <a:spLocks noChangeAspect="1"/>
            </p:cNvSpPr>
            <p:nvPr/>
          </p:nvSpPr>
          <p:spPr>
            <a:xfrm>
              <a:off x="889000" y="1746092"/>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hidden="1"/>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211" y="1899303"/>
              <a:ext cx="1750978" cy="1750978"/>
            </a:xfrm>
            <a:prstGeom prst="ellipse">
              <a:avLst/>
            </a:prstGeom>
          </p:spPr>
        </p:pic>
      </p:grpSp>
      <p:grpSp>
        <p:nvGrpSpPr>
          <p:cNvPr id="33" name="Group 32">
            <a:extLst>
              <a:ext uri="{FF2B5EF4-FFF2-40B4-BE49-F238E27FC236}">
                <a16:creationId xmlns:a16="http://schemas.microsoft.com/office/drawing/2014/main" id="{D77B0614-6EF7-144C-B26C-432A71DDF46A}"/>
              </a:ext>
            </a:extLst>
          </p:cNvPr>
          <p:cNvGrpSpPr/>
          <p:nvPr/>
        </p:nvGrpSpPr>
        <p:grpSpPr>
          <a:xfrm>
            <a:off x="877570" y="1734662"/>
            <a:ext cx="2080260" cy="2080260"/>
            <a:chOff x="317500" y="317500"/>
            <a:chExt cx="2080260" cy="2080260"/>
          </a:xfrm>
        </p:grpSpPr>
        <p:pic>
          <p:nvPicPr>
            <p:cNvPr id="31" name="PFE element 60">
              <a:extLst>
                <a:ext uri="{FF2B5EF4-FFF2-40B4-BE49-F238E27FC236}">
                  <a16:creationId xmlns:a16="http://schemas.microsoft.com/office/drawing/2014/main" id="{9FCFAAD8-7E04-8142-A81B-46AB984AC77C}"/>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317500" y="317500"/>
              <a:ext cx="2080260" cy="2080260"/>
            </a:xfrm>
            <a:prstGeom prst="rect">
              <a:avLst/>
            </a:prstGeom>
          </p:spPr>
        </p:pic>
        <p:sp>
          <p:nvSpPr>
            <p:cNvPr id="32" name="Shape_39">
              <a:extLst>
                <a:ext uri="{FF2B5EF4-FFF2-40B4-BE49-F238E27FC236}">
                  <a16:creationId xmlns:a16="http://schemas.microsoft.com/office/drawing/2014/main" id="{910927D4-B275-0647-A509-30C1CF182177}"/>
                </a:ext>
              </a:extLst>
            </p:cNvPr>
            <p:cNvSpPr/>
            <p:nvPr/>
          </p:nvSpPr>
          <p:spPr>
            <a:xfrm>
              <a:off x="317500" y="317500"/>
              <a:ext cx="2080260" cy="208026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pfehide61" hidden="1"/>
          <p:cNvGrpSpPr/>
          <p:nvPr/>
        </p:nvGrpSpPr>
        <p:grpSpPr>
          <a:xfrm>
            <a:off x="3632200" y="1746092"/>
            <a:ext cx="2057400" cy="2057400"/>
            <a:chOff x="3632200" y="1746092"/>
            <a:chExt cx="2057400" cy="2057400"/>
          </a:xfrm>
        </p:grpSpPr>
        <p:sp>
          <p:nvSpPr>
            <p:cNvPr id="11" name="Oval 10" hidden="1"/>
            <p:cNvSpPr>
              <a:spLocks noChangeAspect="1"/>
            </p:cNvSpPr>
            <p:nvPr/>
          </p:nvSpPr>
          <p:spPr>
            <a:xfrm>
              <a:off x="3632200" y="1746092"/>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hidden="1"/>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5411" y="1899303"/>
              <a:ext cx="1750978" cy="1750978"/>
            </a:xfrm>
            <a:prstGeom prst="ellipse">
              <a:avLst/>
            </a:prstGeom>
          </p:spPr>
        </p:pic>
      </p:grpSp>
      <p:grpSp>
        <p:nvGrpSpPr>
          <p:cNvPr id="37" name="Group 36">
            <a:extLst>
              <a:ext uri="{FF2B5EF4-FFF2-40B4-BE49-F238E27FC236}">
                <a16:creationId xmlns:a16="http://schemas.microsoft.com/office/drawing/2014/main" id="{D935D364-39F6-B34F-8E7D-9C290F3ABAA9}"/>
              </a:ext>
            </a:extLst>
          </p:cNvPr>
          <p:cNvGrpSpPr/>
          <p:nvPr/>
        </p:nvGrpSpPr>
        <p:grpSpPr>
          <a:xfrm>
            <a:off x="3620770" y="1734662"/>
            <a:ext cx="2080260" cy="2080260"/>
            <a:chOff x="317500" y="317500"/>
            <a:chExt cx="2080260" cy="2080260"/>
          </a:xfrm>
        </p:grpSpPr>
        <p:pic>
          <p:nvPicPr>
            <p:cNvPr id="35" name="PFE element 61">
              <a:extLst>
                <a:ext uri="{FF2B5EF4-FFF2-40B4-BE49-F238E27FC236}">
                  <a16:creationId xmlns:a16="http://schemas.microsoft.com/office/drawing/2014/main" id="{A8CF16F1-96F8-9E4C-9BE0-79FD5C4107A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317500" y="317500"/>
              <a:ext cx="2080260" cy="2080260"/>
            </a:xfrm>
            <a:prstGeom prst="rect">
              <a:avLst/>
            </a:prstGeom>
          </p:spPr>
        </p:pic>
        <p:sp>
          <p:nvSpPr>
            <p:cNvPr id="36" name="Shape_40">
              <a:extLst>
                <a:ext uri="{FF2B5EF4-FFF2-40B4-BE49-F238E27FC236}">
                  <a16:creationId xmlns:a16="http://schemas.microsoft.com/office/drawing/2014/main" id="{9AD356DB-F05F-4D48-9016-C275339F174F}"/>
                </a:ext>
              </a:extLst>
            </p:cNvPr>
            <p:cNvSpPr/>
            <p:nvPr/>
          </p:nvSpPr>
          <p:spPr>
            <a:xfrm>
              <a:off x="317500" y="317500"/>
              <a:ext cx="2080260" cy="208026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pfehide62" hidden="1"/>
          <p:cNvGrpSpPr/>
          <p:nvPr/>
        </p:nvGrpSpPr>
        <p:grpSpPr>
          <a:xfrm>
            <a:off x="6375400" y="1785003"/>
            <a:ext cx="2057400" cy="2057400"/>
            <a:chOff x="6375400" y="1785003"/>
            <a:chExt cx="2057400" cy="2057400"/>
          </a:xfrm>
        </p:grpSpPr>
        <p:sp>
          <p:nvSpPr>
            <p:cNvPr id="13" name="Oval 12" hidden="1"/>
            <p:cNvSpPr>
              <a:spLocks noChangeAspect="1"/>
            </p:cNvSpPr>
            <p:nvPr/>
          </p:nvSpPr>
          <p:spPr>
            <a:xfrm>
              <a:off x="6375400" y="1785003"/>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hidden="1"/>
            <p:cNvPicPr preferRelativeResize="0">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8611" y="1938214"/>
              <a:ext cx="1750978" cy="1750978"/>
            </a:xfrm>
            <a:prstGeom prst="ellipse">
              <a:avLst/>
            </a:prstGeom>
          </p:spPr>
        </p:pic>
      </p:grpSp>
      <p:grpSp>
        <p:nvGrpSpPr>
          <p:cNvPr id="41" name="Group 40">
            <a:extLst>
              <a:ext uri="{FF2B5EF4-FFF2-40B4-BE49-F238E27FC236}">
                <a16:creationId xmlns:a16="http://schemas.microsoft.com/office/drawing/2014/main" id="{FA8E1C23-2FBC-8F44-9FD9-4801683CC121}"/>
              </a:ext>
            </a:extLst>
          </p:cNvPr>
          <p:cNvGrpSpPr/>
          <p:nvPr/>
        </p:nvGrpSpPr>
        <p:grpSpPr>
          <a:xfrm>
            <a:off x="6363970" y="1773573"/>
            <a:ext cx="2080260" cy="2080260"/>
            <a:chOff x="317500" y="317500"/>
            <a:chExt cx="2080260" cy="2080260"/>
          </a:xfrm>
        </p:grpSpPr>
        <p:pic>
          <p:nvPicPr>
            <p:cNvPr id="39" name="PFE element 62">
              <a:extLst>
                <a:ext uri="{FF2B5EF4-FFF2-40B4-BE49-F238E27FC236}">
                  <a16:creationId xmlns:a16="http://schemas.microsoft.com/office/drawing/2014/main" id="{331BA644-A94E-0A48-9C6E-37DFB42C3333}"/>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317500" y="317500"/>
              <a:ext cx="2080260" cy="2080260"/>
            </a:xfrm>
            <a:prstGeom prst="rect">
              <a:avLst/>
            </a:prstGeom>
          </p:spPr>
        </p:pic>
        <p:sp>
          <p:nvSpPr>
            <p:cNvPr id="40" name="Shape_41">
              <a:extLst>
                <a:ext uri="{FF2B5EF4-FFF2-40B4-BE49-F238E27FC236}">
                  <a16:creationId xmlns:a16="http://schemas.microsoft.com/office/drawing/2014/main" id="{1A387B4A-E2C4-F94C-99C3-FA26BE2BC304}"/>
                </a:ext>
              </a:extLst>
            </p:cNvPr>
            <p:cNvSpPr/>
            <p:nvPr/>
          </p:nvSpPr>
          <p:spPr>
            <a:xfrm>
              <a:off x="317500" y="317500"/>
              <a:ext cx="2080260" cy="208026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pfehide63" hidden="1"/>
          <p:cNvGrpSpPr/>
          <p:nvPr/>
        </p:nvGrpSpPr>
        <p:grpSpPr>
          <a:xfrm>
            <a:off x="889000" y="4049809"/>
            <a:ext cx="2057400" cy="2057400"/>
            <a:chOff x="889000" y="4049809"/>
            <a:chExt cx="2057400" cy="2057400"/>
          </a:xfrm>
        </p:grpSpPr>
        <p:sp>
          <p:nvSpPr>
            <p:cNvPr id="15" name="Oval 14" hidden="1"/>
            <p:cNvSpPr>
              <a:spLocks noChangeAspect="1"/>
            </p:cNvSpPr>
            <p:nvPr/>
          </p:nvSpPr>
          <p:spPr>
            <a:xfrm>
              <a:off x="889000" y="4049809"/>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hidden="1"/>
            <p:cNvPicPr preferRelativeResize="0">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2211" y="4203020"/>
              <a:ext cx="1750978" cy="1750978"/>
            </a:xfrm>
            <a:prstGeom prst="ellipse">
              <a:avLst/>
            </a:prstGeom>
          </p:spPr>
        </p:pic>
      </p:grpSp>
      <p:grpSp>
        <p:nvGrpSpPr>
          <p:cNvPr id="45" name="Group 44">
            <a:extLst>
              <a:ext uri="{FF2B5EF4-FFF2-40B4-BE49-F238E27FC236}">
                <a16:creationId xmlns:a16="http://schemas.microsoft.com/office/drawing/2014/main" id="{4319A78B-5F1C-494E-A997-A19DAEC50DC5}"/>
              </a:ext>
            </a:extLst>
          </p:cNvPr>
          <p:cNvGrpSpPr/>
          <p:nvPr/>
        </p:nvGrpSpPr>
        <p:grpSpPr>
          <a:xfrm>
            <a:off x="877570" y="4038379"/>
            <a:ext cx="2080260" cy="2080260"/>
            <a:chOff x="317500" y="317500"/>
            <a:chExt cx="2080260" cy="2080260"/>
          </a:xfrm>
        </p:grpSpPr>
        <p:pic>
          <p:nvPicPr>
            <p:cNvPr id="43" name="PFE element 63">
              <a:extLst>
                <a:ext uri="{FF2B5EF4-FFF2-40B4-BE49-F238E27FC236}">
                  <a16:creationId xmlns:a16="http://schemas.microsoft.com/office/drawing/2014/main" id="{52B0877E-8D52-9540-A55E-592030CFE052}"/>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317500" y="317500"/>
              <a:ext cx="2080260" cy="2080260"/>
            </a:xfrm>
            <a:prstGeom prst="rect">
              <a:avLst/>
            </a:prstGeom>
          </p:spPr>
        </p:pic>
        <p:sp>
          <p:nvSpPr>
            <p:cNvPr id="44" name="Shape_42">
              <a:extLst>
                <a:ext uri="{FF2B5EF4-FFF2-40B4-BE49-F238E27FC236}">
                  <a16:creationId xmlns:a16="http://schemas.microsoft.com/office/drawing/2014/main" id="{6E03B512-9ADA-874E-991D-04D6EFB12564}"/>
                </a:ext>
              </a:extLst>
            </p:cNvPr>
            <p:cNvSpPr/>
            <p:nvPr/>
          </p:nvSpPr>
          <p:spPr>
            <a:xfrm>
              <a:off x="317500" y="317500"/>
              <a:ext cx="2080260" cy="208026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pfehide64" hidden="1"/>
          <p:cNvGrpSpPr/>
          <p:nvPr/>
        </p:nvGrpSpPr>
        <p:grpSpPr>
          <a:xfrm>
            <a:off x="3632200" y="4049809"/>
            <a:ext cx="2057400" cy="2057400"/>
            <a:chOff x="3632200" y="4049809"/>
            <a:chExt cx="2057400" cy="2057400"/>
          </a:xfrm>
        </p:grpSpPr>
        <p:sp>
          <p:nvSpPr>
            <p:cNvPr id="17" name="Oval 16" hidden="1"/>
            <p:cNvSpPr>
              <a:spLocks noChangeAspect="1"/>
            </p:cNvSpPr>
            <p:nvPr/>
          </p:nvSpPr>
          <p:spPr>
            <a:xfrm>
              <a:off x="3632200" y="4049809"/>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hidden="1"/>
            <p:cNvPicPr preferRelativeResize="0">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85411" y="4203020"/>
              <a:ext cx="1750978" cy="1750978"/>
            </a:xfrm>
            <a:prstGeom prst="ellipse">
              <a:avLst/>
            </a:prstGeom>
          </p:spPr>
        </p:pic>
      </p:grpSp>
      <p:grpSp>
        <p:nvGrpSpPr>
          <p:cNvPr id="49" name="Group 48">
            <a:extLst>
              <a:ext uri="{FF2B5EF4-FFF2-40B4-BE49-F238E27FC236}">
                <a16:creationId xmlns:a16="http://schemas.microsoft.com/office/drawing/2014/main" id="{0E86CE07-66EC-A64D-AF7C-90FEAC8EB1A2}"/>
              </a:ext>
            </a:extLst>
          </p:cNvPr>
          <p:cNvGrpSpPr/>
          <p:nvPr/>
        </p:nvGrpSpPr>
        <p:grpSpPr>
          <a:xfrm>
            <a:off x="3620770" y="4038379"/>
            <a:ext cx="2080260" cy="2080260"/>
            <a:chOff x="317500" y="317500"/>
            <a:chExt cx="2080260" cy="2080260"/>
          </a:xfrm>
        </p:grpSpPr>
        <p:pic>
          <p:nvPicPr>
            <p:cNvPr id="47" name="PFE element 64">
              <a:extLst>
                <a:ext uri="{FF2B5EF4-FFF2-40B4-BE49-F238E27FC236}">
                  <a16:creationId xmlns:a16="http://schemas.microsoft.com/office/drawing/2014/main" id="{5F6B64CF-BE21-704E-AAC3-B40B22C957E8}"/>
                </a:ext>
              </a:extLst>
            </p:cNvPr>
            <p:cNvPicPr>
              <a:picLocks/>
            </p:cNvPicPr>
            <p:nvPr/>
          </p:nvPicPr>
          <p:blipFill>
            <a:blip r:embed="rId14" cstate="screen">
              <a:extLst>
                <a:ext uri="{28A0092B-C50C-407E-A947-70E740481C1C}">
                  <a14:useLocalDpi xmlns:a14="http://schemas.microsoft.com/office/drawing/2010/main"/>
                </a:ext>
              </a:extLst>
            </a:blip>
            <a:stretch>
              <a:fillRect/>
            </a:stretch>
          </p:blipFill>
          <p:spPr>
            <a:xfrm>
              <a:off x="317500" y="317500"/>
              <a:ext cx="2080260" cy="2080260"/>
            </a:xfrm>
            <a:prstGeom prst="rect">
              <a:avLst/>
            </a:prstGeom>
          </p:spPr>
        </p:pic>
        <p:sp>
          <p:nvSpPr>
            <p:cNvPr id="48" name="Shape_43">
              <a:extLst>
                <a:ext uri="{FF2B5EF4-FFF2-40B4-BE49-F238E27FC236}">
                  <a16:creationId xmlns:a16="http://schemas.microsoft.com/office/drawing/2014/main" id="{71D29115-86EB-E341-A93E-7E6D78705851}"/>
                </a:ext>
              </a:extLst>
            </p:cNvPr>
            <p:cNvSpPr/>
            <p:nvPr/>
          </p:nvSpPr>
          <p:spPr>
            <a:xfrm>
              <a:off x="317500" y="317500"/>
              <a:ext cx="2080260" cy="208026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pfehide65" hidden="1"/>
          <p:cNvGrpSpPr/>
          <p:nvPr/>
        </p:nvGrpSpPr>
        <p:grpSpPr>
          <a:xfrm>
            <a:off x="6375400" y="4049809"/>
            <a:ext cx="2057400" cy="2057400"/>
            <a:chOff x="6375400" y="4088720"/>
            <a:chExt cx="2057400" cy="2057400"/>
          </a:xfrm>
        </p:grpSpPr>
        <p:sp>
          <p:nvSpPr>
            <p:cNvPr id="19" name="Oval 18" hidden="1"/>
            <p:cNvSpPr>
              <a:spLocks noChangeAspect="1"/>
            </p:cNvSpPr>
            <p:nvPr/>
          </p:nvSpPr>
          <p:spPr>
            <a:xfrm>
              <a:off x="6375400" y="4088720"/>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hidden="1"/>
            <p:cNvPicPr preferRelativeResize="0">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28611" y="4241931"/>
              <a:ext cx="1750978" cy="1750978"/>
            </a:xfrm>
            <a:prstGeom prst="ellipse">
              <a:avLst/>
            </a:prstGeom>
          </p:spPr>
        </p:pic>
      </p:grpSp>
      <p:grpSp>
        <p:nvGrpSpPr>
          <p:cNvPr id="53" name="Group 52">
            <a:extLst>
              <a:ext uri="{FF2B5EF4-FFF2-40B4-BE49-F238E27FC236}">
                <a16:creationId xmlns:a16="http://schemas.microsoft.com/office/drawing/2014/main" id="{5B496D02-C2A4-9A46-A93C-E2C095FAA34A}"/>
              </a:ext>
            </a:extLst>
          </p:cNvPr>
          <p:cNvGrpSpPr/>
          <p:nvPr/>
        </p:nvGrpSpPr>
        <p:grpSpPr>
          <a:xfrm>
            <a:off x="6363970" y="4038379"/>
            <a:ext cx="2080260" cy="2080260"/>
            <a:chOff x="317500" y="317500"/>
            <a:chExt cx="2080260" cy="2080260"/>
          </a:xfrm>
        </p:grpSpPr>
        <p:pic>
          <p:nvPicPr>
            <p:cNvPr id="51" name="PFE element 65">
              <a:extLst>
                <a:ext uri="{FF2B5EF4-FFF2-40B4-BE49-F238E27FC236}">
                  <a16:creationId xmlns:a16="http://schemas.microsoft.com/office/drawing/2014/main" id="{ED4B92DA-7CB9-6A49-8C55-19C90359827B}"/>
                </a:ext>
              </a:extLst>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317500" y="317500"/>
              <a:ext cx="2080260" cy="2080260"/>
            </a:xfrm>
            <a:prstGeom prst="rect">
              <a:avLst/>
            </a:prstGeom>
          </p:spPr>
        </p:pic>
        <p:sp>
          <p:nvSpPr>
            <p:cNvPr id="52" name="Shape_44">
              <a:extLst>
                <a:ext uri="{FF2B5EF4-FFF2-40B4-BE49-F238E27FC236}">
                  <a16:creationId xmlns:a16="http://schemas.microsoft.com/office/drawing/2014/main" id="{3F15061B-AB9B-F24C-A8D5-6A8473C30EE3}"/>
                </a:ext>
              </a:extLst>
            </p:cNvPr>
            <p:cNvSpPr/>
            <p:nvPr/>
          </p:nvSpPr>
          <p:spPr>
            <a:xfrm>
              <a:off x="317500" y="317500"/>
              <a:ext cx="2080260" cy="208026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1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1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1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9" name="Straight Connector 8"/>
          <p:cNvCxnSpPr/>
          <p:nvPr/>
        </p:nvCxnSpPr>
        <p:spPr>
          <a:xfrm>
            <a:off x="6670713" y="1307764"/>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88096" y="2624670"/>
            <a:ext cx="2743200" cy="2743200"/>
          </a:xfrm>
          <a:prstGeom prst="ellipse">
            <a:avLst/>
          </a:prstGeom>
        </p:spPr>
      </p:pic>
      <p:sp>
        <p:nvSpPr>
          <p:cNvPr id="11" name="Oval 10"/>
          <p:cNvSpPr>
            <a:spLocks noChangeAspect="1"/>
          </p:cNvSpPr>
          <p:nvPr/>
        </p:nvSpPr>
        <p:spPr>
          <a:xfrm>
            <a:off x="5167033" y="2511724"/>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FE element 69">
            <a:extLst>
              <a:ext uri="{FF2B5EF4-FFF2-40B4-BE49-F238E27FC236}">
                <a16:creationId xmlns:a16="http://schemas.microsoft.com/office/drawing/2014/main" id="{C8DE89CB-9723-0B47-9EB8-49776C35D476}"/>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54660" y="2081506"/>
            <a:ext cx="4183380" cy="1348740"/>
          </a:xfrm>
          <a:prstGeom prst="rect">
            <a:avLst/>
          </a:prstGeom>
        </p:spPr>
      </p:pic>
      <p:pic>
        <p:nvPicPr>
          <p:cNvPr id="17" name="PFE element 70">
            <a:extLst>
              <a:ext uri="{FF2B5EF4-FFF2-40B4-BE49-F238E27FC236}">
                <a16:creationId xmlns:a16="http://schemas.microsoft.com/office/drawing/2014/main" id="{24D23663-FAA3-2D4A-B884-FA8D33A07F70}"/>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9" name="PFE element 72">
            <a:extLst>
              <a:ext uri="{FF2B5EF4-FFF2-40B4-BE49-F238E27FC236}">
                <a16:creationId xmlns:a16="http://schemas.microsoft.com/office/drawing/2014/main" id="{98FA5A1F-EF8C-134C-AED6-DCDE9796413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0" y="174414"/>
            <a:ext cx="9144000" cy="1234440"/>
          </a:xfrm>
          <a:prstGeom prst="rect">
            <a:avLst/>
          </a:prstGeom>
        </p:spPr>
      </p:pic>
      <p:cxnSp>
        <p:nvCxnSpPr>
          <p:cNvPr id="8" name="Straight Connector 7"/>
          <p:cNvCxnSpPr/>
          <p:nvPr/>
        </p:nvCxnSpPr>
        <p:spPr>
          <a:xfrm>
            <a:off x="2788426" y="855084"/>
            <a:ext cx="3510774"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FE element 74">
            <a:extLst>
              <a:ext uri="{FF2B5EF4-FFF2-40B4-BE49-F238E27FC236}">
                <a16:creationId xmlns:a16="http://schemas.microsoft.com/office/drawing/2014/main" id="{FBF954A8-9EB6-5046-AB49-426B86612E47}"/>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419100" y="3429000"/>
            <a:ext cx="4305300" cy="20612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pfehide75" hidden="1"/>
          <p:cNvSpPr txBox="1">
            <a:spLocks noGrp="1"/>
          </p:cNvSpPr>
          <p:nvPr>
            <p:ph type="body" idx="1"/>
          </p:nvPr>
        </p:nvSpPr>
        <p:spPr>
          <a:xfrm>
            <a:off x="457200" y="2235200"/>
            <a:ext cx="8229600" cy="596900"/>
          </a:xfrm>
          <a:prstGeom prst="rect">
            <a:avLst/>
          </a:prstGeom>
          <a:solidFill>
            <a:schemeClr val="accent1"/>
          </a:solid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2400" b="0" i="0" u="none" strike="noStrike" cap="none" dirty="0">
                <a:solidFill>
                  <a:srgbClr val="15284B"/>
                </a:solidFill>
                <a:latin typeface="Montserrat" charset="0"/>
                <a:ea typeface="Montserrat" charset="0"/>
                <a:cs typeface="Montserrat" charset="0"/>
                <a:sym typeface="Calibri"/>
              </a:rPr>
              <a:t>Describe two ways that humans use </a:t>
            </a:r>
            <a:r>
              <a:rPr lang="en-US" sz="2400" dirty="0">
                <a:solidFill>
                  <a:srgbClr val="15284B"/>
                </a:solidFill>
                <a:latin typeface="Montserrat" charset="0"/>
                <a:ea typeface="Montserrat" charset="0"/>
                <a:cs typeface="Montserrat" charset="0"/>
              </a:rPr>
              <a:t>medications.</a:t>
            </a:r>
            <a:endParaRPr lang="en-US" sz="2400" b="0" i="0" u="none" strike="noStrike" cap="none" dirty="0">
              <a:solidFill>
                <a:srgbClr val="15284B"/>
              </a:solidFill>
              <a:latin typeface="Montserrat" charset="0"/>
              <a:ea typeface="Montserrat" charset="0"/>
              <a:cs typeface="Montserrat" charset="0"/>
              <a:sym typeface="Calibri"/>
            </a:endParaRPr>
          </a:p>
          <a:p>
            <a:pPr marL="0" marR="0" lvl="0" indent="0" algn="l" rtl="0">
              <a:spcBef>
                <a:spcPts val="640"/>
              </a:spcBef>
              <a:spcAft>
                <a:spcPts val="0"/>
              </a:spcAft>
              <a:buClr>
                <a:schemeClr val="dk1"/>
              </a:buClr>
              <a:buSzPct val="25000"/>
              <a:buFont typeface="Arial"/>
              <a:buNone/>
            </a:pPr>
            <a:endParaRPr sz="2400" b="0" i="0" u="none" strike="noStrike" cap="none" dirty="0">
              <a:solidFill>
                <a:srgbClr val="15284B"/>
              </a:solidFill>
              <a:latin typeface="Montserrat" charset="0"/>
              <a:ea typeface="Montserrat" charset="0"/>
              <a:cs typeface="Montserrat" charset="0"/>
              <a:sym typeface="Calibri"/>
            </a:endParaRPr>
          </a:p>
          <a:p>
            <a:pPr marL="0" marR="0" lvl="0" indent="0" algn="l" rtl="0">
              <a:spcBef>
                <a:spcPts val="640"/>
              </a:spcBef>
              <a:spcAft>
                <a:spcPts val="0"/>
              </a:spcAft>
              <a:buClr>
                <a:schemeClr val="dk1"/>
              </a:buClr>
              <a:buSzPct val="25000"/>
              <a:buFont typeface="Arial"/>
              <a:buNone/>
            </a:pPr>
            <a:endParaRPr sz="2400" b="0" i="0" u="none" strike="noStrike" cap="none" dirty="0">
              <a:solidFill>
                <a:srgbClr val="15284B"/>
              </a:solidFill>
              <a:latin typeface="Montserrat" charset="0"/>
              <a:ea typeface="Montserrat" charset="0"/>
              <a:cs typeface="Montserrat" charset="0"/>
              <a:sym typeface="Calibri"/>
            </a:endParaRPr>
          </a:p>
          <a:p>
            <a:pPr marL="0" marR="0" lvl="0" indent="0" algn="l" rtl="0">
              <a:spcBef>
                <a:spcPts val="640"/>
              </a:spcBef>
              <a:buClr>
                <a:schemeClr val="dk1"/>
              </a:buClr>
              <a:buSzPct val="25000"/>
              <a:buFont typeface="Arial"/>
              <a:buNone/>
            </a:pPr>
            <a:endParaRPr lang="en-US" sz="2400" b="0" i="0" u="none" strike="noStrike" cap="none" dirty="0">
              <a:solidFill>
                <a:srgbClr val="15284B"/>
              </a:solidFill>
              <a:latin typeface="Montserrat" charset="0"/>
              <a:ea typeface="Montserrat" charset="0"/>
              <a:cs typeface="Montserrat" charset="0"/>
              <a:sym typeface="Calibri"/>
            </a:endParaRPr>
          </a:p>
        </p:txBody>
      </p:sp>
      <p:grpSp>
        <p:nvGrpSpPr>
          <p:cNvPr id="12" name="Group 11">
            <a:extLst>
              <a:ext uri="{FF2B5EF4-FFF2-40B4-BE49-F238E27FC236}">
                <a16:creationId xmlns:a16="http://schemas.microsoft.com/office/drawing/2014/main" id="{1E6AF7EB-8EDF-3A4F-B62D-A088BAFEF0AD}"/>
              </a:ext>
            </a:extLst>
          </p:cNvPr>
          <p:cNvGrpSpPr/>
          <p:nvPr/>
        </p:nvGrpSpPr>
        <p:grpSpPr>
          <a:xfrm>
            <a:off x="457200" y="2235200"/>
            <a:ext cx="8229600" cy="598170"/>
            <a:chOff x="317500" y="317500"/>
            <a:chExt cx="8229600" cy="598170"/>
          </a:xfrm>
        </p:grpSpPr>
        <p:pic>
          <p:nvPicPr>
            <p:cNvPr id="10" name="PFE element 75">
              <a:extLst>
                <a:ext uri="{FF2B5EF4-FFF2-40B4-BE49-F238E27FC236}">
                  <a16:creationId xmlns:a16="http://schemas.microsoft.com/office/drawing/2014/main" id="{C588F35B-7053-AD42-955E-89BBB9DC7C3B}"/>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17500" y="317500"/>
              <a:ext cx="8229600" cy="598170"/>
            </a:xfrm>
            <a:prstGeom prst="rect">
              <a:avLst/>
            </a:prstGeom>
          </p:spPr>
        </p:pic>
        <p:sp>
          <p:nvSpPr>
            <p:cNvPr id="11" name="Shape_45">
              <a:extLst>
                <a:ext uri="{FF2B5EF4-FFF2-40B4-BE49-F238E27FC236}">
                  <a16:creationId xmlns:a16="http://schemas.microsoft.com/office/drawing/2014/main" id="{FDB71544-EDE4-724C-9B0E-7DE47C88F5B2}"/>
                </a:ext>
              </a:extLst>
            </p:cNvPr>
            <p:cNvSpPr/>
            <p:nvPr/>
          </p:nvSpPr>
          <p:spPr>
            <a:xfrm>
              <a:off x="317500" y="317500"/>
              <a:ext cx="8229600" cy="5981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FE element 76">
            <a:extLst>
              <a:ext uri="{FF2B5EF4-FFF2-40B4-BE49-F238E27FC236}">
                <a16:creationId xmlns:a16="http://schemas.microsoft.com/office/drawing/2014/main" id="{CAC20DD7-F9F4-6E4D-B8CA-28D877451BC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547485" y="6361006"/>
            <a:ext cx="2145030" cy="355813"/>
          </a:xfrm>
          <a:prstGeom prst="rect">
            <a:avLst/>
          </a:prstGeom>
        </p:spPr>
      </p:pic>
      <p:sp>
        <p:nvSpPr>
          <p:cNvPr id="6" name="Rectangle 5"/>
          <p:cNvSpPr/>
          <p:nvPr/>
        </p:nvSpPr>
        <p:spPr>
          <a:xfrm>
            <a:off x="0" y="0"/>
            <a:ext cx="9144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6" name="PFE element 78">
            <a:extLst>
              <a:ext uri="{FF2B5EF4-FFF2-40B4-BE49-F238E27FC236}">
                <a16:creationId xmlns:a16="http://schemas.microsoft.com/office/drawing/2014/main" id="{654C1F11-14F5-3C40-BAC9-AAE09ED03710}"/>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0" y="176319"/>
            <a:ext cx="9144000" cy="1230630"/>
          </a:xfrm>
          <a:prstGeom prst="rect">
            <a:avLst/>
          </a:prstGeom>
        </p:spPr>
      </p:pic>
      <p:cxnSp>
        <p:nvCxnSpPr>
          <p:cNvPr id="8" name="Straight Connector 7"/>
          <p:cNvCxnSpPr/>
          <p:nvPr/>
        </p:nvCxnSpPr>
        <p:spPr>
          <a:xfrm>
            <a:off x="2904117" y="1156803"/>
            <a:ext cx="335698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80" hidden="1"/>
          <p:cNvSpPr txBox="1"/>
          <p:nvPr/>
        </p:nvSpPr>
        <p:spPr>
          <a:xfrm>
            <a:off x="457200" y="4098720"/>
            <a:ext cx="8153399" cy="83099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sz="2400" dirty="0">
                <a:solidFill>
                  <a:srgbClr val="15284B"/>
                </a:solidFill>
                <a:latin typeface="Montserrat" charset="0"/>
                <a:ea typeface="Montserrat" charset="0"/>
                <a:cs typeface="Montserrat" charset="0"/>
                <a:sym typeface="Calibri"/>
              </a:rPr>
              <a:t>Why did Chloe, from the video, need an antibiotic?</a:t>
            </a:r>
          </a:p>
          <a:p>
            <a:endParaRPr lang="en-US" sz="2400" dirty="0"/>
          </a:p>
        </p:txBody>
      </p:sp>
      <p:grpSp>
        <p:nvGrpSpPr>
          <p:cNvPr id="20" name="Group 19">
            <a:extLst>
              <a:ext uri="{FF2B5EF4-FFF2-40B4-BE49-F238E27FC236}">
                <a16:creationId xmlns:a16="http://schemas.microsoft.com/office/drawing/2014/main" id="{C4EE47A3-8319-D34F-BC06-713540675F45}"/>
              </a:ext>
            </a:extLst>
          </p:cNvPr>
          <p:cNvGrpSpPr/>
          <p:nvPr/>
        </p:nvGrpSpPr>
        <p:grpSpPr>
          <a:xfrm>
            <a:off x="457200" y="4098720"/>
            <a:ext cx="8153400" cy="826770"/>
            <a:chOff x="317500" y="317500"/>
            <a:chExt cx="8153400" cy="826770"/>
          </a:xfrm>
        </p:grpSpPr>
        <p:pic>
          <p:nvPicPr>
            <p:cNvPr id="18" name="PFE element 80">
              <a:extLst>
                <a:ext uri="{FF2B5EF4-FFF2-40B4-BE49-F238E27FC236}">
                  <a16:creationId xmlns:a16="http://schemas.microsoft.com/office/drawing/2014/main" id="{B97FEE6B-1374-E54E-962D-8FFBB7F8548D}"/>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317500" y="317500"/>
              <a:ext cx="8153400" cy="826770"/>
            </a:xfrm>
            <a:prstGeom prst="rect">
              <a:avLst/>
            </a:prstGeom>
          </p:spPr>
        </p:pic>
        <p:sp>
          <p:nvSpPr>
            <p:cNvPr id="19" name="Shape_46">
              <a:extLst>
                <a:ext uri="{FF2B5EF4-FFF2-40B4-BE49-F238E27FC236}">
                  <a16:creationId xmlns:a16="http://schemas.microsoft.com/office/drawing/2014/main" id="{5F9DE539-91FB-1D4C-99C2-8D64639662CF}"/>
                </a:ext>
              </a:extLst>
            </p:cNvPr>
            <p:cNvSpPr/>
            <p:nvPr/>
          </p:nvSpPr>
          <p:spPr>
            <a:xfrm>
              <a:off x="317500" y="317500"/>
              <a:ext cx="8153400" cy="826770"/>
            </a:xfrm>
            <a:prstGeom prst="rect">
              <a:avLst/>
            </a:prstGeom>
            <a:solidFill>
              <a:schemeClr val="accent1">
                <a:alpha val="0"/>
              </a:schemeClr>
            </a:solidFill>
            <a:ln w="25400" cap="flat" cmpd="sng" algn="ctr">
              <a:solidFill>
                <a:schemeClr val="accent1">
                  <a:shade val="50000"/>
                  <a:alpha val="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1+#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P spid="2"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1066</TotalTime>
  <Words>1866</Words>
  <Application>Microsoft Macintosh PowerPoint</Application>
  <PresentationFormat>On-screen Show (4:3)</PresentationFormat>
  <Paragraphs>140</Paragraphs>
  <Slides>24</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Courier New</vt:lpstr>
      <vt:lpstr>Montserrat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PROACTIVE PREVENTION  </dc:title>
  <cp:lastModifiedBy>Lisa Scheideler</cp:lastModifiedBy>
  <cp:revision>231</cp:revision>
  <cp:lastPrinted>2017-05-19T19:35:06Z</cp:lastPrinted>
  <dcterms:modified xsi:type="dcterms:W3CDTF">2019-03-29T15:42:43Z</dcterms:modified>
</cp:coreProperties>
</file>