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Lst>
  <p:notesMasterIdLst>
    <p:notesMasterId r:id="rId27"/>
  </p:notesMasterIdLst>
  <p:handoutMasterIdLst>
    <p:handoutMasterId r:id="rId28"/>
  </p:handoutMasterIdLst>
  <p:sldIdLst>
    <p:sldId id="373" r:id="rId7"/>
    <p:sldId id="275" r:id="rId8"/>
    <p:sldId id="598" r:id="rId9"/>
    <p:sldId id="379" r:id="rId10"/>
    <p:sldId id="263" r:id="rId11"/>
    <p:sldId id="375" r:id="rId12"/>
    <p:sldId id="278" r:id="rId13"/>
    <p:sldId id="378" r:id="rId14"/>
    <p:sldId id="264" r:id="rId15"/>
    <p:sldId id="276" r:id="rId16"/>
    <p:sldId id="372" r:id="rId17"/>
    <p:sldId id="368" r:id="rId18"/>
    <p:sldId id="1154" r:id="rId19"/>
    <p:sldId id="1152" r:id="rId20"/>
    <p:sldId id="1151" r:id="rId21"/>
    <p:sldId id="380" r:id="rId22"/>
    <p:sldId id="381" r:id="rId23"/>
    <p:sldId id="383" r:id="rId24"/>
    <p:sldId id="385" r:id="rId25"/>
    <p:sldId id="367" r:id="rId2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 id="3" name="Mendoza, Araceli T" initials="MAT" lastIdx="13" clrIdx="2">
    <p:extLst>
      <p:ext uri="{19B8F6BF-5375-455C-9EA6-DF929625EA0E}">
        <p15:presenceInfo xmlns:p15="http://schemas.microsoft.com/office/powerpoint/2012/main" userId="S-1-5-21-1606980848-790525478-725345543-272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23B"/>
    <a:srgbClr val="F11F29"/>
    <a:srgbClr val="EC0F19"/>
    <a:srgbClr val="FFFFFF"/>
    <a:srgbClr val="EE1D24"/>
    <a:srgbClr val="E91B1E"/>
    <a:srgbClr val="FF0101"/>
    <a:srgbClr val="E20000"/>
    <a:srgbClr val="FF9300"/>
    <a:srgbClr val="111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10" autoAdjust="0"/>
    <p:restoredTop sz="76799" autoAdjust="0"/>
  </p:normalViewPr>
  <p:slideViewPr>
    <p:cSldViewPr snapToGrid="0" snapToObjects="1">
      <p:cViewPr varScale="1">
        <p:scale>
          <a:sx n="102" d="100"/>
          <a:sy n="102" d="100"/>
        </p:scale>
        <p:origin x="252" y="11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3-384A-2941-8A7A-1467E10706D5}"/>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4-384A-2941-8A7A-1467E10706D5}"/>
              </c:ext>
            </c:extLst>
          </c:dPt>
          <c:dLbls>
            <c:dLbl>
              <c:idx val="0"/>
              <c:delete val="1"/>
              <c:extLst>
                <c:ext xmlns:c15="http://schemas.microsoft.com/office/drawing/2012/chart" uri="{CE6537A1-D6FC-4f65-9D91-7224C49458BB}"/>
                <c:ext xmlns:c16="http://schemas.microsoft.com/office/drawing/2014/chart" uri="{C3380CC4-5D6E-409C-BE32-E72D297353CC}">
                  <c16:uniqueId val="{00000003-384A-2941-8A7A-1467E10706D5}"/>
                </c:ext>
              </c:extLst>
            </c:dLbl>
            <c:dLbl>
              <c:idx val="1"/>
              <c:layout>
                <c:manualLayout>
                  <c:x val="0.20253083491335569"/>
                  <c:y val="6.5886021000555614E-2"/>
                </c:manualLayout>
              </c:layout>
              <c:tx>
                <c:rich>
                  <a:bodyPr rot="0" spcFirstLastPara="1" vertOverflow="clip" horzOverflow="clip" vert="horz" wrap="square" lIns="38100" tIns="19050" rIns="38100" bIns="19050" anchor="ctr" anchorCtr="0">
                    <a:noAutofit/>
                  </a:bodyPr>
                  <a:lstStyle/>
                  <a:p>
                    <a:pPr algn="l">
                      <a:defRPr lang="es-US" sz="1197" b="0" i="0" u="none" strike="noStrike" kern="1200" baseline="0" noProof="0">
                        <a:solidFill>
                          <a:schemeClr val="dk1">
                            <a:lumMod val="65000"/>
                            <a:lumOff val="35000"/>
                          </a:schemeClr>
                        </a:solidFill>
                        <a:latin typeface="+mn-lt"/>
                        <a:ea typeface="+mn-ea"/>
                        <a:cs typeface="+mn-cs"/>
                      </a:defRPr>
                    </a:pPr>
                    <a:r>
                      <a:rPr lang="en-US" sz="2400" b="1" i="0" noProof="0">
                        <a:solidFill>
                          <a:schemeClr val="accent2"/>
                        </a:solidFill>
                        <a:latin typeface="Public Sans" pitchFamily="2" charset="77"/>
                      </a:rPr>
                      <a:t>       31 %</a:t>
                    </a:r>
                    <a:r>
                      <a:rPr lang="en-US" baseline="0" noProof="0"/>
                      <a:t> </a:t>
                    </a:r>
                    <a:r>
                      <a:rPr lang="en-US" sz="1600" b="0" i="0" baseline="0" noProof="0">
                        <a:solidFill>
                          <a:schemeClr val="tx2"/>
                        </a:solidFill>
                        <a:latin typeface="Public Sans" pitchFamily="2" charset="77"/>
                      </a:rPr>
                      <a:t>por psicoestimulantes, principalmente metanfetamina</a:t>
                    </a:r>
                    <a:endParaRPr lang="en-US" baseline="0" noProof="0"/>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lang="es-US" sz="1197" b="0" i="0" u="none" strike="noStrike" kern="1200" baseline="0" noProof="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9417804937"/>
                      <c:h val="0.19162970679295807"/>
                    </c:manualLayout>
                  </c15:layout>
                  <c15:showDataLabelsRange val="0"/>
                </c:ext>
                <c:ext xmlns:c16="http://schemas.microsoft.com/office/drawing/2014/chart" uri="{C3380CC4-5D6E-409C-BE32-E72D297353CC}">
                  <c16:uniqueId val="{00000004-384A-2941-8A7A-1467E10706D5}"/>
                </c:ext>
              </c:extLst>
            </c:dLbl>
            <c:dLbl>
              <c:idx val="2"/>
              <c:layout>
                <c:manualLayout>
                  <c:x val="-0.21349448480897165"/>
                  <c:y val="-7.9063355082767503E-2"/>
                </c:manualLayout>
              </c:layout>
              <c:tx>
                <c:rich>
                  <a:bodyPr rot="0" spcFirstLastPara="1" vertOverflow="clip" horzOverflow="clip" vert="horz" wrap="square" lIns="38100" tIns="19050" rIns="38100" bIns="19050" anchor="ctr" anchorCtr="0">
                    <a:noAutofit/>
                  </a:bodyPr>
                  <a:lstStyle/>
                  <a:p>
                    <a:pPr algn="l">
                      <a:defRPr lang="es-US" sz="1600" b="0" i="0" u="none" strike="noStrike" kern="1200" baseline="0" noProof="0">
                        <a:solidFill>
                          <a:schemeClr val="dk1">
                            <a:lumMod val="65000"/>
                            <a:lumOff val="35000"/>
                          </a:schemeClr>
                        </a:solidFill>
                        <a:latin typeface="Public Sans" pitchFamily="2" charset="77"/>
                        <a:ea typeface="+mn-ea"/>
                        <a:cs typeface="+mn-cs"/>
                      </a:defRPr>
                    </a:pPr>
                    <a:r>
                      <a:rPr lang="en-US" sz="2400" b="1" i="0" noProof="0">
                        <a:solidFill>
                          <a:schemeClr val="tx1"/>
                        </a:solidFill>
                        <a:latin typeface="Public Sans" pitchFamily="2" charset="77"/>
                      </a:rPr>
                      <a:t>67 %</a:t>
                    </a:r>
                    <a:r>
                      <a:rPr lang="en-US" sz="1600" b="0" i="0" baseline="0" noProof="0">
                        <a:latin typeface="Public Sans" pitchFamily="2" charset="77"/>
                      </a:rPr>
                      <a:t> </a:t>
                    </a:r>
                    <a:r>
                      <a:rPr lang="en-US" sz="1600" b="0" i="0" baseline="0" noProof="0">
                        <a:solidFill>
                          <a:schemeClr val="tx2"/>
                        </a:solidFill>
                        <a:latin typeface="Public Sans" pitchFamily="2" charset="77"/>
                      </a:rPr>
                      <a:t>por opioides sintéticos, principalmente fentanilo</a:t>
                    </a:r>
                    <a:endParaRPr lang="en-US" sz="1600" b="0" i="0" baseline="0" noProof="0">
                      <a:latin typeface="Public Sans" pitchFamily="2" charset="77"/>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lang="es-US" sz="1600" b="0" i="0" u="none" strike="noStrike" kern="1200" baseline="0" noProof="0">
                      <a:solidFill>
                        <a:schemeClr val="dk1">
                          <a:lumMod val="65000"/>
                          <a:lumOff val="35000"/>
                        </a:schemeClr>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26797436703104649"/>
                      <c:h val="0.19690070470228385"/>
                    </c:manualLayout>
                  </c15:layout>
                  <c15:showDataLabelsRange val="0"/>
                </c:ext>
                <c:ext xmlns:c16="http://schemas.microsoft.com/office/drawing/2014/chart" uri="{C3380CC4-5D6E-409C-BE32-E72D297353CC}">
                  <c16:uniqueId val="{00000002-384A-2941-8A7A-1467E10706D5}"/>
                </c:ext>
              </c:extLst>
            </c:dLbl>
            <c:spPr>
              <a:noFill/>
              <a:ln>
                <a:noFill/>
              </a:ln>
              <a:effectLst/>
            </c:spPr>
            <c:txPr>
              <a:bodyPr rot="0" spcFirstLastPara="1" vertOverflow="clip" horzOverflow="clip" vert="horz" wrap="square" lIns="38100" tIns="19050" rIns="38100" bIns="19050" anchor="ctr" anchorCtr="1">
                <a:spAutoFit/>
              </a:bodyPr>
              <a:lstStyle/>
              <a:p>
                <a:pPr>
                  <a:defRPr lang="es-US" sz="1197" b="0" i="0" u="none" strike="noStrike" kern="1200" baseline="0" noProof="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0.08</c:v>
                </c:pt>
                <c:pt idx="1">
                  <c:v>0.28000000000000003</c:v>
                </c:pt>
                <c:pt idx="2">
                  <c:v>0.64</c:v>
                </c:pt>
              </c:numCache>
            </c:numRef>
          </c:val>
          <c:extLst>
            <c:ext xmlns:c16="http://schemas.microsoft.com/office/drawing/2014/chart" uri="{C3380CC4-5D6E-409C-BE32-E72D297353CC}">
              <c16:uniqueId val="{00000000-384A-2941-8A7A-1467E10706D5}"/>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4-05-16T11:41:30.657" idx="1">
    <p:pos x="10" y="10"/>
    <p:text>Caty, I just wanted to let you know that I had to update the sentence because it did not translate well with the orginial sentence. I cannot translate it verbatim.  The sentence I changed it to on the slide: The Sinaloa and Jalisco cartels are the main criminal organizations that are primarily responsible for American deaths due to Fentanyl drug use.</p:text>
    <p:extLst>
      <p:ext uri="{C676402C-5697-4E1C-873F-D02D1690AC5C}">
        <p15:threadingInfo xmlns:p15="http://schemas.microsoft.com/office/powerpoint/2012/main" timeZoneBias="240"/>
      </p:ext>
    </p:extLst>
  </p:cm>
  <p:cm authorId="3" dt="2024-05-16T11:44:31.277" idx="2">
    <p:pos x="106" y="106"/>
    <p:text>In the comment section: The updated sentence that I am translating so it sounds better in Spanish; I wrote it to say: DEA is actively investigating   Mexican cartels who are responsible for trafficking most of Fentanyl drugs into American communities.</p:text>
    <p:extLst>
      <p:ext uri="{C676402C-5697-4E1C-873F-D02D1690AC5C}">
        <p15:threadingInfo xmlns:p15="http://schemas.microsoft.com/office/powerpoint/2012/main" timeZoneBias="240"/>
      </p:ext>
    </p:extLst>
  </p:cm>
  <p:cm authorId="3" dt="2024-05-16T12:03:49.568" idx="3">
    <p:pos x="202" y="202"/>
    <p:text>In the comment section: The second sentence that I am translating, I updated it to say: The Sinaloa and Jalisco cartels criminal activities reaches across the United States.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4-05-16T12:25:02.820" idx="4">
    <p:pos x="4416" y="116"/>
    <p:text>Updated to translate to Global production and distribution of Fentanyl</p:text>
    <p:extLst>
      <p:ext uri="{C676402C-5697-4E1C-873F-D02D1690AC5C}">
        <p15:threadingInfo xmlns:p15="http://schemas.microsoft.com/office/powerpoint/2012/main" timeZoneBias="240"/>
      </p:ext>
    </p:extLst>
  </p:cm>
  <p:cm authorId="3" dt="2024-05-16T12:36:05.165" idx="5">
    <p:pos x="1101" y="2217"/>
    <p:text>precursor: Chemical precursor coming from China.</p:text>
    <p:extLst>
      <p:ext uri="{C676402C-5697-4E1C-873F-D02D1690AC5C}">
        <p15:threadingInfo xmlns:p15="http://schemas.microsoft.com/office/powerpoint/2012/main" timeZoneBias="240"/>
      </p:ext>
    </p:extLst>
  </p:cm>
  <p:cm authorId="3" dt="2024-05-16T13:35:48.628" idx="6">
    <p:pos x="2828" y="2322"/>
    <p:text>Did not have to update this sentence.  It translated well.</p:text>
    <p:extLst>
      <p:ext uri="{C676402C-5697-4E1C-873F-D02D1690AC5C}">
        <p15:threadingInfo xmlns:p15="http://schemas.microsoft.com/office/powerpoint/2012/main" timeZoneBias="240"/>
      </p:ext>
    </p:extLst>
  </p:cm>
  <p:cm authorId="3" dt="2024-05-16T13:50:39.237" idx="7">
    <p:pos x="2828" y="2418"/>
    <p:text>This is the sentence I used to translate: Manufacture fentanyl into powder and pills at clandestine labs in Mexico.</p:text>
    <p:extLst>
      <p:ext uri="{C676402C-5697-4E1C-873F-D02D1690AC5C}">
        <p15:threadingInfo xmlns:p15="http://schemas.microsoft.com/office/powerpoint/2012/main" timeZoneBias="240">
          <p15:parentCm authorId="3" idx="6"/>
        </p15:threadingInfo>
      </p:ext>
    </p:extLst>
  </p:cm>
  <p:cm authorId="3" dt="2024-05-16T13:55:46.019" idx="8">
    <p:pos x="4302" y="2322"/>
    <p:text>Had to update to the following sentence: Smuggle Fentanyl into the United States via land, sea, air, and underground tunnels.</p:text>
    <p:extLst>
      <p:ext uri="{C676402C-5697-4E1C-873F-D02D1690AC5C}">
        <p15:threadingInfo xmlns:p15="http://schemas.microsoft.com/office/powerpoint/2012/main" timeZoneBias="240"/>
      </p:ext>
    </p:extLst>
  </p:cm>
  <p:cm authorId="3" dt="2024-05-16T14:01:02.634" idx="9">
    <p:pos x="4302" y="2418"/>
    <p:text>Translated to: Contrabando de fentanilo a Estados Unidos por tierra, mar, aire y túneles subterráneos</p:text>
    <p:extLst>
      <p:ext uri="{C676402C-5697-4E1C-873F-D02D1690AC5C}">
        <p15:threadingInfo xmlns:p15="http://schemas.microsoft.com/office/powerpoint/2012/main" timeZoneBias="240">
          <p15:parentCm authorId="3" idx="8"/>
        </p15:threadingInfo>
      </p:ext>
    </p:extLst>
  </p:cm>
  <p:cm authorId="3" dt="2024-05-16T14:02:19.287" idx="11">
    <p:pos x="5657" y="2244"/>
    <p:text>I had to change to the sentence to:  Distribute fentanyl through local criminal groups, individuals, and on social media</p:text>
    <p:extLst>
      <p:ext uri="{C676402C-5697-4E1C-873F-D02D1690AC5C}">
        <p15:threadingInfo xmlns:p15="http://schemas.microsoft.com/office/powerpoint/2012/main" timeZoneBias="240"/>
      </p:ext>
    </p:extLst>
  </p:cm>
  <p:cm authorId="3" dt="2024-05-16T14:22:10.923" idx="12">
    <p:pos x="7173" y="2453"/>
    <p:text>I had to change the sentence to translate better in Spanish: Launder the proceeds of narcotics by cash, goods, and cryptocurrency.</p:text>
    <p:extLst>
      <p:ext uri="{C676402C-5697-4E1C-873F-D02D1690AC5C}">
        <p15:threadingInfo xmlns:p15="http://schemas.microsoft.com/office/powerpoint/2012/main" timeZoneBias="240"/>
      </p:ext>
    </p:extLst>
  </p:cm>
  <p:cm authorId="3" dt="2024-05-16T14:33:49.306" idx="13">
    <p:pos x="7173" y="2549"/>
    <p:text>Translated to: Blanquear los beneficios del narcotráfico mediante dinero en efectivo, bienes y criptomonedas.</p:text>
    <p:extLst>
      <p:ext uri="{C676402C-5697-4E1C-873F-D02D1690AC5C}">
        <p15:threadingInfo xmlns:p15="http://schemas.microsoft.com/office/powerpoint/2012/main" timeZoneBias="240">
          <p15:parentCm authorId="3" idx="12"/>
        </p15:threadingInfo>
      </p:ext>
    </p:extLst>
  </p:cm>
</p:cmLst>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US" sz="4000" b="1" dirty="0">
              <a:solidFill>
                <a:schemeClr val="accent2"/>
              </a:solidFill>
              <a:latin typeface="Public Sans" pitchFamily="2" charset="77"/>
            </a:rPr>
            <a:t>&gt; 100,000</a:t>
          </a:r>
        </a:p>
      </cdr:txBody>
    </cdr:sp>
  </cdr:relSizeAnchor>
  <cdr:relSizeAnchor xmlns:cdr="http://schemas.openxmlformats.org/drawingml/2006/chartDrawing">
    <cdr:from>
      <cdr:x>0.37811</cdr:x>
      <cdr:y>0.59205</cdr:y>
    </cdr:from>
    <cdr:to>
      <cdr:x>0.62189</cdr:x>
      <cdr:y>0.73121</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286983" y="2852530"/>
          <a:ext cx="2763959" cy="6704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US" sz="1600" b="1" dirty="0">
              <a:solidFill>
                <a:schemeClr val="accent2"/>
              </a:solidFill>
              <a:latin typeface="Public Sans" pitchFamily="2" charset="77"/>
            </a:rPr>
            <a:t>Muertes por sobredosis en el último año</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3/3/2025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3/3/2025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Localizar la página de bienvenida...*</a:t>
            </a:r>
          </a:p>
          <a:p>
            <a:r>
              <a:rPr lang="es-US"/>
              <a:t>Explicar qué es la DEA y a qué nos dedicamos</a:t>
            </a:r>
          </a:p>
          <a:p>
            <a:r>
              <a:rPr lang="es-US"/>
              <a:t>Vinimos para hablar de la amenaza que representan las pastillas falsificadas y el fentanilo para nuestra comunidad.</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baseline="0"/>
              <a:t>El fentanilo de calidad médica se elabora en un laboratorio limpio, controlado y con normas estrictas, como el de la foto, y se administra en hospitales o residencias de ancianos bajo estricto control médico.</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Pero no estamos hablando de fentanilo de calidad médica.  </a:t>
            </a:r>
          </a:p>
          <a:p>
            <a:r>
              <a:rPr lang="es-US"/>
              <a:t>Hablamos de fentanilo ilegal producido en lugares como selvas, almacenes y garajes.</a:t>
            </a:r>
          </a:p>
          <a:p>
            <a:endParaRPr lang="en-US" dirty="0"/>
          </a:p>
          <a:p>
            <a:r>
              <a:rPr lang="es-US"/>
              <a:t>No existe el control de calidad en esas instalaciones.  Tampoco hay respeto por las vidas humanas.  No se sabe con certeza cuánto fentanilo puede contener una pastilla.  </a:t>
            </a:r>
          </a:p>
          <a:p>
            <a:r>
              <a:rPr lang="es-US"/>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DEA está investigando activamente a los dos cárteles mexicanos responsables del tráfico de la mayor parte de la droga fentanilo a las comunidades estadounidenses. Las actividades criminales de los cárteles de Sinaloa y Jalisco se extienden por todo Estados Unidos.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309741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s-ES" dirty="0"/>
              <a:t>Aquí hay una infografía que muestra la cadena de suministro que sigue el fentanilo ilícito en su camino hacia las ciudades y pueblos estadounidenses. Comienza con precursores químicos procedente de China que se introducen de contrabando en México. En México, esas sustancias químicas se fabrican en píldoras falsas con apariencia de productos </a:t>
            </a:r>
            <a:r>
              <a:rPr lang="es-ES" dirty="0" err="1"/>
              <a:t>pharmacéuticos</a:t>
            </a:r>
            <a:r>
              <a:rPr lang="es-ES" dirty="0"/>
              <a:t> legítimos. Desde allí, las pastillas se introducen de contrabando en las comunidades estadounidenses y se distribuyen a personas individuales. En el último paso, las ganancias obtenidas con la venta de estos venenos se blanquean y vuelven a los cárteles de la droga y sus proveedores.</a:t>
            </a:r>
            <a:endParaRPr lang="en-US" dirty="0"/>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a:t>Las redes sociales, muy utilizadas por estudiantes de secundaria y jóvenes adultos para compartir historias y fotos, también son populares entre las organizaciones de narcotraficantes, que las utilizan para vender sus drogas ilegales.</a:t>
            </a:r>
          </a:p>
        </p:txBody>
      </p:sp>
      <p:sp>
        <p:nvSpPr>
          <p:cNvPr id="4" name="Slide Number Placeholder 3"/>
          <p:cNvSpPr>
            <a:spLocks noGrp="1"/>
          </p:cNvSpPr>
          <p:nvPr>
            <p:ph type="sldNum" sz="quarter" idx="10"/>
          </p:nvPr>
        </p:nvSpPr>
        <p:spPr/>
        <p:txBody>
          <a:bodyPr/>
          <a:lstStyle/>
          <a:p>
            <a:fld id="{B3478273-6C31-4210-875F-5930F018A88E}" type="slidenum">
              <a:rPr lang="en-US" smtClean="0"/>
              <a:t>16</a:t>
            </a:fld>
            <a:endParaRPr lang="en-US"/>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Los narcotraficantes y quienes buscan estas drogas utilizan un lenguaje propio en emojis en las redes sociales para comunicarse sobre las transacciones de compra y venta de estos estupefacientes.</a:t>
            </a:r>
          </a:p>
          <a:p>
            <a:endParaRPr lang="en-US" baseline="0" dirty="0"/>
          </a:p>
          <a:p>
            <a:pPr defTabSz="931774">
              <a:defRPr/>
            </a:pPr>
            <a:r>
              <a:rPr lang="es-US" dirty="0">
                <a:latin typeface="Arial" panose="020B0604020202020204" pitchFamily="34" charset="0"/>
                <a:ea typeface="Calibri" panose="020F0502020204030204" pitchFamily="34" charset="0"/>
                <a:cs typeface="Arial" panose="020B0604020202020204" pitchFamily="34" charset="0"/>
              </a:rPr>
              <a:t>Supervisar los mensajes de texto sospechosos en las redes sociales o las publicaciones en aplicaciones de pago en efectivo puede iniciar una conversación importante que podría incluso salvar vidas.</a:t>
            </a:r>
          </a:p>
          <a:p>
            <a:pPr defTabSz="931774">
              <a:defRPr/>
            </a:pPr>
            <a:endParaRPr lang="en-US" dirty="0">
              <a:latin typeface="Arial" panose="020B0604020202020204" pitchFamily="34" charset="0"/>
              <a:cs typeface="Arial" panose="020B0604020202020204" pitchFamily="34" charset="0"/>
            </a:endParaRPr>
          </a:p>
          <a:p>
            <a:pPr defTabSz="931774">
              <a:defRPr/>
            </a:pPr>
            <a:r>
              <a:rPr lang="es-US" dirty="0"/>
              <a:t>La DEA colabora con empresas de redes sociales e internet aportando información que les ayuda a comprender mejor cómo operan los narcotraficantes en su espacio.</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s-US" sz="1400" dirty="0"/>
              <a:t>La DEA ha iniciado la campaña de concientización "</a:t>
            </a:r>
            <a:r>
              <a:rPr lang="es-US" sz="1400" dirty="0" err="1"/>
              <a:t>One</a:t>
            </a:r>
            <a:r>
              <a:rPr lang="es-US" sz="1400" dirty="0"/>
              <a:t> </a:t>
            </a:r>
            <a:r>
              <a:rPr lang="es-US" sz="1400" dirty="0" err="1"/>
              <a:t>Pill</a:t>
            </a:r>
            <a:r>
              <a:rPr lang="es-US" sz="1400" dirty="0"/>
              <a:t> Can </a:t>
            </a:r>
            <a:r>
              <a:rPr lang="es-US" sz="1400" dirty="0" err="1"/>
              <a:t>Kill</a:t>
            </a:r>
            <a:r>
              <a:rPr lang="es-US" sz="1400" dirty="0"/>
              <a:t>" (Una pastilla puede matar). Ayúdenos a difundir el mensaje.</a:t>
            </a:r>
          </a:p>
          <a:p>
            <a:endParaRPr lang="en-US" sz="1400" dirty="0"/>
          </a:p>
          <a:p>
            <a:pPr defTabSz="931774">
              <a:defRPr/>
            </a:pPr>
            <a:r>
              <a:rPr lang="es-US" sz="1400" dirty="0"/>
              <a:t>Informe al público en general sobre los peligros asociados a las pastillas falsas.</a:t>
            </a:r>
          </a:p>
          <a:p>
            <a:pPr defTabSz="931774">
              <a:defRPr/>
            </a:pPr>
            <a:endParaRPr lang="en-US" sz="1400" dirty="0"/>
          </a:p>
          <a:p>
            <a:pPr defTabSz="950969">
              <a:defRPr/>
            </a:pPr>
            <a:r>
              <a:rPr lang="es-US" sz="1400" dirty="0"/>
              <a:t>Ponga en contacto a las personas con información y recursos relacionados con las pastillas falsas, el fentanilo y la metanfetamina con el fin de reducir las muertes por sobredosis.</a:t>
            </a:r>
          </a:p>
          <a:p>
            <a:pPr marL="0" indent="0" defTabSz="950969">
              <a:buFont typeface="Arial" panose="020B0604020202020204" pitchFamily="34" charset="0"/>
              <a:buNone/>
              <a:defRPr/>
            </a:pPr>
            <a:endParaRPr lang="en-US" sz="1400" dirty="0"/>
          </a:p>
          <a:p>
            <a:pPr defTabSz="950969">
              <a:defRPr/>
            </a:pPr>
            <a:r>
              <a:rPr lang="es-US" sz="1400" dirty="0"/>
              <a:t>Colabore con las fuerzas policiales locales, estatales y federales, así como con organizaciones de prevención y salud pública, para generar mayor conciencia sobre estas pastillas falsificadas peligrosas y potencialmente mortales.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18</a:t>
            </a:fld>
            <a:endParaRPr lang="en-US"/>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s-US" sz="1400" dirty="0"/>
              <a:t>Recomiende a las personas que utilicen únicamente los medicamentos recetados por un médico autorizado y suministrados por una farmacia de confianza.</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s-US" sz="1400" dirty="0"/>
              <a:t>Recuérdeles que se protejan de los usos indebidos guardando sus medicamentos con receta y limpiando sus botiquines al menos dos veces al año.</a:t>
            </a:r>
          </a:p>
          <a:p>
            <a:pPr marL="0" indent="0" defTabSz="950969">
              <a:buFont typeface="Arial" panose="020B0604020202020204" pitchFamily="34" charset="0"/>
              <a:buNone/>
              <a:defRPr/>
            </a:pPr>
            <a:endParaRPr lang="en-US" sz="1400" dirty="0"/>
          </a:p>
          <a:p>
            <a:pPr defTabSz="950969">
              <a:defRPr/>
            </a:pPr>
            <a:r>
              <a:rPr lang="es-US" sz="1400" u="sng" dirty="0"/>
              <a:t>Mensajes clave</a:t>
            </a:r>
          </a:p>
          <a:p>
            <a:pPr marL="237742" indent="-237742" defTabSz="950969">
              <a:buFont typeface="+mj-lt"/>
              <a:buAutoNum type="arabicPeriod"/>
              <a:defRPr/>
            </a:pPr>
            <a:r>
              <a:rPr lang="es-US" dirty="0"/>
              <a:t>La crisis de las sobredosis de drogas en Estados Unidos es un peligro claro y actual para la salud pública, la seguridad pública y la seguridad nacional.</a:t>
            </a:r>
          </a:p>
          <a:p>
            <a:pPr marL="237742" indent="-237742" defTabSz="950969">
              <a:buFont typeface="+mj-lt"/>
              <a:buAutoNum type="arabicPeriod"/>
              <a:defRPr/>
            </a:pPr>
            <a:r>
              <a:rPr lang="es-US" sz="1400" dirty="0"/>
              <a:t>Una pastilla puede matar. Esta advertencia no debe tomarse a la ligera. Una sola pastilla falsificada, con una dosis letal de fentanilo, puede provocarle la muerte.</a:t>
            </a:r>
          </a:p>
          <a:p>
            <a:pPr marL="237742" indent="-237742" defTabSz="950969">
              <a:buFont typeface="+mj-lt"/>
              <a:buAutoNum type="arabicPeriod"/>
              <a:defRPr/>
            </a:pPr>
            <a:r>
              <a:rPr lang="es-US" sz="1400" dirty="0"/>
              <a:t>Tome únicamente medicamentos que le hayan sido recetados por un médico de confianza y suministrados por un farmacéutico autorizado.</a:t>
            </a:r>
          </a:p>
          <a:p>
            <a:pPr marL="237742" indent="-237742" defTabSz="950969">
              <a:buFont typeface="+mj-lt"/>
              <a:buAutoNum type="arabicPeriod"/>
              <a:defRPr/>
            </a:pPr>
            <a:r>
              <a:rPr lang="es-US" sz="1400" dirty="0"/>
              <a:t>Las organizaciones internacionales de narcotraficantes aprovechan la epidemia de opioides y el consumo abusivo de medicamentos recetados para llenar el país de cantidades enormes de pastillas falsificadas.</a:t>
            </a:r>
          </a:p>
          <a:p>
            <a:pPr marL="237742" indent="-237742" defTabSz="950969">
              <a:buFont typeface="+mj-lt"/>
              <a:buAutoNum type="arabicPeriod"/>
              <a:defRPr/>
            </a:pPr>
            <a:r>
              <a:rPr lang="es-US" sz="1400" dirty="0"/>
              <a:t>La DEA continuará con su misión de perseguir a los individuos y organizaciones más peligrosos que perjudican a nuestros barrios y comunidades; estamos comprometidos a combatir la violencia relacionada con las drogas; todos debemos poner de nuestra parte para reducir el número de muertes por sobredosis.</a:t>
            </a:r>
          </a:p>
          <a:p>
            <a:pPr marL="237742" indent="-237742" defTabSz="950969">
              <a:buFont typeface="+mj-lt"/>
              <a:buAutoNum type="arabicPeriod"/>
              <a:defRPr/>
            </a:pPr>
            <a:r>
              <a:rPr lang="es-US" sz="1400" dirty="0"/>
              <a:t>Las redes sociales, muy utilizadas por estudiantes de secundaria y jóvenes adultos para compartir historias y fotos, también son populares entre las organizaciones de narcotraficantes, que las utilizan para vender sus drogas ilegales.</a:t>
            </a:r>
          </a:p>
          <a:p>
            <a:pPr marL="237742" indent="-237742" defTabSz="950969">
              <a:buFont typeface="+mj-lt"/>
              <a:buAutoNum type="arabicPeriod"/>
              <a:defRPr/>
            </a:pPr>
            <a:r>
              <a:rPr lang="es-US" sz="1400" dirty="0"/>
              <a:t>La DEA colabora con empresas de redes sociales e internet aportando información que les ayuda a comprender mejor cómo operan los narcotraficantes en su espacio.</a:t>
            </a:r>
          </a:p>
          <a:p>
            <a:pPr marL="237742" indent="-237742" defTabSz="950969">
              <a:buFont typeface="+mj-lt"/>
              <a:buAutoNum type="arabicPeriod"/>
              <a:defRPr/>
            </a:pPr>
            <a:r>
              <a:rPr lang="es-US" sz="1400" dirty="0"/>
              <a:t>La mejor manera de alterar la oferta es reducir la demanda. Y una de las mejores formas de reducir la demanda es mediante la educación y la concientización.</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US" baseline="0" dirty="0"/>
              <a:t>Al escanear este código QR accederá directamente a nuestros recursos en internet. Le pedimos que nos ayude a impulsar y continuar esta importante conversación. Es importante conversar con los niños sobre los peligros de tomar una pastilla que no ha sido recetada por un médico ni dispensada por un farmacéutico.  Una sola de estas pastillas falsas, una sola vez, es suficiente para matar.</a:t>
            </a:r>
          </a:p>
          <a:p>
            <a:endParaRPr lang="en-US" baseline="0" dirty="0"/>
          </a:p>
          <a:p>
            <a:r>
              <a:rPr lang="es-US" baseline="0" dirty="0"/>
              <a:t>Gracias.</a:t>
            </a:r>
          </a:p>
        </p:txBody>
      </p:sp>
      <p:sp>
        <p:nvSpPr>
          <p:cNvPr id="4" name="Slide Number Placeholder 3"/>
          <p:cNvSpPr>
            <a:spLocks noGrp="1"/>
          </p:cNvSpPr>
          <p:nvPr>
            <p:ph type="sldNum" sz="quarter" idx="5"/>
          </p:nvPr>
        </p:nvSpPr>
        <p:spPr/>
        <p:txBody>
          <a:bodyPr/>
          <a:lstStyle/>
          <a:p>
            <a:fld id="{B3478273-6C31-4210-875F-5930F018A88E}" type="slidenum">
              <a:rPr lang="en-US" smtClean="0"/>
              <a:t>20</a:t>
            </a:fld>
            <a:endParaRPr lang="en-US"/>
          </a:p>
        </p:txBody>
      </p:sp>
    </p:spTree>
    <p:extLst>
      <p:ext uri="{BB962C8B-B14F-4D97-AF65-F5344CB8AC3E}">
        <p14:creationId xmlns:p14="http://schemas.microsoft.com/office/powerpoint/2010/main" val="15569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Hoy estamos aquí para hablar de la crisis por sobredosis de drogas.  Se trata de una de las mayores amenazas para la seguridad, la salud y el bienestar de todas las comunidades de Estados Unidos.   </a:t>
            </a:r>
          </a:p>
          <a:p>
            <a:endParaRPr lang="en-US" dirty="0"/>
          </a:p>
          <a:p>
            <a:r>
              <a:rPr lang="es-US"/>
              <a:t>La DEA está haciendo todo lo posible para impedir el ingreso de drogas peligrosas y letales a su comunidad, pero necesitamos la ayuda de todos.  Necesitamos que se eduquen sobre los peligros de las drogas actuales.  Como veremos, algunas de estas drogas son tan letales que tan solo experimentar y probarlas una sola vez podría ser mortal.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a:p>
        </p:txBody>
      </p:sp>
    </p:spTree>
    <p:extLst>
      <p:ext uri="{BB962C8B-B14F-4D97-AF65-F5344CB8AC3E}">
        <p14:creationId xmlns:p14="http://schemas.microsoft.com/office/powerpoint/2010/main" val="210026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s-US" dirty="0"/>
              <a:t>Muertes por sobredosis</a:t>
            </a:r>
          </a:p>
          <a:p>
            <a:r>
              <a:rPr lang="es-US" dirty="0"/>
              <a:t>La mayoría de las muertes por sobredosis son por opioides</a:t>
            </a:r>
          </a:p>
          <a:p>
            <a:r>
              <a:rPr lang="es-US" baseline="0" dirty="0"/>
              <a:t>La mayoría de las muertes por opioides se deben a opioides sintéticos, como el fentanilo</a:t>
            </a:r>
          </a:p>
        </p:txBody>
      </p:sp>
    </p:spTree>
    <p:extLst>
      <p:ext uri="{BB962C8B-B14F-4D97-AF65-F5344CB8AC3E}">
        <p14:creationId xmlns:p14="http://schemas.microsoft.com/office/powerpoint/2010/main" val="342263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 el </a:t>
            </a:r>
            <a:r>
              <a:rPr lang="en-US" sz="1200" kern="1200" dirty="0" err="1">
                <a:solidFill>
                  <a:schemeClr val="tx1"/>
                </a:solidFill>
                <a:effectLst/>
                <a:latin typeface="+mn-lt"/>
                <a:ea typeface="+mn-ea"/>
                <a:cs typeface="+mn-cs"/>
              </a:rPr>
              <a:t>año</a:t>
            </a:r>
            <a:r>
              <a:rPr lang="en-US" sz="1200" kern="1200" dirty="0">
                <a:solidFill>
                  <a:schemeClr val="tx1"/>
                </a:solidFill>
                <a:effectLst/>
                <a:latin typeface="+mn-lt"/>
                <a:ea typeface="+mn-ea"/>
                <a:cs typeface="+mn-cs"/>
              </a:rPr>
              <a:t> 2024, la </a:t>
            </a:r>
            <a:r>
              <a:rPr lang="en-US" sz="1200" kern="1200" dirty="0" err="1">
                <a:solidFill>
                  <a:schemeClr val="tx1"/>
                </a:solidFill>
                <a:effectLst/>
                <a:latin typeface="+mn-lt"/>
                <a:ea typeface="+mn-ea"/>
                <a:cs typeface="+mn-cs"/>
              </a:rPr>
              <a:t>Administracion</a:t>
            </a:r>
            <a:r>
              <a:rPr lang="en-US" sz="1200" kern="1200" dirty="0">
                <a:solidFill>
                  <a:schemeClr val="tx1"/>
                </a:solidFill>
                <a:effectLst/>
                <a:latin typeface="+mn-lt"/>
                <a:ea typeface="+mn-ea"/>
                <a:cs typeface="+mn-cs"/>
              </a:rPr>
              <a:t> de Control de Drogas (DEA) </a:t>
            </a:r>
            <a:r>
              <a:rPr lang="en-US" sz="1200" kern="1200" dirty="0" err="1">
                <a:solidFill>
                  <a:schemeClr val="tx1"/>
                </a:solidFill>
                <a:effectLst/>
                <a:latin typeface="+mn-lt"/>
                <a:ea typeface="+mn-ea"/>
                <a:cs typeface="+mn-cs"/>
              </a:rPr>
              <a:t>incauto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77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píldoras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cerca</a:t>
            </a:r>
            <a:r>
              <a:rPr lang="en-US" sz="1200" kern="1200" dirty="0">
                <a:solidFill>
                  <a:schemeClr val="tx1"/>
                </a:solidFill>
                <a:effectLst/>
                <a:latin typeface="+mn-lt"/>
                <a:ea typeface="+mn-ea"/>
                <a:cs typeface="+mn-cs"/>
              </a:rPr>
              <a:t> de 12,000 libras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polvo</a:t>
            </a:r>
            <a:r>
              <a:rPr lang="en-US" sz="1200" kern="1200" dirty="0">
                <a:solidFill>
                  <a:schemeClr val="tx1"/>
                </a:solidFill>
                <a:effectLst/>
                <a:latin typeface="+mn-lt"/>
                <a:ea typeface="+mn-ea"/>
                <a:cs typeface="+mn-cs"/>
              </a:rPr>
              <a:t>. Esta </a:t>
            </a:r>
            <a:r>
              <a:rPr lang="en-US" sz="1200" kern="1200" dirty="0" err="1">
                <a:solidFill>
                  <a:schemeClr val="tx1"/>
                </a:solidFill>
                <a:effectLst/>
                <a:latin typeface="+mn-lt"/>
                <a:ea typeface="+mn-ea"/>
                <a:cs typeface="+mn-cs"/>
              </a:rPr>
              <a:t>cantidad</a:t>
            </a:r>
            <a:r>
              <a:rPr lang="en-US" sz="1200" kern="1200" dirty="0">
                <a:solidFill>
                  <a:schemeClr val="tx1"/>
                </a:solidFill>
                <a:effectLst/>
                <a:latin typeface="+mn-lt"/>
                <a:ea typeface="+mn-ea"/>
                <a:cs typeface="+mn-cs"/>
              </a:rPr>
              <a:t> equivale 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386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dosis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suficiente</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matar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ciudadano</a:t>
            </a:r>
            <a:r>
              <a:rPr lang="en-US" sz="1200" kern="1200" dirty="0">
                <a:solidFill>
                  <a:schemeClr val="tx1"/>
                </a:solidFill>
                <a:effectLst/>
                <a:latin typeface="+mn-lt"/>
                <a:ea typeface="+mn-ea"/>
                <a:cs typeface="+mn-cs"/>
              </a:rPr>
              <a:t> americano.</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Esto equivale a unos 2 miligramos de fentanilo y se la considera una dosis letal de fentanilo. </a:t>
            </a:r>
          </a:p>
          <a:p>
            <a:endParaRPr lang="en-US" dirty="0"/>
          </a:p>
          <a:p>
            <a:pPr defTabSz="931774">
              <a:defRPr/>
            </a:pPr>
            <a:r>
              <a:rPr lang="es-US" baseline="0" dirty="0"/>
              <a:t>El fentanilo es 50 veces más potente que la morfina y 100 veces más potente que la heroína.  </a:t>
            </a:r>
          </a:p>
          <a:p>
            <a:endParaRPr lang="en-US" dirty="0"/>
          </a:p>
          <a:p>
            <a:pPr defTabSz="931774">
              <a:defRPr/>
            </a:pPr>
            <a:r>
              <a:rPr lang="es-US" baseline="0" dirty="0"/>
              <a:t>El fentanilo que provoca esta crisis no se vende únicamente en forma de pastillas falsificadas.  Los traficantes entremezclan el fentanilo con otras drogas ilegales para que su producto tenga mayor alcance y aumentar sus ganancias.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a:t>En septiembre de 2021, la DEA tomó una medida inusual al emitir una Alerta de Seguridad Pública para advertir a la población estadounidense sobre el preocupante aumento de la letalidad y la disponibilidad de pastillas con receta falsas que contienen fentanilo y metanfetamina.</a:t>
            </a:r>
          </a:p>
          <a:p>
            <a:endParaRPr lang="en-US" b="0" dirty="0"/>
          </a:p>
          <a:p>
            <a:r>
              <a:rPr lang="es-US" b="0"/>
              <a:t>No es habitual que la DEA emita este tipo de alertas.  De hecho, la última alerta que se emitió con anterioridad a esta fue hace más de seis años y fue para llamar la atención sobre los peligros asociados al fentanilo cuando empezaba a perfilarse como una amenaza peligrosa y mortal.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Algunas de las pastillas falsificadas más comunes se fabrican de forma que se parezcan a opioides recetados, como la oxicodona, la hidrocodona (Vicodin), el alprazolam (Xanax) y estimulantes como las anfetaminas, por ejemplo Adderall.</a:t>
            </a:r>
          </a:p>
          <a:p>
            <a:endParaRPr lang="en-US" dirty="0"/>
          </a:p>
          <a:p>
            <a:r>
              <a:rPr lang="es-US"/>
              <a:t>Las pastillas de receta falsificadas son fáciles de conseguir y suelen venderse en redes sociales y plataformas de comercio electrónico, lo que las pone al alcance de cualquier persona con un teléfono inteligente.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s-US" b="1">
                <a:solidFill>
                  <a:srgbClr val="FF0000"/>
                </a:solidFill>
              </a:rPr>
              <a:t>Les pregunto, ¿cuál de estas pastillas es real?  ¿Y cuál es falsificada?</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s-US" b="1" baseline="0" dirty="0">
                <a:solidFill>
                  <a:srgbClr val="FF0000"/>
                </a:solidFill>
              </a:rPr>
              <a:t>¿Y qué les parece esta foto?</a:t>
            </a:r>
          </a:p>
          <a:p>
            <a:endParaRPr lang="en-US" b="1" baseline="0" dirty="0">
              <a:solidFill>
                <a:srgbClr val="FF0000"/>
              </a:solidFill>
            </a:endParaRPr>
          </a:p>
          <a:p>
            <a:r>
              <a:rPr lang="es-US" b="1" baseline="0" dirty="0">
                <a:solidFill>
                  <a:srgbClr val="FF0000"/>
                </a:solidFill>
              </a:rPr>
              <a:t>Xanax</a:t>
            </a:r>
          </a:p>
          <a:p>
            <a:r>
              <a:rPr lang="es-US" b="1" baseline="0" dirty="0">
                <a:solidFill>
                  <a:srgbClr val="FF0000"/>
                </a:solidFill>
              </a:rPr>
              <a:t>Auténtico, imagen superior</a:t>
            </a:r>
          </a:p>
          <a:p>
            <a:r>
              <a:rPr lang="es-US" b="1" baseline="0" dirty="0">
                <a:solidFill>
                  <a:srgbClr val="FF0000"/>
                </a:solidFill>
              </a:rPr>
              <a:t>Falsificado, imagen inferior</a:t>
            </a:r>
          </a:p>
          <a:p>
            <a:endParaRPr lang="en-US" dirty="0"/>
          </a:p>
          <a:p>
            <a:r>
              <a:rPr lang="es-US" dirty="0"/>
              <a:t>Lo cierto es que las pastillas falsificadas son casi idénticas a los medicamentos recetados legítimos.</a:t>
            </a:r>
          </a:p>
          <a:p>
            <a:endParaRPr lang="en-US" dirty="0"/>
          </a:p>
          <a:p>
            <a:r>
              <a:rPr lang="es-US" dirty="0"/>
              <a:t>Si a la pastilla no la suministra un médico o farmacéutico autorizado, no es posible saber si es auténtica o falsificada.  Incluso la pastilla que te da tu amigo para el dolor de cabeza o de espalda: no hay forma de saber si contienen fentanilo o metanfetamina.  Aunque alguien te diga que es oxicodona, </a:t>
            </a:r>
            <a:r>
              <a:rPr lang="es-US" dirty="0" err="1"/>
              <a:t>Vicodin</a:t>
            </a:r>
            <a:r>
              <a:rPr lang="es-US" dirty="0"/>
              <a:t> o Adderall, no se puede confiar, a menos que provenga de un farmacéutico.  </a:t>
            </a:r>
          </a:p>
          <a:p>
            <a:endParaRPr lang="en-US" dirty="0"/>
          </a:p>
          <a:p>
            <a:r>
              <a:rPr lang="es-US" dirty="0"/>
              <a:t>Es muy posible que sea una pastilla falsificada: los narcotraficantes se aprovechan de nuestra dependencia de las pastillas y comercializan ciertos productos como medicamentos legítimos cuando en realidad no contienen ninguno de sus principios activos.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3"/>
          <a:srcRect/>
          <a:stretch/>
        </p:blipFill>
        <p:spPr>
          <a:xfrm>
            <a:off x="0" y="0"/>
            <a:ext cx="2400300" cy="795655"/>
          </a:xfrm>
          <a:prstGeom prst="rect">
            <a:avLst/>
          </a:prstGeom>
        </p:spPr>
      </p:pic>
      <p:pic>
        <p:nvPicPr>
          <p:cNvPr id="4" name="Picture 3">
            <a:extLst>
              <a:ext uri="{FF2B5EF4-FFF2-40B4-BE49-F238E27FC236}">
                <a16:creationId xmlns:a16="http://schemas.microsoft.com/office/drawing/2014/main" id="{21EBC980-9F4B-9EEB-B1B4-58302F634332}"/>
              </a:ext>
            </a:extLst>
          </p:cNvPr>
          <p:cNvPicPr>
            <a:picLocks noChangeAspect="1"/>
          </p:cNvPicPr>
          <p:nvPr userDrawn="1"/>
        </p:nvPicPr>
        <p:blipFill>
          <a:blip r:embed="rId4"/>
          <a:stretch>
            <a:fillRect/>
          </a:stretch>
        </p:blipFill>
        <p:spPr>
          <a:xfrm>
            <a:off x="-301272" y="5255692"/>
            <a:ext cx="4190476" cy="1847619"/>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2"/>
          <a:srcRect/>
          <a:stretch/>
        </p:blipFill>
        <p:spPr>
          <a:xfrm>
            <a:off x="0" y="0"/>
            <a:ext cx="2400300" cy="795655"/>
          </a:xfrm>
          <a:prstGeom prst="rect">
            <a:avLst/>
          </a:prstGeom>
        </p:spPr>
      </p:pic>
      <p:pic>
        <p:nvPicPr>
          <p:cNvPr id="6" name="Picture 5">
            <a:extLst>
              <a:ext uri="{FF2B5EF4-FFF2-40B4-BE49-F238E27FC236}">
                <a16:creationId xmlns:a16="http://schemas.microsoft.com/office/drawing/2014/main" id="{6777830C-1517-CA19-AD7D-A117E8DC27FD}"/>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2"/>
          <a:srcRect/>
          <a:stretch/>
        </p:blipFill>
        <p:spPr>
          <a:xfrm>
            <a:off x="0" y="0"/>
            <a:ext cx="2400300" cy="795655"/>
          </a:xfrm>
          <a:prstGeom prst="rect">
            <a:avLst/>
          </a:prstGeom>
        </p:spPr>
      </p:pic>
      <p:pic>
        <p:nvPicPr>
          <p:cNvPr id="7" name="Picture 6">
            <a:extLst>
              <a:ext uri="{FF2B5EF4-FFF2-40B4-BE49-F238E27FC236}">
                <a16:creationId xmlns:a16="http://schemas.microsoft.com/office/drawing/2014/main" id="{83B62C63-4F9E-37E1-4861-0A24CD383807}"/>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2"/>
          <a:srcRect/>
          <a:stretch/>
        </p:blipFill>
        <p:spPr>
          <a:xfrm>
            <a:off x="0" y="0"/>
            <a:ext cx="2400300" cy="795655"/>
          </a:xfrm>
          <a:prstGeom prst="rect">
            <a:avLst/>
          </a:prstGeom>
        </p:spPr>
      </p:pic>
      <p:pic>
        <p:nvPicPr>
          <p:cNvPr id="2" name="Picture 1">
            <a:extLst>
              <a:ext uri="{FF2B5EF4-FFF2-40B4-BE49-F238E27FC236}">
                <a16:creationId xmlns:a16="http://schemas.microsoft.com/office/drawing/2014/main" id="{B7B1839B-FF21-360D-B077-D1B6442962FD}"/>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932289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1986444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2.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comments" Target="../comments/comment1.xml"/><Relationship Id="rId1" Type="http://schemas.openxmlformats.org/officeDocument/2006/relationships/slideLayout" Target="../slideLayouts/slideLayout4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6.wdp"/><Relationship Id="rId3" Type="http://schemas.openxmlformats.org/officeDocument/2006/relationships/image" Target="../media/image60.png"/><Relationship Id="rId7" Type="http://schemas.microsoft.com/office/2007/relationships/hdphoto" Target="../media/hdphoto5.wdp"/><Relationship Id="rId12" Type="http://schemas.openxmlformats.org/officeDocument/2006/relationships/image" Target="../media/image67.png"/><Relationship Id="rId17" Type="http://schemas.openxmlformats.org/officeDocument/2006/relationships/comments" Target="../comments/comment2.xml"/><Relationship Id="rId2" Type="http://schemas.openxmlformats.org/officeDocument/2006/relationships/notesSlide" Target="../notesSlides/notesSlide13.xml"/><Relationship Id="rId16" Type="http://schemas.openxmlformats.org/officeDocument/2006/relationships/image" Target="../media/image70.png"/><Relationship Id="rId1" Type="http://schemas.openxmlformats.org/officeDocument/2006/relationships/slideLayout" Target="../slideLayouts/slideLayout40.xml"/><Relationship Id="rId6" Type="http://schemas.openxmlformats.org/officeDocument/2006/relationships/image" Target="../media/image62.png"/><Relationship Id="rId11" Type="http://schemas.openxmlformats.org/officeDocument/2006/relationships/image" Target="../media/image66.svg"/><Relationship Id="rId5" Type="http://schemas.openxmlformats.org/officeDocument/2006/relationships/image" Target="../media/image61.png"/><Relationship Id="rId15" Type="http://schemas.openxmlformats.org/officeDocument/2006/relationships/image" Target="../media/image69.png"/><Relationship Id="rId10" Type="http://schemas.openxmlformats.org/officeDocument/2006/relationships/image" Target="../media/image65.png"/><Relationship Id="rId4" Type="http://schemas.microsoft.com/office/2007/relationships/hdphoto" Target="../media/hdphoto4.wdp"/><Relationship Id="rId9" Type="http://schemas.openxmlformats.org/officeDocument/2006/relationships/image" Target="../media/image64.sv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3.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74.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74B505-A62E-BFF7-738F-C83927BF892B}"/>
              </a:ext>
            </a:extLst>
          </p:cNvPr>
          <p:cNvPicPr>
            <a:picLocks noChangeAspect="1"/>
          </p:cNvPicPr>
          <p:nvPr/>
        </p:nvPicPr>
        <p:blipFill>
          <a:blip r:embed="rId3"/>
          <a:stretch>
            <a:fillRect/>
          </a:stretch>
        </p:blipFill>
        <p:spPr>
          <a:xfrm>
            <a:off x="112467" y="914400"/>
            <a:ext cx="11685833" cy="5152390"/>
          </a:xfrm>
          <a:prstGeom prst="rect">
            <a:avLst/>
          </a:prstGeom>
        </p:spPr>
      </p:pic>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s-US" sz="3200">
                <a:latin typeface="Public Sans" pitchFamily="2" charset="77"/>
                <a:ea typeface="Karla"/>
                <a:cs typeface="Karla"/>
                <a:sym typeface="Karla"/>
              </a:rPr>
              <a:t>Xanax </a:t>
            </a:r>
            <a:r>
              <a:rPr lang="es-US" sz="3200" b="1">
                <a:latin typeface="Public Sans" pitchFamily="2" charset="77"/>
                <a:ea typeface="Karla"/>
                <a:cs typeface="Karla"/>
                <a:sym typeface="Karla"/>
              </a:rPr>
              <a:t>auténtico</a:t>
            </a: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solidFill>
                  <a:schemeClr val="accent2"/>
                </a:solidFill>
                <a:latin typeface="Public Sans" pitchFamily="2" charset="77"/>
                <a:ea typeface="Karla"/>
                <a:cs typeface="Karla"/>
                <a:sym typeface="Karla"/>
              </a:rPr>
              <a:t>Xanax </a:t>
            </a:r>
            <a:r>
              <a:rPr lang="es-US" sz="3200" b="1">
                <a:solidFill>
                  <a:schemeClr val="accent2"/>
                </a:solidFill>
                <a:latin typeface="Public Sans" pitchFamily="2" charset="77"/>
                <a:ea typeface="Karla"/>
                <a:cs typeface="Karla"/>
                <a:sym typeface="Karla"/>
              </a:rPr>
              <a:t>falsificado</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s-US" sz="2400">
                <a:solidFill>
                  <a:schemeClr val="bg1"/>
                </a:solidFill>
                <a:latin typeface="Public Sans" pitchFamily="2" charset="77"/>
              </a:rPr>
              <a:t>Laboratorio de fentanilo de calidad médica</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s-US" sz="2400">
                <a:solidFill>
                  <a:schemeClr val="bg1"/>
                </a:solidFill>
                <a:latin typeface="Public Sans" pitchFamily="2" charset="77"/>
              </a:rPr>
              <a:t>Laboratorio ilegal de fentanilo</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F6C4CA-5849-25C9-4544-56A11FB1E189}"/>
              </a:ext>
            </a:extLst>
          </p:cNvPr>
          <p:cNvPicPr>
            <a:picLocks noChangeAspect="1"/>
          </p:cNvPicPr>
          <p:nvPr/>
        </p:nvPicPr>
        <p:blipFill>
          <a:blip r:embed="rId2"/>
          <a:stretch>
            <a:fillRect/>
          </a:stretch>
        </p:blipFill>
        <p:spPr>
          <a:xfrm rot="10800000">
            <a:off x="6129257" y="2473198"/>
            <a:ext cx="513398" cy="513397"/>
          </a:xfrm>
          <a:prstGeom prst="rect">
            <a:avLst/>
          </a:prstGeom>
          <a:effectLst/>
        </p:spPr>
      </p:pic>
      <p:pic>
        <p:nvPicPr>
          <p:cNvPr id="20" name="Picture 19">
            <a:extLst>
              <a:ext uri="{FF2B5EF4-FFF2-40B4-BE49-F238E27FC236}">
                <a16:creationId xmlns:a16="http://schemas.microsoft.com/office/drawing/2014/main" id="{2E6C3448-F865-51CE-8160-5F39C3BF3F0E}"/>
              </a:ext>
            </a:extLst>
          </p:cNvPr>
          <p:cNvPicPr>
            <a:picLocks noChangeAspect="1"/>
          </p:cNvPicPr>
          <p:nvPr/>
        </p:nvPicPr>
        <p:blipFill>
          <a:blip r:embed="rId2"/>
          <a:stretch>
            <a:fillRect/>
          </a:stretch>
        </p:blipFill>
        <p:spPr>
          <a:xfrm rot="10800000">
            <a:off x="7553098" y="2461691"/>
            <a:ext cx="513398" cy="513397"/>
          </a:xfrm>
          <a:prstGeom prst="rect">
            <a:avLst/>
          </a:prstGeom>
          <a:effectLst/>
        </p:spPr>
      </p:pic>
      <p:pic>
        <p:nvPicPr>
          <p:cNvPr id="21" name="Picture 20">
            <a:extLst>
              <a:ext uri="{FF2B5EF4-FFF2-40B4-BE49-F238E27FC236}">
                <a16:creationId xmlns:a16="http://schemas.microsoft.com/office/drawing/2014/main" id="{A9E7C67E-D106-16CB-7F7C-7116AA0D8DE4}"/>
              </a:ext>
            </a:extLst>
          </p:cNvPr>
          <p:cNvPicPr>
            <a:picLocks noChangeAspect="1"/>
          </p:cNvPicPr>
          <p:nvPr/>
        </p:nvPicPr>
        <p:blipFill>
          <a:blip r:embed="rId2"/>
          <a:stretch>
            <a:fillRect/>
          </a:stretch>
        </p:blipFill>
        <p:spPr>
          <a:xfrm rot="10800000">
            <a:off x="6841177" y="2482444"/>
            <a:ext cx="513398" cy="513397"/>
          </a:xfrm>
          <a:prstGeom prst="rect">
            <a:avLst/>
          </a:prstGeom>
          <a:effectLst/>
        </p:spPr>
      </p:pic>
      <p:pic>
        <p:nvPicPr>
          <p:cNvPr id="22" name="Picture 21">
            <a:extLst>
              <a:ext uri="{FF2B5EF4-FFF2-40B4-BE49-F238E27FC236}">
                <a16:creationId xmlns:a16="http://schemas.microsoft.com/office/drawing/2014/main" id="{B5FEC6D6-48AC-D1A3-F23D-8F3C46885992}"/>
              </a:ext>
            </a:extLst>
          </p:cNvPr>
          <p:cNvPicPr>
            <a:picLocks noChangeAspect="1"/>
          </p:cNvPicPr>
          <p:nvPr/>
        </p:nvPicPr>
        <p:blipFill>
          <a:blip r:embed="rId2"/>
          <a:stretch>
            <a:fillRect/>
          </a:stretch>
        </p:blipFill>
        <p:spPr>
          <a:xfrm rot="10800000">
            <a:off x="8265018" y="2470931"/>
            <a:ext cx="513398" cy="513397"/>
          </a:xfrm>
          <a:prstGeom prst="rect">
            <a:avLst/>
          </a:prstGeom>
          <a:effectLst/>
        </p:spPr>
      </p:pic>
      <p:pic>
        <p:nvPicPr>
          <p:cNvPr id="23" name="Picture 22">
            <a:extLst>
              <a:ext uri="{FF2B5EF4-FFF2-40B4-BE49-F238E27FC236}">
                <a16:creationId xmlns:a16="http://schemas.microsoft.com/office/drawing/2014/main" id="{96C0A70D-4105-204E-E972-10F917532DF1}"/>
              </a:ext>
            </a:extLst>
          </p:cNvPr>
          <p:cNvPicPr>
            <a:picLocks noChangeAspect="1"/>
          </p:cNvPicPr>
          <p:nvPr/>
        </p:nvPicPr>
        <p:blipFill>
          <a:blip r:embed="rId2"/>
          <a:stretch>
            <a:fillRect/>
          </a:stretch>
        </p:blipFill>
        <p:spPr>
          <a:xfrm rot="10800000">
            <a:off x="8976940" y="2483760"/>
            <a:ext cx="513398" cy="513397"/>
          </a:xfrm>
          <a:prstGeom prst="rect">
            <a:avLst/>
          </a:prstGeom>
          <a:effectLst/>
        </p:spPr>
      </p:pic>
      <p:pic>
        <p:nvPicPr>
          <p:cNvPr id="24" name="Picture 23">
            <a:extLst>
              <a:ext uri="{FF2B5EF4-FFF2-40B4-BE49-F238E27FC236}">
                <a16:creationId xmlns:a16="http://schemas.microsoft.com/office/drawing/2014/main" id="{847AA7C2-290E-9672-801F-CD73C5AC2A8A}"/>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3281575" y="2472838"/>
            <a:ext cx="513398" cy="513397"/>
          </a:xfrm>
          <a:prstGeom prst="rect">
            <a:avLst/>
          </a:prstGeom>
          <a:effectLst/>
        </p:spPr>
      </p:pic>
      <p:pic>
        <p:nvPicPr>
          <p:cNvPr id="26" name="Picture 25">
            <a:extLst>
              <a:ext uri="{FF2B5EF4-FFF2-40B4-BE49-F238E27FC236}">
                <a16:creationId xmlns:a16="http://schemas.microsoft.com/office/drawing/2014/main" id="{4FB962BF-466C-506A-2A13-694797770F24}"/>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2569655" y="2463604"/>
            <a:ext cx="513398" cy="513397"/>
          </a:xfrm>
          <a:prstGeom prst="rect">
            <a:avLst/>
          </a:prstGeom>
          <a:effectLst/>
        </p:spPr>
      </p:pic>
      <p:pic>
        <p:nvPicPr>
          <p:cNvPr id="27" name="Picture 26">
            <a:extLst>
              <a:ext uri="{FF2B5EF4-FFF2-40B4-BE49-F238E27FC236}">
                <a16:creationId xmlns:a16="http://schemas.microsoft.com/office/drawing/2014/main" id="{C650C9E7-4D19-1AF5-CF4C-834D45536AAC}"/>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3993496" y="2463112"/>
            <a:ext cx="513398" cy="513397"/>
          </a:xfrm>
          <a:prstGeom prst="rect">
            <a:avLst/>
          </a:prstGeom>
          <a:effectLst/>
        </p:spPr>
      </p:pic>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1246465"/>
          </a:xfrm>
          <a:prstGeom prst="rect">
            <a:avLst/>
          </a:prstGeom>
          <a:noFill/>
          <a:ln>
            <a:noFill/>
          </a:ln>
        </p:spPr>
        <p:txBody>
          <a:bodyPr spcFirstLastPara="1" wrap="square" lIns="0" tIns="91425" rIns="182875" bIns="91425" anchor="t" anchorCtr="0">
            <a:spAutoFit/>
          </a:bodyPr>
          <a:lstStyle/>
          <a:p>
            <a:pPr lvl="0" algn="r">
              <a:lnSpc>
                <a:spcPct val="115000"/>
              </a:lnSpc>
            </a:pPr>
            <a:r>
              <a:rPr lang="en-US" sz="2000" b="1" dirty="0">
                <a:solidFill>
                  <a:srgbClr val="002060"/>
                </a:solidFill>
              </a:rPr>
              <a:t>DOSIS LETALES DE </a:t>
            </a:r>
          </a:p>
          <a:p>
            <a:pPr lvl="0" algn="r">
              <a:lnSpc>
                <a:spcPct val="115000"/>
              </a:lnSpc>
            </a:pPr>
            <a:r>
              <a:rPr lang="en-US" sz="2000" b="1" dirty="0">
                <a:solidFill>
                  <a:srgbClr val="002060"/>
                </a:solidFill>
              </a:rPr>
              <a:t>FENTANILO ENCONTRADAS </a:t>
            </a:r>
          </a:p>
          <a:p>
            <a:pPr lvl="0" algn="r">
              <a:lnSpc>
                <a:spcPct val="115000"/>
              </a:lnSpc>
            </a:pPr>
            <a:r>
              <a:rPr lang="en-US" sz="2000" b="1" dirty="0">
                <a:solidFill>
                  <a:srgbClr val="002060"/>
                </a:solidFill>
              </a:rPr>
              <a:t>EN PASTILLAS FALSAS</a:t>
            </a:r>
            <a:endParaRPr sz="2000" b="1" dirty="0">
              <a:solidFill>
                <a:srgbClr val="002060"/>
              </a:solidFill>
            </a:endParaRPr>
          </a:p>
        </p:txBody>
      </p:sp>
      <p:sp>
        <p:nvSpPr>
          <p:cNvPr id="32" name="TextBox 31">
            <a:extLst>
              <a:ext uri="{FF2B5EF4-FFF2-40B4-BE49-F238E27FC236}">
                <a16:creationId xmlns:a16="http://schemas.microsoft.com/office/drawing/2014/main" id="{AB22CCCB-968C-0BF0-2253-A18A3714F966}"/>
              </a:ext>
            </a:extLst>
          </p:cNvPr>
          <p:cNvSpPr txBox="1"/>
          <p:nvPr/>
        </p:nvSpPr>
        <p:spPr>
          <a:xfrm>
            <a:off x="2569654" y="4117401"/>
            <a:ext cx="7037642" cy="1200329"/>
          </a:xfrm>
          <a:prstGeom prst="rect">
            <a:avLst/>
          </a:prstGeom>
          <a:noFill/>
        </p:spPr>
        <p:txBody>
          <a:bodyPr wrap="square">
            <a:spAutoFit/>
          </a:bodyPr>
          <a:lstStyle/>
          <a:p>
            <a:pPr lvl="0">
              <a:buClr>
                <a:srgbClr val="000000"/>
              </a:buClr>
              <a:defRPr/>
            </a:pPr>
            <a:r>
              <a:rPr lang="en-US" sz="2400" dirty="0">
                <a:latin typeface="Arial" panose="020B0604020202020204" pitchFamily="34" charset="0"/>
                <a:cs typeface="Arial" panose="020B0604020202020204" pitchFamily="34" charset="0"/>
              </a:rPr>
              <a:t>Hoy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día</a:t>
            </a:r>
            <a:r>
              <a:rPr lang="en-US" sz="2400"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5 de </a:t>
            </a:r>
            <a:r>
              <a:rPr lang="en-US" sz="2400" b="1" dirty="0" err="1">
                <a:solidFill>
                  <a:srgbClr val="C00000"/>
                </a:solidFill>
                <a:latin typeface="Arial" panose="020B0604020202020204" pitchFamily="34" charset="0"/>
                <a:cs typeface="Arial" panose="020B0604020202020204" pitchFamily="34" charset="0"/>
              </a:rPr>
              <a:t>cada</a:t>
            </a:r>
            <a:r>
              <a:rPr lang="en-US" sz="2400" b="1" dirty="0">
                <a:solidFill>
                  <a:srgbClr val="C00000"/>
                </a:solidFill>
                <a:latin typeface="Arial" panose="020B0604020202020204" pitchFamily="34" charset="0"/>
                <a:cs typeface="Arial" panose="020B0604020202020204" pitchFamily="34" charset="0"/>
              </a:rPr>
              <a:t> 10 pastillas </a:t>
            </a:r>
            <a:r>
              <a:rPr lang="en-US" sz="2400" b="1" dirty="0" err="1">
                <a:solidFill>
                  <a:srgbClr val="C00000"/>
                </a:solidFill>
                <a:latin typeface="Arial" panose="020B0604020202020204" pitchFamily="34" charset="0"/>
                <a:cs typeface="Arial" panose="020B0604020202020204" pitchFamily="34" charset="0"/>
              </a:rPr>
              <a:t>probadas</a:t>
            </a:r>
            <a:r>
              <a:rPr lang="en-US" sz="2400" b="1" dirty="0">
                <a:solidFill>
                  <a:srgbClr val="C00000"/>
                </a:solidFill>
                <a:latin typeface="Arial" panose="020B0604020202020204" pitchFamily="34" charset="0"/>
                <a:cs typeface="Arial" panose="020B0604020202020204" pitchFamily="34" charset="0"/>
              </a:rPr>
              <a:t> por la DEA</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fentanilo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contienen</a:t>
            </a:r>
            <a:r>
              <a:rPr lang="en-US" sz="2400" dirty="0">
                <a:latin typeface="Arial" panose="020B0604020202020204" pitchFamily="34" charset="0"/>
                <a:cs typeface="Arial" panose="020B0604020202020204" pitchFamily="34" charset="0"/>
              </a:rPr>
              <a:t> una </a:t>
            </a:r>
            <a:r>
              <a:rPr lang="en-US" sz="2400" dirty="0" err="1">
                <a:latin typeface="Arial" panose="020B0604020202020204" pitchFamily="34" charset="0"/>
                <a:cs typeface="Arial" panose="020B0604020202020204" pitchFamily="34" charset="0"/>
              </a:rPr>
              <a:t>dosis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potencialmente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letal</a:t>
            </a:r>
            <a:r>
              <a:rPr lang="en-US" sz="2400" dirty="0">
                <a:latin typeface="Arial" panose="020B0604020202020204" pitchFamily="34" charset="0"/>
                <a:cs typeface="Arial" panose="020B0604020202020204" pitchFamily="34" charset="0"/>
              </a:rPr>
              <a:t> (2 mg).</a:t>
            </a:r>
            <a:endParaRPr kumimoji="0" lang="en-US" sz="2400" b="0" i="0" u="none" strike="noStrike" kern="0" cap="none" spc="0" normalizeH="0" baseline="0" noProof="0" dirty="0">
              <a:ln>
                <a:noFill/>
              </a:ln>
              <a:solidFill>
                <a:srgbClr val="E9EDEE">
                  <a:lumMod val="10000"/>
                </a:srgbClr>
              </a:solidFill>
              <a:effectLst/>
              <a:uLnTx/>
              <a:uFillTx/>
              <a:latin typeface="Arial" panose="020B0604020202020204" pitchFamily="34" charset="0"/>
              <a:cs typeface="Arial" panose="020B0604020202020204" pitchFamily="34" charset="0"/>
              <a:sym typeface="Arial"/>
            </a:endParaRPr>
          </a:p>
        </p:txBody>
      </p:sp>
      <p:sp>
        <p:nvSpPr>
          <p:cNvPr id="35" name="TextBox 34">
            <a:extLst>
              <a:ext uri="{FF2B5EF4-FFF2-40B4-BE49-F238E27FC236}">
                <a16:creationId xmlns:a16="http://schemas.microsoft.com/office/drawing/2014/main" id="{D26D6A6E-638A-C0EA-1BC8-ADB6D4B73619}"/>
              </a:ext>
            </a:extLst>
          </p:cNvPr>
          <p:cNvSpPr txBox="1"/>
          <p:nvPr/>
        </p:nvSpPr>
        <p:spPr>
          <a:xfrm>
            <a:off x="6584370" y="3331830"/>
            <a:ext cx="2602757" cy="307777"/>
          </a:xfrm>
          <a:prstGeom prst="rect">
            <a:avLst/>
          </a:prstGeom>
          <a:noFill/>
        </p:spPr>
        <p:txBody>
          <a:bodyPr wrap="square">
            <a:spAutoFit/>
          </a:bodyPr>
          <a:lstStyle/>
          <a:p>
            <a:pPr algn="ctr"/>
            <a:r>
              <a:rPr kumimoji="0" lang="en-US" sz="1400" b="1" i="0" u="none" strike="noStrike" kern="0" cap="none" spc="0" normalizeH="0" baseline="0" noProof="0" dirty="0">
                <a:ln>
                  <a:noFill/>
                </a:ln>
                <a:solidFill>
                  <a:srgbClr val="8B0000"/>
                </a:solidFill>
                <a:effectLst/>
                <a:uLnTx/>
                <a:uFillTx/>
                <a:latin typeface="Arial"/>
                <a:cs typeface="Arial"/>
                <a:sym typeface="Arial"/>
              </a:rPr>
              <a:t>POTENCIALMENTE LETAL</a:t>
            </a:r>
            <a:endParaRPr lang="en-US" b="1" dirty="0">
              <a:solidFill>
                <a:srgbClr val="8B0000"/>
              </a:solidFill>
            </a:endParaRPr>
          </a:p>
        </p:txBody>
      </p:sp>
      <p:grpSp>
        <p:nvGrpSpPr>
          <p:cNvPr id="39" name="Group 38">
            <a:extLst>
              <a:ext uri="{FF2B5EF4-FFF2-40B4-BE49-F238E27FC236}">
                <a16:creationId xmlns:a16="http://schemas.microsoft.com/office/drawing/2014/main" id="{D0A2F0A5-85F2-4C8B-6EA6-8B76FA7003B3}"/>
              </a:ext>
            </a:extLst>
          </p:cNvPr>
          <p:cNvGrpSpPr/>
          <p:nvPr/>
        </p:nvGrpSpPr>
        <p:grpSpPr>
          <a:xfrm>
            <a:off x="6129257" y="3140259"/>
            <a:ext cx="3361082" cy="337518"/>
            <a:chOff x="6034438" y="4030003"/>
            <a:chExt cx="2976056" cy="239674"/>
          </a:xfrm>
        </p:grpSpPr>
        <p:sp>
          <p:nvSpPr>
            <p:cNvPr id="36" name="Freeform 35">
              <a:extLst>
                <a:ext uri="{FF2B5EF4-FFF2-40B4-BE49-F238E27FC236}">
                  <a16:creationId xmlns:a16="http://schemas.microsoft.com/office/drawing/2014/main" id="{5E40F819-6888-1194-1EC8-F7436E0117D6}"/>
                </a:ext>
              </a:extLst>
            </p:cNvPr>
            <p:cNvSpPr/>
            <p:nvPr/>
          </p:nvSpPr>
          <p:spPr>
            <a:xfrm>
              <a:off x="6034438" y="4038029"/>
              <a:ext cx="454586" cy="231648"/>
            </a:xfrm>
            <a:custGeom>
              <a:avLst/>
              <a:gdLst>
                <a:gd name="connsiteX0" fmla="*/ 0 w 1060704"/>
                <a:gd name="connsiteY0" fmla="*/ 0 h 231648"/>
                <a:gd name="connsiteX1" fmla="*/ 0 w 1060704"/>
                <a:gd name="connsiteY1" fmla="*/ 231648 h 231648"/>
                <a:gd name="connsiteX2" fmla="*/ 1060704 w 1060704"/>
                <a:gd name="connsiteY2" fmla="*/ 231648 h 231648"/>
                <a:gd name="connsiteX3" fmla="*/ 1060704 w 1060704"/>
                <a:gd name="connsiteY3" fmla="*/ 219456 h 231648"/>
              </a:gdLst>
              <a:ahLst/>
              <a:cxnLst>
                <a:cxn ang="0">
                  <a:pos x="connsiteX0" y="connsiteY0"/>
                </a:cxn>
                <a:cxn ang="0">
                  <a:pos x="connsiteX1" y="connsiteY1"/>
                </a:cxn>
                <a:cxn ang="0">
                  <a:pos x="connsiteX2" y="connsiteY2"/>
                </a:cxn>
                <a:cxn ang="0">
                  <a:pos x="connsiteX3" y="connsiteY3"/>
                </a:cxn>
              </a:cxnLst>
              <a:rect l="l" t="t" r="r" b="b"/>
              <a:pathLst>
                <a:path w="1060704" h="231648">
                  <a:moveTo>
                    <a:pt x="0" y="0"/>
                  </a:moveTo>
                  <a:lnTo>
                    <a:pt x="0" y="231648"/>
                  </a:lnTo>
                  <a:lnTo>
                    <a:pt x="1060704" y="231648"/>
                  </a:lnTo>
                  <a:lnTo>
                    <a:pt x="1060704" y="219456"/>
                  </a:lnTo>
                </a:path>
              </a:pathLst>
            </a:custGeom>
            <a:noFill/>
            <a:ln>
              <a:solidFill>
                <a:srgbClr val="8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DCF20CB7-6A42-47C6-C745-DDFCF8E04931}"/>
                </a:ext>
              </a:extLst>
            </p:cNvPr>
            <p:cNvSpPr/>
            <p:nvPr/>
          </p:nvSpPr>
          <p:spPr>
            <a:xfrm flipH="1">
              <a:off x="8742016" y="4030003"/>
              <a:ext cx="268478" cy="231648"/>
            </a:xfrm>
            <a:custGeom>
              <a:avLst/>
              <a:gdLst>
                <a:gd name="connsiteX0" fmla="*/ 0 w 1060704"/>
                <a:gd name="connsiteY0" fmla="*/ 0 h 231648"/>
                <a:gd name="connsiteX1" fmla="*/ 0 w 1060704"/>
                <a:gd name="connsiteY1" fmla="*/ 231648 h 231648"/>
                <a:gd name="connsiteX2" fmla="*/ 1060704 w 1060704"/>
                <a:gd name="connsiteY2" fmla="*/ 231648 h 231648"/>
                <a:gd name="connsiteX3" fmla="*/ 1060704 w 1060704"/>
                <a:gd name="connsiteY3" fmla="*/ 219456 h 231648"/>
              </a:gdLst>
              <a:ahLst/>
              <a:cxnLst>
                <a:cxn ang="0">
                  <a:pos x="connsiteX0" y="connsiteY0"/>
                </a:cxn>
                <a:cxn ang="0">
                  <a:pos x="connsiteX1" y="connsiteY1"/>
                </a:cxn>
                <a:cxn ang="0">
                  <a:pos x="connsiteX2" y="connsiteY2"/>
                </a:cxn>
                <a:cxn ang="0">
                  <a:pos x="connsiteX3" y="connsiteY3"/>
                </a:cxn>
              </a:cxnLst>
              <a:rect l="l" t="t" r="r" b="b"/>
              <a:pathLst>
                <a:path w="1060704" h="231648">
                  <a:moveTo>
                    <a:pt x="0" y="0"/>
                  </a:moveTo>
                  <a:lnTo>
                    <a:pt x="0" y="231648"/>
                  </a:lnTo>
                  <a:lnTo>
                    <a:pt x="1060704" y="231648"/>
                  </a:lnTo>
                  <a:lnTo>
                    <a:pt x="1060704" y="219456"/>
                  </a:lnTo>
                </a:path>
              </a:pathLst>
            </a:custGeom>
            <a:noFill/>
            <a:ln>
              <a:solidFill>
                <a:srgbClr val="8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A4EE82BE-0BDB-437B-AD77-726BA18784E7}"/>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4705413" y="2467248"/>
            <a:ext cx="513398" cy="513397"/>
          </a:xfrm>
          <a:prstGeom prst="rect">
            <a:avLst/>
          </a:prstGeom>
          <a:effectLst/>
        </p:spPr>
      </p:pic>
      <p:pic>
        <p:nvPicPr>
          <p:cNvPr id="30" name="Picture 29">
            <a:extLst>
              <a:ext uri="{FF2B5EF4-FFF2-40B4-BE49-F238E27FC236}">
                <a16:creationId xmlns:a16="http://schemas.microsoft.com/office/drawing/2014/main" id="{B0F36F4D-0FAD-4DD3-8493-399585CFE741}"/>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5417334" y="2473677"/>
            <a:ext cx="513398" cy="513397"/>
          </a:xfrm>
          <a:prstGeom prst="rect">
            <a:avLst/>
          </a:prstGeom>
          <a:effectLst/>
        </p:spPr>
      </p:pic>
    </p:spTree>
    <p:extLst>
      <p:ext uri="{BB962C8B-B14F-4D97-AF65-F5344CB8AC3E}">
        <p14:creationId xmlns:p14="http://schemas.microsoft.com/office/powerpoint/2010/main" val="46619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668288"/>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r>
              <a:rPr lang="en-US" sz="2800" dirty="0"/>
              <a:t>Los </a:t>
            </a:r>
            <a:r>
              <a:rPr lang="en-US" sz="2800" dirty="0" err="1"/>
              <a:t>cárteles</a:t>
            </a:r>
            <a:r>
              <a:rPr lang="en-US" sz="2800" dirty="0"/>
              <a:t> de Sinaloa y Jalisco son las </a:t>
            </a:r>
            <a:r>
              <a:rPr lang="en-US" sz="2800" dirty="0" err="1"/>
              <a:t>principales</a:t>
            </a:r>
            <a:r>
              <a:rPr lang="en-US" sz="2800" dirty="0"/>
              <a:t> </a:t>
            </a:r>
            <a:r>
              <a:rPr lang="en-US" sz="2800" dirty="0" err="1"/>
              <a:t>organizaciones</a:t>
            </a:r>
            <a:r>
              <a:rPr lang="en-US" sz="2800" dirty="0"/>
              <a:t> </a:t>
            </a:r>
            <a:r>
              <a:rPr lang="en-US" sz="2800" dirty="0" err="1"/>
              <a:t>responsables</a:t>
            </a:r>
            <a:r>
              <a:rPr lang="en-US" sz="2800" dirty="0"/>
              <a:t> de las </a:t>
            </a:r>
            <a:r>
              <a:rPr lang="en-US" sz="2800" dirty="0" err="1"/>
              <a:t>muertes</a:t>
            </a:r>
            <a:r>
              <a:rPr lang="en-US" sz="2800" dirty="0"/>
              <a:t> de </a:t>
            </a:r>
            <a:r>
              <a:rPr lang="en-US" sz="2800" dirty="0" err="1"/>
              <a:t>estadounidenses</a:t>
            </a:r>
            <a:r>
              <a:rPr lang="en-US" sz="2800" dirty="0"/>
              <a:t> por </a:t>
            </a:r>
            <a:r>
              <a:rPr lang="en-US" sz="2800" dirty="0" err="1"/>
              <a:t>consumo</a:t>
            </a:r>
            <a:r>
              <a:rPr lang="en-US" sz="2800" dirty="0"/>
              <a:t> de la </a:t>
            </a:r>
            <a:r>
              <a:rPr lang="en-US" sz="2800" dirty="0" err="1"/>
              <a:t>droga</a:t>
            </a:r>
            <a:r>
              <a:rPr lang="en-US" sz="2800" dirty="0"/>
              <a:t> </a:t>
            </a:r>
            <a:r>
              <a:rPr lang="en-US" sz="2800" dirty="0" err="1"/>
              <a:t>Fentanilo</a:t>
            </a:r>
            <a:r>
              <a:rPr lang="en-US" sz="2800" dirty="0"/>
              <a:t>.</a:t>
            </a:r>
          </a:p>
        </p:txBody>
      </p:sp>
    </p:spTree>
    <p:extLst>
      <p:ext uri="{BB962C8B-B14F-4D97-AF65-F5344CB8AC3E}">
        <p14:creationId xmlns:p14="http://schemas.microsoft.com/office/powerpoint/2010/main" val="280569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1015663"/>
          </a:xfrm>
          <a:prstGeom prst="rect">
            <a:avLst/>
          </a:prstGeom>
          <a:noFill/>
        </p:spPr>
        <p:txBody>
          <a:bodyPr wrap="square" rtlCol="0">
            <a:spAutoFit/>
          </a:bodyPr>
          <a:lstStyle/>
          <a:p>
            <a:pPr lvl="0" algn="ctr">
              <a:defRPr/>
            </a:pPr>
            <a:r>
              <a:rPr lang="en-US" sz="1500" b="1" kern="0" dirty="0">
                <a:solidFill>
                  <a:sysClr val="windowText" lastClr="000000"/>
                </a:solidFill>
              </a:rPr>
              <a:t>Precursor </a:t>
            </a:r>
            <a:r>
              <a:rPr lang="en-US" sz="1500" b="1" kern="0" dirty="0" err="1">
                <a:solidFill>
                  <a:sysClr val="windowText" lastClr="000000"/>
                </a:solidFill>
              </a:rPr>
              <a:t>químico</a:t>
            </a:r>
            <a:r>
              <a:rPr kumimoji="0" lang="en-US" sz="1500" b="1" i="0" u="none" strike="noStrike" kern="0" cap="none" spc="0" normalizeH="0" baseline="0" noProof="0" dirty="0">
                <a:ln>
                  <a:noFill/>
                </a:ln>
                <a:solidFill>
                  <a:sysClr val="windowText" lastClr="000000"/>
                </a:solidFill>
                <a:effectLst/>
                <a:uLnTx/>
                <a:uFillTx/>
              </a:rPr>
              <a:t> </a:t>
            </a:r>
            <a:r>
              <a:rPr kumimoji="0" lang="en-US" sz="1500" b="1" i="0" u="none" strike="noStrike" kern="0" cap="none" spc="0" normalizeH="0" baseline="0" noProof="0" dirty="0" err="1">
                <a:ln>
                  <a:noFill/>
                </a:ln>
                <a:solidFill>
                  <a:sysClr val="windowText" lastClr="000000"/>
                </a:solidFill>
                <a:effectLst/>
                <a:uLnTx/>
                <a:uFillTx/>
              </a:rPr>
              <a:t>procedente</a:t>
            </a:r>
            <a:r>
              <a:rPr kumimoji="0" lang="en-US" sz="1500" b="1" i="0" u="none" strike="noStrike" kern="0" cap="none" spc="0" normalizeH="0" baseline="0" noProof="0" dirty="0">
                <a:ln>
                  <a:noFill/>
                </a:ln>
                <a:solidFill>
                  <a:sysClr val="windowText" lastClr="000000"/>
                </a:solidFill>
                <a:effectLst/>
                <a:uLnTx/>
                <a:uFillTx/>
              </a:rPr>
              <a:t> de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477328"/>
          </a:xfrm>
          <a:prstGeom prst="rect">
            <a:avLst/>
          </a:prstGeom>
          <a:noFill/>
          <a:ln>
            <a:noFill/>
          </a:ln>
        </p:spPr>
        <p:txBody>
          <a:bodyPr wrap="square" rtlCol="0">
            <a:spAutoFit/>
          </a:bodyPr>
          <a:lstStyle/>
          <a:p>
            <a:pPr lvl="0" algn="ctr">
              <a:defRPr/>
            </a:pPr>
            <a:r>
              <a:rPr lang="es-ES" sz="1500" b="1" kern="0" dirty="0">
                <a:solidFill>
                  <a:sysClr val="windowText" lastClr="000000"/>
                </a:solidFill>
              </a:rPr>
              <a:t>Fabricación de fentanilo en polvo y pastillas en laboratorios clandestinos de México</a:t>
            </a:r>
            <a:endParaRPr kumimoji="0" lang="en-US" sz="1500" b="1" i="0" u="none" strike="noStrike" kern="0" cap="none" spc="0" normalizeH="0" baseline="0" noProof="0" dirty="0">
              <a:ln>
                <a:noFill/>
              </a:ln>
              <a:solidFill>
                <a:sysClr val="windowText" lastClr="000000"/>
              </a:solidFill>
              <a:effectLst/>
              <a:uLnTx/>
              <a:uFillTx/>
            </a:endParaRP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513218" y="284943"/>
            <a:ext cx="6686786" cy="461635"/>
          </a:xfrm>
          <a:prstGeom prst="rect">
            <a:avLst/>
          </a:prstGeom>
          <a:noFill/>
          <a:ln>
            <a:noFill/>
          </a:ln>
        </p:spPr>
        <p:txBody>
          <a:bodyPr spcFirstLastPara="1" wrap="square" lIns="0" tIns="91425" rIns="182875" bIns="91425" anchor="t" anchorCtr="0">
            <a:spAutoFit/>
          </a:bodyPr>
          <a:lstStyle/>
          <a:p>
            <a:r>
              <a:rPr lang="en-US"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PRODUCCIÓN Y DISTRIBUCIÓN MUNDIAL DE FENTANILO</a:t>
            </a: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477328"/>
          </a:xfrm>
          <a:prstGeom prst="rect">
            <a:avLst/>
          </a:prstGeom>
          <a:noFill/>
          <a:ln>
            <a:noFill/>
          </a:ln>
        </p:spPr>
        <p:txBody>
          <a:bodyPr wrap="square" rtlCol="0">
            <a:spAutoFit/>
          </a:bodyPr>
          <a:lstStyle/>
          <a:p>
            <a:pPr lvl="0" algn="ctr">
              <a:defRPr/>
            </a:pPr>
            <a:r>
              <a:rPr lang="es-ES" sz="1500" b="1" kern="0" dirty="0">
                <a:solidFill>
                  <a:sysClr val="windowText" lastClr="000000"/>
                </a:solidFill>
              </a:rPr>
              <a:t>Contrabando de fentanilo a Estados Unidos por tierra, mar, aire y túneles subterráneos</a:t>
            </a:r>
            <a:endParaRPr kumimoji="0" lang="en-US" sz="1500" b="1" i="0" u="none" strike="noStrike" kern="0" cap="none" spc="0" normalizeH="0" baseline="0" noProof="0" dirty="0">
              <a:ln>
                <a:noFill/>
              </a:ln>
              <a:solidFill>
                <a:sysClr val="windowText" lastClr="000000"/>
              </a:solidFill>
              <a:effectLst/>
              <a:uLnTx/>
              <a:uFillTx/>
            </a:endParaRP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246495"/>
          </a:xfrm>
          <a:prstGeom prst="rect">
            <a:avLst/>
          </a:prstGeom>
          <a:noFill/>
          <a:ln>
            <a:noFill/>
          </a:ln>
        </p:spPr>
        <p:txBody>
          <a:bodyPr wrap="square" rtlCol="0">
            <a:spAutoFit/>
          </a:bodyPr>
          <a:lstStyle/>
          <a:p>
            <a:pPr lvl="0" algn="ctr">
              <a:defRPr/>
            </a:pPr>
            <a:r>
              <a:rPr lang="es-ES" sz="1500" b="1" kern="0" dirty="0">
                <a:solidFill>
                  <a:sysClr val="windowText" lastClr="000000"/>
                </a:solidFill>
              </a:rPr>
              <a:t>Distribuir fentanilo a través de grupos criminales locales, individuos y en las redes sociales</a:t>
            </a:r>
            <a:endParaRPr kumimoji="0" lang="en-US" sz="1500" b="1" i="0" u="none" strike="noStrike" kern="0" cap="none" spc="0" normalizeH="0" baseline="0" noProof="0" dirty="0">
              <a:ln>
                <a:noFill/>
              </a:ln>
              <a:solidFill>
                <a:sysClr val="windowText" lastClr="000000"/>
              </a:solidFill>
              <a:effectLst/>
              <a:uLnTx/>
              <a:uFillTx/>
            </a:endParaRP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708160"/>
          </a:xfrm>
          <a:prstGeom prst="rect">
            <a:avLst/>
          </a:prstGeom>
          <a:noFill/>
          <a:ln>
            <a:noFill/>
          </a:ln>
        </p:spPr>
        <p:txBody>
          <a:bodyPr wrap="square" rtlCol="0">
            <a:spAutoFit/>
          </a:bodyPr>
          <a:lstStyle/>
          <a:p>
            <a:pPr lvl="0" algn="ctr">
              <a:defRPr/>
            </a:pPr>
            <a:r>
              <a:rPr lang="es-ES" sz="1500" b="1" kern="0" dirty="0">
                <a:solidFill>
                  <a:sysClr val="windowText" lastClr="000000"/>
                </a:solidFill>
              </a:rPr>
              <a:t>Blanquear los beneficios del narcotráfico mediante dinero en efectivo, bienes y criptomonedas.</a:t>
            </a:r>
            <a:endParaRPr kumimoji="0" lang="en-US" sz="1500" b="1" i="0" u="none" strike="noStrike" kern="0" cap="none" spc="0" normalizeH="0" baseline="0" noProof="0" dirty="0">
              <a:ln>
                <a:noFill/>
              </a:ln>
              <a:solidFill>
                <a:sysClr val="windowText" lastClr="000000"/>
              </a:solidFill>
              <a:effectLst/>
              <a:uLnTx/>
              <a:uFillTx/>
            </a:endParaRP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s-US" sz="3200" dirty="0">
                <a:latin typeface="Merriweather" panose="020B0604020202020204" charset="0"/>
                <a:ea typeface="Gadugi" panose="020B0502040204020203" pitchFamily="34" charset="0"/>
                <a:cs typeface="Calibri" panose="020F0502020204030204" pitchFamily="34" charset="0"/>
              </a:rPr>
              <a:t>Peligro adicional: su fácil acceso</a:t>
            </a:r>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s-US" sz="2000" dirty="0">
                <a:solidFill>
                  <a:srgbClr val="000000"/>
                </a:solidFill>
                <a:latin typeface="Arial" panose="020B0604020202020204" pitchFamily="34" charset="0"/>
                <a:ea typeface="Arial Unicode MS" panose="020B0604020202020204" pitchFamily="34" charset="-128"/>
              </a:rPr>
              <a:t>Las pastillas con receta falsas son de fácil acceso y suelen venderse en redes sociales y plataformas de comercio electrónico.</a:t>
            </a:r>
          </a:p>
        </p:txBody>
      </p:sp>
      <p:pic>
        <p:nvPicPr>
          <p:cNvPr id="6" name="Picture 5">
            <a:extLst>
              <a:ext uri="{FF2B5EF4-FFF2-40B4-BE49-F238E27FC236}">
                <a16:creationId xmlns:a16="http://schemas.microsoft.com/office/drawing/2014/main" id="{9123B26B-51BE-5EA7-2F0D-FCCC172263F5}"/>
              </a:ext>
            </a:extLst>
          </p:cNvPr>
          <p:cNvPicPr>
            <a:picLocks noChangeAspect="1"/>
          </p:cNvPicPr>
          <p:nvPr/>
        </p:nvPicPr>
        <p:blipFill>
          <a:blip r:embed="rId3"/>
          <a:stretch>
            <a:fillRect/>
          </a:stretch>
        </p:blipFill>
        <p:spPr>
          <a:xfrm>
            <a:off x="2678844" y="334415"/>
            <a:ext cx="8228641" cy="4636819"/>
          </a:xfrm>
          <a:prstGeom prst="rect">
            <a:avLst/>
          </a:prstGeom>
        </p:spPr>
      </p:pic>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DE1DA2-6A00-50A8-871F-D50EE892855E}"/>
              </a:ext>
            </a:extLst>
          </p:cNvPr>
          <p:cNvPicPr>
            <a:picLocks noChangeAspect="1"/>
          </p:cNvPicPr>
          <p:nvPr/>
        </p:nvPicPr>
        <p:blipFill>
          <a:blip r:embed="rId3"/>
          <a:stretch>
            <a:fillRect/>
          </a:stretch>
        </p:blipFill>
        <p:spPr>
          <a:xfrm>
            <a:off x="2402114" y="301951"/>
            <a:ext cx="9782643"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s-US" sz="3200">
                <a:solidFill>
                  <a:schemeClr val="tx1"/>
                </a:solidFill>
                <a:latin typeface="Merriweather" panose="020B0604020202020204" charset="0"/>
                <a:ea typeface="Gadugi" panose="020B0502040204020203" pitchFamily="34" charset="0"/>
                <a:cs typeface="Calibri" panose="020F0502020204030204" pitchFamily="34" charset="0"/>
              </a:rPr>
              <a:t>Peligro adicional: su fácil acceso</a:t>
            </a: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s-US" sz="2000" dirty="0">
                <a:ea typeface="Calibri" panose="020F0502020204030204" pitchFamily="34" charset="0"/>
                <a:cs typeface="Arial" panose="020B0604020202020204" pitchFamily="34" charset="0"/>
              </a:rPr>
              <a:t>Supervisar los mensajes de texto sospechosos en las redes sociales o las publicaciones en aplicaciones de pago en efectivo puede iniciar una conversación importante que podría incluso salvar vidas.</a:t>
            </a: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1939286"/>
            <a:ext cx="2971800" cy="1477328"/>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s-US" sz="2200" dirty="0">
                <a:solidFill>
                  <a:schemeClr val="bg1"/>
                </a:solidFill>
                <a:latin typeface="Public Sans" pitchFamily="2" charset="77"/>
                <a:ea typeface="Gadugi" panose="020B0502040204020203" pitchFamily="34" charset="0"/>
                <a:cs typeface="Calibri" panose="020F0502020204030204" pitchFamily="34" charset="0"/>
              </a:rPr>
              <a:t>Los códigos para drogas más conocidos en Emoji </a:t>
            </a:r>
          </a:p>
          <a:p>
            <a:endParaRPr lang="es-US" sz="2400" dirty="0">
              <a:solidFill>
                <a:schemeClr val="bg1"/>
              </a:solidFill>
              <a:latin typeface="Public Sans" pitchFamily="2" charset="77"/>
              <a:ea typeface="Gadugi" panose="020B0502040204020203" pitchFamily="34" charset="0"/>
              <a:cs typeface="Calibri" panose="020F0502020204030204" pitchFamily="34" charset="0"/>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s-US" sz="480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Necesitamos su ayuda</a:t>
            </a:r>
          </a:p>
        </p:txBody>
      </p:sp>
      <p:pic>
        <p:nvPicPr>
          <p:cNvPr id="4" name="Picture 3">
            <a:extLst>
              <a:ext uri="{FF2B5EF4-FFF2-40B4-BE49-F238E27FC236}">
                <a16:creationId xmlns:a16="http://schemas.microsoft.com/office/drawing/2014/main" id="{8D818DA4-F7F5-9545-6792-C99EF5513E50}"/>
              </a:ext>
            </a:extLst>
          </p:cNvPr>
          <p:cNvPicPr>
            <a:picLocks noChangeAspect="1"/>
          </p:cNvPicPr>
          <p:nvPr/>
        </p:nvPicPr>
        <p:blipFill>
          <a:blip r:embed="rId5"/>
          <a:stretch>
            <a:fillRect/>
          </a:stretch>
        </p:blipFill>
        <p:spPr>
          <a:xfrm>
            <a:off x="25661" y="2505190"/>
            <a:ext cx="4918043" cy="2168410"/>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s-US" sz="3200">
                <a:solidFill>
                  <a:schemeClr val="accent1"/>
                </a:solidFill>
                <a:latin typeface="Merriweather" panose="020B0604020202020204" charset="0"/>
                <a:cs typeface="Calibri" panose="020F0502020204030204" pitchFamily="34" charset="0"/>
              </a:rPr>
              <a:t>Campaña de concientización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s-US" sz="3200" b="1" dirty="0">
                <a:solidFill>
                  <a:schemeClr val="accent2"/>
                </a:solidFill>
              </a:rPr>
              <a:t>Conozca los peligros y el acceso a estos medicamentos letales en internet. </a:t>
            </a:r>
          </a:p>
          <a:p>
            <a:r>
              <a:rPr lang="es-US" sz="2400" dirty="0">
                <a:solidFill>
                  <a:schemeClr val="accent1"/>
                </a:solidFill>
              </a:rPr>
              <a:t>Nunca tome medicamentos que no se los haya recetado su médico. </a:t>
            </a:r>
          </a:p>
          <a:p>
            <a:r>
              <a:rPr lang="es-US" sz="2400" dirty="0">
                <a:solidFill>
                  <a:schemeClr val="accent1"/>
                </a:solidFill>
              </a:rPr>
              <a:t>Hable con su familia y amigos sobre el peligro de comprar medicamentos por internet.</a:t>
            </a:r>
          </a:p>
          <a:p>
            <a:r>
              <a:rPr lang="es-US" sz="2400" dirty="0">
                <a:solidFill>
                  <a:schemeClr val="accent1"/>
                </a:solidFill>
              </a:rPr>
              <a:t>Difunda el mensaje: </a:t>
            </a:r>
            <a:r>
              <a:rPr lang="es-US" sz="2400" b="1" dirty="0">
                <a:solidFill>
                  <a:schemeClr val="accent1"/>
                </a:solidFill>
              </a:rPr>
              <a:t>Una pastilla puede matar</a:t>
            </a:r>
            <a:r>
              <a:rPr lang="es-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s-US" sz="2400" b="1">
                <a:latin typeface="Public Sans" pitchFamily="2" charset="77"/>
              </a:rPr>
              <a:t>www.dea.gov/onepill</a:t>
            </a:r>
          </a:p>
        </p:txBody>
      </p:sp>
      <p:pic>
        <p:nvPicPr>
          <p:cNvPr id="9" name="Picture 8">
            <a:extLst>
              <a:ext uri="{FF2B5EF4-FFF2-40B4-BE49-F238E27FC236}">
                <a16:creationId xmlns:a16="http://schemas.microsoft.com/office/drawing/2014/main" id="{36FE00FF-A788-C132-FC82-0D4A43187CB4}"/>
              </a:ext>
            </a:extLst>
          </p:cNvPr>
          <p:cNvPicPr>
            <a:picLocks noChangeAspect="1"/>
          </p:cNvPicPr>
          <p:nvPr/>
        </p:nvPicPr>
        <p:blipFill>
          <a:blip r:embed="rId5"/>
          <a:stretch>
            <a:fillRect/>
          </a:stretch>
        </p:blipFill>
        <p:spPr>
          <a:xfrm>
            <a:off x="25661" y="2505190"/>
            <a:ext cx="4918043" cy="2168410"/>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s-US" sz="4400" dirty="0"/>
              <a:t>La </a:t>
            </a:r>
            <a:r>
              <a:rPr lang="es-US" sz="4400" b="1" dirty="0"/>
              <a:t>crisis por sobredosis de drogas</a:t>
            </a:r>
            <a:r>
              <a:rPr lang="es-US" sz="4400" dirty="0"/>
              <a:t> es un peligro claro y actual </a:t>
            </a:r>
            <a:r>
              <a:rPr lang="es-US" sz="4400" b="1" dirty="0">
                <a:solidFill>
                  <a:srgbClr val="C00000"/>
                </a:solidFill>
              </a:rPr>
              <a:t>para la seguridad pública, la salud pública </a:t>
            </a:r>
            <a:r>
              <a:rPr lang="es-US" sz="4400" dirty="0">
                <a:solidFill>
                  <a:srgbClr val="C00000"/>
                </a:solidFill>
              </a:rPr>
              <a:t>y</a:t>
            </a:r>
            <a:r>
              <a:rPr lang="es-US" sz="4400" b="1" dirty="0">
                <a:solidFill>
                  <a:srgbClr val="C00000"/>
                </a:solidFill>
              </a:rPr>
              <a:t> la seguridad nacional</a:t>
            </a:r>
            <a:r>
              <a:rPr lang="es-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s-US" sz="2400" b="1">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B0DCA5B9-94B4-BD2F-9FF8-A4AE3FDE8B9D}"/>
              </a:ext>
            </a:extLst>
          </p:cNvPr>
          <p:cNvPicPr>
            <a:picLocks noChangeAspect="1"/>
          </p:cNvPicPr>
          <p:nvPr/>
        </p:nvPicPr>
        <p:blipFill>
          <a:blip r:embed="rId4"/>
          <a:stretch>
            <a:fillRect/>
          </a:stretch>
        </p:blipFill>
        <p:spPr>
          <a:xfrm>
            <a:off x="2464062" y="1654290"/>
            <a:ext cx="7099038" cy="3130031"/>
          </a:xfrm>
          <a:prstGeom prst="rect">
            <a:avLst/>
          </a:prstGeom>
        </p:spPr>
      </p:pic>
      <p:pic>
        <p:nvPicPr>
          <p:cNvPr id="3" name="Picture 2">
            <a:extLst>
              <a:ext uri="{FF2B5EF4-FFF2-40B4-BE49-F238E27FC236}">
                <a16:creationId xmlns:a16="http://schemas.microsoft.com/office/drawing/2014/main" id="{A0A61907-7200-402A-BDDF-DA081C5F66FA}"/>
              </a:ext>
            </a:extLst>
          </p:cNvPr>
          <p:cNvPicPr>
            <a:picLocks noChangeAspect="1"/>
          </p:cNvPicPr>
          <p:nvPr/>
        </p:nvPicPr>
        <p:blipFill>
          <a:blip r:embed="rId5"/>
          <a:stretch>
            <a:fillRect/>
          </a:stretch>
        </p:blipFill>
        <p:spPr>
          <a:xfrm>
            <a:off x="9398733" y="2259874"/>
            <a:ext cx="1894703" cy="2338251"/>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2554545"/>
          </a:xfrm>
          <a:prstGeom prst="rect">
            <a:avLst/>
          </a:prstGeom>
        </p:spPr>
        <p:txBody>
          <a:bodyPr wrap="square">
            <a:spAutoFit/>
          </a:bodyPr>
          <a:lstStyle/>
          <a:p>
            <a:pPr lvl="1" algn="ctr"/>
            <a:r>
              <a:rPr lang="en-US" sz="4000" b="1" dirty="0" err="1">
                <a:solidFill>
                  <a:srgbClr val="C00000"/>
                </a:solidFill>
              </a:rPr>
              <a:t>En</a:t>
            </a:r>
            <a:r>
              <a:rPr lang="en-US" sz="4000" b="1" dirty="0">
                <a:solidFill>
                  <a:srgbClr val="C00000"/>
                </a:solidFill>
              </a:rPr>
              <a:t> </a:t>
            </a:r>
            <a:r>
              <a:rPr lang="en-US" sz="4000" b="1" dirty="0" err="1">
                <a:solidFill>
                  <a:srgbClr val="C00000"/>
                </a:solidFill>
              </a:rPr>
              <a:t>promedio</a:t>
            </a:r>
            <a:r>
              <a:rPr lang="en-US" sz="4000" b="1" dirty="0">
                <a:solidFill>
                  <a:srgbClr val="C00000"/>
                </a:solidFill>
              </a:rPr>
              <a:t>, 265 personas </a:t>
            </a:r>
          </a:p>
          <a:p>
            <a:pPr lvl="1" algn="ctr"/>
            <a:r>
              <a:rPr lang="en-US" sz="4000" b="1" dirty="0" err="1">
                <a:solidFill>
                  <a:srgbClr val="C00000"/>
                </a:solidFill>
              </a:rPr>
              <a:t>mueren</a:t>
            </a:r>
            <a:r>
              <a:rPr lang="en-US" sz="4000" b="1" dirty="0">
                <a:solidFill>
                  <a:srgbClr val="C00000"/>
                </a:solidFill>
              </a:rPr>
              <a:t> por una </a:t>
            </a:r>
            <a:r>
              <a:rPr lang="en-US" sz="4000" b="1" dirty="0" err="1">
                <a:solidFill>
                  <a:srgbClr val="C00000"/>
                </a:solidFill>
              </a:rPr>
              <a:t>sobredosis</a:t>
            </a:r>
            <a:r>
              <a:rPr lang="en-US" sz="4000" b="1" dirty="0">
                <a:solidFill>
                  <a:srgbClr val="C00000"/>
                </a:solidFill>
              </a:rPr>
              <a:t> de </a:t>
            </a:r>
          </a:p>
          <a:p>
            <a:pPr lvl="1" algn="ctr"/>
            <a:r>
              <a:rPr lang="en-US" sz="4000" b="1" dirty="0" err="1">
                <a:solidFill>
                  <a:srgbClr val="C00000"/>
                </a:solidFill>
              </a:rPr>
              <a:t>drogas</a:t>
            </a:r>
            <a:r>
              <a:rPr lang="en-US" sz="4000" b="1" dirty="0">
                <a:solidFill>
                  <a:srgbClr val="C00000"/>
                </a:solidFill>
              </a:rPr>
              <a:t> </a:t>
            </a:r>
            <a:r>
              <a:rPr lang="en-US" sz="4000" b="1" dirty="0" err="1">
                <a:solidFill>
                  <a:srgbClr val="C00000"/>
                </a:solidFill>
              </a:rPr>
              <a:t>cada</a:t>
            </a:r>
            <a:r>
              <a:rPr lang="en-US" sz="4000" b="1" dirty="0">
                <a:solidFill>
                  <a:srgbClr val="C00000"/>
                </a:solidFill>
              </a:rPr>
              <a:t> </a:t>
            </a:r>
            <a:r>
              <a:rPr lang="en-US" sz="4000" b="1" dirty="0" err="1">
                <a:solidFill>
                  <a:srgbClr val="C00000"/>
                </a:solidFill>
              </a:rPr>
              <a:t>día</a:t>
            </a:r>
            <a:r>
              <a:rPr lang="en-US" sz="4000" b="1" dirty="0">
                <a:solidFill>
                  <a:srgbClr val="C00000"/>
                </a:solidFill>
              </a:rPr>
              <a:t> </a:t>
            </a:r>
            <a:r>
              <a:rPr lang="en-US" sz="4000" b="1" dirty="0" err="1">
                <a:solidFill>
                  <a:srgbClr val="C00000"/>
                </a:solidFill>
              </a:rPr>
              <a:t>en</a:t>
            </a:r>
            <a:r>
              <a:rPr lang="en-US" sz="4000" b="1" dirty="0">
                <a:solidFill>
                  <a:srgbClr val="C00000"/>
                </a:solidFill>
              </a:rPr>
              <a:t> los EE. UU.</a:t>
            </a:r>
            <a:br>
              <a:rPr lang="en-US" sz="4000" b="1" dirty="0">
                <a:solidFill>
                  <a:srgbClr val="C00000"/>
                </a:solidFill>
              </a:rPr>
            </a:br>
            <a:endParaRPr lang="en-US" sz="40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29A417B-93B9-FC45-A0B9-5AC6544F4A9F}"/>
              </a:ext>
            </a:extLst>
          </p:cNvPr>
          <p:cNvSpPr>
            <a:spLocks noGrp="1"/>
          </p:cNvSpPr>
          <p:nvPr>
            <p:ph type="ftr" sz="quarter" idx="11"/>
          </p:nvPr>
        </p:nvSpPr>
        <p:spPr>
          <a:xfrm>
            <a:off x="2697480" y="6356350"/>
            <a:ext cx="6581987" cy="365125"/>
          </a:xfrm>
        </p:spPr>
        <p:txBody>
          <a:bodyPr/>
          <a:lstStyle/>
          <a:p>
            <a:pPr algn="ctr"/>
            <a:r>
              <a:rPr lang="es-US" b="1">
                <a:solidFill>
                  <a:schemeClr val="tx2"/>
                </a:solidFill>
                <a:ea typeface="Karla"/>
                <a:cs typeface="Karla"/>
                <a:sym typeface="Karla"/>
              </a:rPr>
              <a:t>Fuente:</a:t>
            </a:r>
            <a:r>
              <a:rPr lang="es-US" b="1">
                <a:solidFill>
                  <a:schemeClr val="tx2"/>
                </a:solidFill>
                <a:ea typeface="Karla Light"/>
                <a:cs typeface="Karla Light"/>
                <a:sym typeface="Karla Light"/>
              </a:rPr>
              <a:t> </a:t>
            </a:r>
            <a:r>
              <a:rPr lang="es-US">
                <a:solidFill>
                  <a:schemeClr val="tx2"/>
                </a:solidFill>
                <a:ea typeface="Karla Light"/>
                <a:cs typeface="Karla Light"/>
                <a:sym typeface="Karla Light"/>
              </a:rPr>
              <a:t>Centros para el Control y la Prevención de Enfermedades</a:t>
            </a:r>
          </a:p>
        </p:txBody>
      </p:sp>
      <p:sp>
        <p:nvSpPr>
          <p:cNvPr id="2" name="Title 1">
            <a:extLst>
              <a:ext uri="{FF2B5EF4-FFF2-40B4-BE49-F238E27FC236}">
                <a16:creationId xmlns:a16="http://schemas.microsoft.com/office/drawing/2014/main" id="{689F15E0-B5BD-EE4F-BBE6-F51BC3047EAD}"/>
              </a:ext>
            </a:extLst>
          </p:cNvPr>
          <p:cNvSpPr>
            <a:spLocks noGrp="1"/>
          </p:cNvSpPr>
          <p:nvPr>
            <p:ph type="title" idx="4294967295"/>
          </p:nvPr>
        </p:nvSpPr>
        <p:spPr>
          <a:xfrm>
            <a:off x="0" y="855663"/>
            <a:ext cx="10480675" cy="769937"/>
          </a:xfrm>
        </p:spPr>
        <p:txBody>
          <a:bodyPr>
            <a:noAutofit/>
          </a:bodyPr>
          <a:lstStyle/>
          <a:p>
            <a:pPr algn="ctr"/>
            <a:r>
              <a:rPr lang="es-US" sz="3600"/>
              <a:t>Muertes por sobredosis</a:t>
            </a:r>
          </a:p>
        </p:txBody>
      </p:sp>
      <p:graphicFrame>
        <p:nvGraphicFramePr>
          <p:cNvPr id="10" name="Content Placeholder 9">
            <a:extLst>
              <a:ext uri="{FF2B5EF4-FFF2-40B4-BE49-F238E27FC236}">
                <a16:creationId xmlns:a16="http://schemas.microsoft.com/office/drawing/2014/main" id="{CEBEF8CE-D015-4349-85A9-AC2F73DBA6B0}"/>
              </a:ext>
            </a:extLst>
          </p:cNvPr>
          <p:cNvGraphicFramePr>
            <a:graphicFrameLocks noGrp="1"/>
          </p:cNvGraphicFramePr>
          <p:nvPr>
            <p:ph idx="4294967295"/>
            <p:extLst>
              <p:ext uri="{D42A27DB-BD31-4B8C-83A1-F6EECF244321}">
                <p14:modId xmlns:p14="http://schemas.microsoft.com/office/powerpoint/2010/main" val="4177328853"/>
              </p:ext>
            </p:extLst>
          </p:nvPr>
        </p:nvGraphicFramePr>
        <p:xfrm>
          <a:off x="0" y="1328738"/>
          <a:ext cx="11337925" cy="48180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Icon&#10;&#10;Description automatically generated">
            <a:extLst>
              <a:ext uri="{FF2B5EF4-FFF2-40B4-BE49-F238E27FC236}">
                <a16:creationId xmlns:a16="http://schemas.microsoft.com/office/drawing/2014/main" id="{BA4A23A2-68C0-6545-8E14-B3598B2DCCB8}"/>
              </a:ext>
            </a:extLst>
          </p:cNvPr>
          <p:cNvPicPr>
            <a:picLocks noChangeAspect="1"/>
          </p:cNvPicPr>
          <p:nvPr/>
        </p:nvPicPr>
        <p:blipFill>
          <a:blip r:embed="rId4"/>
          <a:stretch>
            <a:fillRect/>
          </a:stretch>
        </p:blipFill>
        <p:spPr>
          <a:xfrm>
            <a:off x="5638800" y="2679700"/>
            <a:ext cx="914400" cy="749300"/>
          </a:xfrm>
          <a:prstGeom prst="rect">
            <a:avLst/>
          </a:prstGeom>
        </p:spPr>
      </p:pic>
      <p:grpSp>
        <p:nvGrpSpPr>
          <p:cNvPr id="14" name="Group 13">
            <a:extLst>
              <a:ext uri="{FF2B5EF4-FFF2-40B4-BE49-F238E27FC236}">
                <a16:creationId xmlns:a16="http://schemas.microsoft.com/office/drawing/2014/main" id="{95E3C481-F3B4-3F42-ACE6-12F134B49B5B}"/>
              </a:ext>
            </a:extLst>
          </p:cNvPr>
          <p:cNvGrpSpPr/>
          <p:nvPr/>
        </p:nvGrpSpPr>
        <p:grpSpPr>
          <a:xfrm>
            <a:off x="3307877" y="3924736"/>
            <a:ext cx="1220579" cy="118872"/>
            <a:chOff x="3307877" y="3924736"/>
            <a:chExt cx="1220579" cy="118872"/>
          </a:xfrm>
        </p:grpSpPr>
        <p:cxnSp>
          <p:nvCxnSpPr>
            <p:cNvPr id="6" name="Straight Connector 5">
              <a:extLst>
                <a:ext uri="{FF2B5EF4-FFF2-40B4-BE49-F238E27FC236}">
                  <a16:creationId xmlns:a16="http://schemas.microsoft.com/office/drawing/2014/main" id="{7382286E-6BDB-2F41-8DFA-4F9A0DC51675}"/>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6BB468-479F-CF43-BCCC-04A9F7E963CE}"/>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9935B21-F6A4-DA4A-A308-DC79E57915B2}"/>
              </a:ext>
            </a:extLst>
          </p:cNvPr>
          <p:cNvGrpSpPr/>
          <p:nvPr/>
        </p:nvGrpSpPr>
        <p:grpSpPr>
          <a:xfrm>
            <a:off x="7540172" y="3538370"/>
            <a:ext cx="696684" cy="118872"/>
            <a:chOff x="7540172" y="3597806"/>
            <a:chExt cx="696684" cy="118872"/>
          </a:xfrm>
        </p:grpSpPr>
        <p:cxnSp>
          <p:nvCxnSpPr>
            <p:cNvPr id="11" name="Straight Connector 10">
              <a:extLst>
                <a:ext uri="{FF2B5EF4-FFF2-40B4-BE49-F238E27FC236}">
                  <a16:creationId xmlns:a16="http://schemas.microsoft.com/office/drawing/2014/main" id="{ECA0F536-AF32-B34D-AF15-39FCEA7B88FD}"/>
                </a:ext>
              </a:extLst>
            </p:cNvPr>
            <p:cNvCxnSpPr>
              <a:cxnSpLocks/>
            </p:cNvCxnSpPr>
            <p:nvPr/>
          </p:nvCxnSpPr>
          <p:spPr>
            <a:xfrm flipH="1">
              <a:off x="7540172" y="3657242"/>
              <a:ext cx="63724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6C6C544-43C3-C542-B542-665DC263FDE8}"/>
                </a:ext>
              </a:extLst>
            </p:cNvPr>
            <p:cNvSpPr>
              <a:spLocks noChangeAspect="1"/>
            </p:cNvSpPr>
            <p:nvPr/>
          </p:nvSpPr>
          <p:spPr>
            <a:xfrm rot="10800000">
              <a:off x="8117984" y="3597806"/>
              <a:ext cx="118872" cy="118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8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3" dur="500"/>
                                        <p:tgtEl>
                                          <p:spTgt spid="10">
                                            <p:graphicEl>
                                              <a:chart seriesIdx="-3" categoryIdx="-3" bldStep="gridLegend"/>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fade">
                                      <p:cBhvr>
                                        <p:cTn id="17" dur="500"/>
                                        <p:tgtEl>
                                          <p:spTgt spid="10">
                                            <p:graphicEl>
                                              <a:chart seriesIdx="0" categoryIdx="0" bldStep="ptInSeries"/>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fade">
                                      <p:cBhvr>
                                        <p:cTn id="21" dur="500"/>
                                        <p:tgtEl>
                                          <p:spTgt spid="10">
                                            <p:graphicEl>
                                              <a:chart seriesIdx="0" categoryIdx="1" bldStep="ptInSeries"/>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fade">
                                      <p:cBhvr>
                                        <p:cTn id="25" dur="500"/>
                                        <p:tgtEl>
                                          <p:spTgt spid="10">
                                            <p:graphicEl>
                                              <a:chart seriesIdx="0" categoryIdx="2" bldStep="ptInSeries"/>
                                            </p:graphic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vert="horz" lIns="91440" tIns="45720" rIns="91440" bIns="45720" rtlCol="0" anchor="t">
            <a:normAutofit/>
          </a:bodyPr>
          <a:lstStyle/>
          <a:p>
            <a:pPr marL="0" indent="0">
              <a:buNone/>
            </a:pPr>
            <a:r>
              <a:rPr lang="es-US" sz="3200" dirty="0">
                <a:ea typeface="Karla"/>
                <a:cs typeface="Karla"/>
                <a:sym typeface="Karla"/>
              </a:rPr>
              <a:t>Las cantidades récord de fentanilo que la DEA incautó en 2024 alcanzan para </a:t>
            </a:r>
            <a:r>
              <a:rPr lang="es-US" sz="3200" b="1" dirty="0">
                <a:solidFill>
                  <a:schemeClr val="accent2"/>
                </a:solidFill>
                <a:ea typeface="Karla"/>
                <a:cs typeface="Karla"/>
                <a:sym typeface="Karla"/>
              </a:rPr>
              <a:t>matar a todos los estadounidenses</a:t>
            </a:r>
            <a:r>
              <a:rPr lang="es-US" sz="3200" dirty="0">
                <a:ea typeface="Karla"/>
                <a:cs typeface="Karla"/>
                <a:sym typeface="Karl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s-US" sz="2400">
                <a:solidFill>
                  <a:schemeClr val="bg1"/>
                </a:solidFill>
                <a:latin typeface="Public Sans" pitchFamily="2" charset="77"/>
              </a:rPr>
              <a:t>Dosis de fentanilo potencialmente letal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0" y="4337050"/>
            <a:ext cx="12192000" cy="769938"/>
          </a:xfrm>
        </p:spPr>
        <p:txBody>
          <a:bodyPr wrap="square">
            <a:spAutoFit/>
          </a:bodyPr>
          <a:lstStyle/>
          <a:p>
            <a:pPr algn="ctr"/>
            <a:r>
              <a:rPr lang="es-US" dirty="0">
                <a:solidFill>
                  <a:schemeClr val="bg1"/>
                </a:solidFill>
                <a:latin typeface="Public Sans" pitchFamily="2" charset="77"/>
              </a:rPr>
              <a:t>ALERTA DE SEGURIDAD PÚBLICA</a:t>
            </a:r>
          </a:p>
        </p:txBody>
      </p:sp>
      <p:pic>
        <p:nvPicPr>
          <p:cNvPr id="5" name="Picture 4">
            <a:extLst>
              <a:ext uri="{FF2B5EF4-FFF2-40B4-BE49-F238E27FC236}">
                <a16:creationId xmlns:a16="http://schemas.microsoft.com/office/drawing/2014/main" id="{DEFD6547-76A1-0130-97E5-BC7196DE969D}"/>
              </a:ext>
            </a:extLst>
          </p:cNvPr>
          <p:cNvPicPr>
            <a:picLocks noChangeAspect="1"/>
          </p:cNvPicPr>
          <p:nvPr/>
        </p:nvPicPr>
        <p:blipFill>
          <a:blip r:embed="rId4"/>
          <a:stretch>
            <a:fillRect/>
          </a:stretch>
        </p:blipFill>
        <p:spPr>
          <a:xfrm>
            <a:off x="12254986" y="743074"/>
            <a:ext cx="9414843" cy="5675123"/>
          </a:xfrm>
          <a:prstGeom prst="rect">
            <a:avLst/>
          </a:prstGeom>
        </p:spPr>
      </p:pic>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2192000" cy="585788"/>
          </a:xfrm>
        </p:spPr>
        <p:txBody>
          <a:bodyPr wrap="square">
            <a:spAutoFit/>
          </a:bodyPr>
          <a:lstStyle/>
          <a:p>
            <a:pPr algn="ctr"/>
            <a:r>
              <a:rPr lang="es-US" sz="3200" dirty="0"/>
              <a:t>Pastillas falsificadas más comunes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s-US" sz="240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s-US" sz="240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s-US" sz="240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latin typeface="Public Sans" pitchFamily="2" charset="77"/>
                <a:ea typeface="Karla"/>
                <a:cs typeface="Karla"/>
                <a:sym typeface="Karla"/>
              </a:rPr>
              <a:t>Oxicodona </a:t>
            </a:r>
            <a:r>
              <a:rPr lang="es-US" sz="3200" b="1">
                <a:latin typeface="Public Sans" pitchFamily="2" charset="77"/>
                <a:ea typeface="Karla"/>
                <a:cs typeface="Karla"/>
                <a:sym typeface="Karla"/>
              </a:rPr>
              <a:t>auténtica</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solidFill>
                  <a:schemeClr val="accent2"/>
                </a:solidFill>
                <a:latin typeface="Public Sans" pitchFamily="2" charset="77"/>
                <a:ea typeface="Karla"/>
                <a:cs typeface="Karla"/>
                <a:sym typeface="Karla"/>
              </a:rPr>
              <a:t>Oxicodona </a:t>
            </a:r>
            <a:r>
              <a:rPr lang="es-US" sz="3200" b="1">
                <a:solidFill>
                  <a:schemeClr val="accent2"/>
                </a:solidFill>
                <a:latin typeface="Public Sans" pitchFamily="2" charset="77"/>
                <a:ea typeface="Karla"/>
                <a:cs typeface="Karla"/>
                <a:sym typeface="Karla"/>
              </a:rPr>
              <a:t>falsificada</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F8DC634AFB7439B7AA5476C9D65F2" ma:contentTypeVersion="4" ma:contentTypeDescription="Create a new document." ma:contentTypeScope="" ma:versionID="69b7799c32c5f0f0aca2e6784c92071f">
  <xsd:schema xmlns:xsd="http://www.w3.org/2001/XMLSchema" xmlns:xs="http://www.w3.org/2001/XMLSchema" xmlns:p="http://schemas.microsoft.com/office/2006/metadata/properties" xmlns:ns1="http://schemas.microsoft.com/sharepoint/v3" xmlns:ns2="c0526181-a05f-48c5-8ddd-c8b6626e1812" targetNamespace="http://schemas.microsoft.com/office/2006/metadata/properties" ma:root="true" ma:fieldsID="69ea9ec79d28eb382ec2173833d50818" ns1:_="" ns2:_="">
    <xsd:import namespace="http://schemas.microsoft.com/sharepoint/v3"/>
    <xsd:import namespace="c0526181-a05f-48c5-8ddd-c8b6626e181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526181-a05f-48c5-8ddd-c8b6626e18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76CF37-9CDF-4A52-A695-DF204082C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526181-a05f-48c5-8ddd-c8b6626e1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64C35D-5FD6-4234-9578-A349290B6199}">
  <ds:schemaRefs>
    <ds:schemaRef ds:uri="http://purl.org/dc/term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openxmlformats.org/package/2006/metadata/core-properties"/>
    <ds:schemaRef ds:uri="http://schemas.microsoft.com/office/infopath/2007/PartnerControls"/>
    <ds:schemaRef ds:uri="c0526181-a05f-48c5-8ddd-c8b6626e1812"/>
    <ds:schemaRef ds:uri="http://schemas.microsoft.com/sharepoint/v3"/>
  </ds:schemaRefs>
</ds:datastoreItem>
</file>

<file path=customXml/itemProps3.xml><?xml version="1.0" encoding="utf-8"?>
<ds:datastoreItem xmlns:ds="http://schemas.openxmlformats.org/officeDocument/2006/customXml" ds:itemID="{AF784105-CE0D-4717-8F08-6D49CC3BF7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DEACommunityOutreach2021__Vertical</Template>
  <TotalTime>9800</TotalTime>
  <Words>1892</Words>
  <Application>Microsoft Office PowerPoint</Application>
  <PresentationFormat>Widescreen</PresentationFormat>
  <Paragraphs>141</Paragraphs>
  <Slides>20</Slides>
  <Notes>18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Karla</vt:lpstr>
      <vt:lpstr>Karla Light</vt:lpstr>
      <vt:lpstr>Merriweather</vt:lpstr>
      <vt:lpstr>Public Sans</vt:lpstr>
      <vt:lpstr>Public Sans Medium</vt:lpstr>
      <vt:lpstr>Blue OPCK Horizontal</vt:lpstr>
      <vt:lpstr>Gray OPCK Horizontal</vt:lpstr>
      <vt:lpstr>Gray OPCK Vertical</vt:lpstr>
      <vt:lpstr>PowerPoint Presentation</vt:lpstr>
      <vt:lpstr>PowerPoint Presentation</vt:lpstr>
      <vt:lpstr>PowerPoint Presentation</vt:lpstr>
      <vt:lpstr>Muertes por sobredosis</vt:lpstr>
      <vt:lpstr>PowerPoint Presentation</vt:lpstr>
      <vt:lpstr>Dosis de fentanilo potencialmente letal </vt:lpstr>
      <vt:lpstr>ALERTA DE SEGURIDAD PÚBLICA</vt:lpstr>
      <vt:lpstr>Pastillas falsificadas más comunes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Peligro adicional: su fácil acceso</vt:lpstr>
      <vt:lpstr>Peligro adicional: su fácil acceso</vt:lpstr>
      <vt:lpstr>Necesitamos su ayuda</vt:lpstr>
      <vt:lpstr>Campaña de concientización</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Drew, Cathleen R.</cp:lastModifiedBy>
  <cp:revision>388</cp:revision>
  <cp:lastPrinted>2022-02-03T18:35:02Z</cp:lastPrinted>
  <dcterms:created xsi:type="dcterms:W3CDTF">2021-05-28T13:51:42Z</dcterms:created>
  <dcterms:modified xsi:type="dcterms:W3CDTF">2025-03-03T14:30:33Z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0x010100FC2F8DC634AFB7439B7AA5476C9D65F2</vt:lpwstr>
  </property>
</Properties>
</file>