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62" r:id="rId2"/>
    <p:sldId id="6013" r:id="rId3"/>
    <p:sldId id="261" r:id="rId4"/>
    <p:sldId id="6016" r:id="rId5"/>
    <p:sldId id="598" r:id="rId6"/>
    <p:sldId id="599" r:id="rId7"/>
    <p:sldId id="5985" r:id="rId8"/>
    <p:sldId id="600" r:id="rId9"/>
    <p:sldId id="5986" r:id="rId10"/>
    <p:sldId id="5988" r:id="rId11"/>
    <p:sldId id="5990" r:id="rId12"/>
    <p:sldId id="5991" r:id="rId13"/>
    <p:sldId id="6015" r:id="rId14"/>
    <p:sldId id="5992" r:id="rId15"/>
    <p:sldId id="5993" r:id="rId16"/>
    <p:sldId id="5995" r:id="rId17"/>
    <p:sldId id="5994" r:id="rId18"/>
    <p:sldId id="5996" r:id="rId19"/>
    <p:sldId id="6000" r:id="rId20"/>
    <p:sldId id="5998" r:id="rId21"/>
    <p:sldId id="6001" r:id="rId22"/>
    <p:sldId id="6002" r:id="rId23"/>
    <p:sldId id="6003" r:id="rId24"/>
    <p:sldId id="6004" r:id="rId25"/>
    <p:sldId id="6005" r:id="rId26"/>
    <p:sldId id="6006" r:id="rId27"/>
    <p:sldId id="6007" r:id="rId28"/>
    <p:sldId id="6008" r:id="rId29"/>
    <p:sldId id="6017" r:id="rId30"/>
    <p:sldId id="6018" r:id="rId31"/>
    <p:sldId id="6009" r:id="rId32"/>
    <p:sldId id="6014" r:id="rId33"/>
    <p:sldId id="6010" r:id="rId34"/>
    <p:sldId id="6011" r:id="rId35"/>
    <p:sldId id="6012" r:id="rId36"/>
    <p:sldId id="601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0104"/>
    <a:srgbClr val="FF5047"/>
    <a:srgbClr val="A61E1E"/>
    <a:srgbClr val="131E3D"/>
    <a:srgbClr val="FF3A30"/>
    <a:srgbClr val="C00100"/>
    <a:srgbClr val="BD0003"/>
    <a:srgbClr val="B10202"/>
    <a:srgbClr val="BE00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41" autoAdjust="0"/>
  </p:normalViewPr>
  <p:slideViewPr>
    <p:cSldViewPr snapToGrid="0">
      <p:cViewPr varScale="1">
        <p:scale>
          <a:sx n="92" d="100"/>
          <a:sy n="92" d="100"/>
        </p:scale>
        <p:origin x="432" y="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0" d="100"/>
          <a:sy n="70" d="100"/>
        </p:scale>
        <p:origin x="1812"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551934121244059"/>
          <c:y val="0.11502784082390226"/>
          <c:w val="0.32896131757511876"/>
          <c:h val="0.81721943325698865"/>
        </c:manualLayout>
      </c:layout>
      <c:doughnutChart>
        <c:varyColors val="0"/>
        <c:ser>
          <c:idx val="0"/>
          <c:order val="0"/>
          <c:tx>
            <c:strRef>
              <c:f>Sheet1!$B$1</c:f>
              <c:strCache>
                <c:ptCount val="1"/>
                <c:pt idx="0">
                  <c:v>Overdose Deaths</c:v>
                </c:pt>
              </c:strCache>
            </c:strRef>
          </c:tx>
          <c:spPr>
            <a:solidFill>
              <a:schemeClr val="accent1"/>
            </a:solidFill>
            <a:ln w="19050">
              <a:solidFill>
                <a:schemeClr val="bg2"/>
              </a:solidFill>
            </a:ln>
            <a:effectLst/>
          </c:spPr>
          <c:dPt>
            <c:idx val="0"/>
            <c:bubble3D val="0"/>
            <c:spPr>
              <a:solidFill>
                <a:schemeClr val="bg2"/>
              </a:solidFill>
              <a:ln w="19050">
                <a:solidFill>
                  <a:schemeClr val="bg2"/>
                </a:solidFill>
              </a:ln>
              <a:effectLst/>
            </c:spPr>
            <c:extLst>
              <c:ext xmlns:c16="http://schemas.microsoft.com/office/drawing/2014/chart" uri="{C3380CC4-5D6E-409C-BE32-E72D297353CC}">
                <c16:uniqueId val="{00000001-6345-D342-8DFD-BEB10710E87D}"/>
              </c:ext>
            </c:extLst>
          </c:dPt>
          <c:dPt>
            <c:idx val="1"/>
            <c:bubble3D val="0"/>
            <c:spPr>
              <a:solidFill>
                <a:srgbClr val="C00000"/>
              </a:solidFill>
              <a:ln w="19050">
                <a:solidFill>
                  <a:schemeClr val="bg2"/>
                </a:solidFill>
              </a:ln>
              <a:effectLst/>
            </c:spPr>
            <c:extLst>
              <c:ext xmlns:c16="http://schemas.microsoft.com/office/drawing/2014/chart" uri="{C3380CC4-5D6E-409C-BE32-E72D297353CC}">
                <c16:uniqueId val="{00000003-6345-D342-8DFD-BEB10710E87D}"/>
              </c:ext>
            </c:extLst>
          </c:dPt>
          <c:dPt>
            <c:idx val="2"/>
            <c:bubble3D val="0"/>
            <c:spPr>
              <a:solidFill>
                <a:srgbClr val="18274F"/>
              </a:solidFill>
              <a:ln w="19050">
                <a:solidFill>
                  <a:schemeClr val="bg2"/>
                </a:solidFill>
              </a:ln>
              <a:effectLst/>
            </c:spPr>
            <c:extLst>
              <c:ext xmlns:c16="http://schemas.microsoft.com/office/drawing/2014/chart" uri="{C3380CC4-5D6E-409C-BE32-E72D297353CC}">
                <c16:uniqueId val="{00000005-6345-D342-8DFD-BEB10710E87D}"/>
              </c:ext>
            </c:extLst>
          </c:dPt>
          <c:dLbls>
            <c:dLbl>
              <c:idx val="0"/>
              <c:delete val="1"/>
              <c:extLst>
                <c:ext xmlns:c15="http://schemas.microsoft.com/office/drawing/2012/chart" uri="{CE6537A1-D6FC-4f65-9D91-7224C49458BB}"/>
                <c:ext xmlns:c16="http://schemas.microsoft.com/office/drawing/2014/chart" uri="{C3380CC4-5D6E-409C-BE32-E72D297353CC}">
                  <c16:uniqueId val="{00000001-6345-D342-8DFD-BEB10710E87D}"/>
                </c:ext>
              </c:extLst>
            </c:dLbl>
            <c:dLbl>
              <c:idx val="1"/>
              <c:layout>
                <c:manualLayout>
                  <c:x val="0.19723094384210987"/>
                  <c:y val="0.2671478277953272"/>
                </c:manualLayout>
              </c:layout>
              <c:tx>
                <c:rich>
                  <a:bodyPr rot="0" spcFirstLastPara="1" vertOverflow="clip" horzOverflow="clip" vert="horz" wrap="square" lIns="38100" tIns="19050" rIns="38100" bIns="19050" anchor="ctr" anchorCtr="0">
                    <a:noAutofit/>
                  </a:bodyPr>
                  <a:lstStyle/>
                  <a:p>
                    <a:pPr algn="l">
                      <a:defRPr sz="3200" b="0" i="0" u="none" strike="noStrike" kern="1200" baseline="0">
                        <a:solidFill>
                          <a:schemeClr val="tx1"/>
                        </a:solidFill>
                        <a:latin typeface="+mn-lt"/>
                        <a:ea typeface="+mn-ea"/>
                        <a:cs typeface="+mn-cs"/>
                      </a:defRPr>
                    </a:pPr>
                    <a:r>
                      <a:rPr lang="en-US" sz="3200" b="1" i="0" dirty="0">
                        <a:solidFill>
                          <a:srgbClr val="18274F"/>
                        </a:solidFill>
                        <a:latin typeface="Arial" panose="020B0604020202020204" pitchFamily="34" charset="0"/>
                      </a:rPr>
                      <a:t>38%</a:t>
                    </a:r>
                    <a:r>
                      <a:rPr lang="en-US" sz="3200" baseline="0" dirty="0">
                        <a:solidFill>
                          <a:srgbClr val="18274F"/>
                        </a:solidFill>
                      </a:rPr>
                      <a:t> </a:t>
                    </a:r>
                    <a:fld id="{C96B0148-640E-C84D-A0CC-73A1C0CA1ABB}" type="CATEGORYNAME">
                      <a:rPr lang="en-US" sz="3200" b="0" i="0" baseline="0">
                        <a:solidFill>
                          <a:srgbClr val="18274F"/>
                        </a:solidFill>
                        <a:latin typeface="Arial" panose="020B0604020202020204" pitchFamily="34" charset="0"/>
                      </a:rPr>
                      <a:pPr algn="l">
                        <a:defRPr sz="3200">
                          <a:solidFill>
                            <a:schemeClr val="tx1"/>
                          </a:solidFill>
                        </a:defRPr>
                      </a:pPr>
                      <a:t>[CATEGORY NAME]</a:t>
                    </a:fld>
                    <a:endParaRPr lang="en-US" sz="3200" baseline="0" dirty="0">
                      <a:solidFill>
                        <a:srgbClr val="18274F"/>
                      </a:solidFill>
                    </a:endParaRPr>
                  </a:p>
                </c:rich>
              </c:tx>
              <c:spPr>
                <a:xfrm>
                  <a:off x="8285184" y="1951691"/>
                  <a:ext cx="3050932" cy="923447"/>
                </a:xfrm>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0">
                  <a:noAutofit/>
                </a:bodyPr>
                <a:lstStyle/>
                <a:p>
                  <a:pPr algn="l">
                    <a:defRPr sz="3200" b="0" i="0" u="none" strike="noStrike" kern="1200" baseline="0">
                      <a:solidFill>
                        <a:schemeClr val="tx1"/>
                      </a:solidFill>
                      <a:latin typeface="+mn-lt"/>
                      <a:ea typeface="+mn-ea"/>
                      <a:cs typeface="+mn-cs"/>
                    </a:defRPr>
                  </a:pPr>
                  <a:endParaRPr lang="en-US"/>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wedgeRectCallout">
                      <a:avLst>
                        <a:gd name="adj1" fmla="val -82906"/>
                        <a:gd name="adj2" fmla="val -22280"/>
                      </a:avLst>
                    </a:prstGeom>
                    <a:noFill/>
                    <a:ln>
                      <a:noFill/>
                    </a:ln>
                  </c15:spPr>
                  <c15:layout>
                    <c:manualLayout>
                      <c:w val="0.30501415470555826"/>
                      <c:h val="0.46214837065261788"/>
                    </c:manualLayout>
                  </c15:layout>
                  <c15:dlblFieldTable/>
                  <c15:showDataLabelsRange val="1"/>
                </c:ext>
                <c:ext xmlns:c16="http://schemas.microsoft.com/office/drawing/2014/chart" uri="{C3380CC4-5D6E-409C-BE32-E72D297353CC}">
                  <c16:uniqueId val="{00000003-6345-D342-8DFD-BEB10710E87D}"/>
                </c:ext>
              </c:extLst>
            </c:dLbl>
            <c:dLbl>
              <c:idx val="2"/>
              <c:layout>
                <c:manualLayout>
                  <c:x val="-0.19039974899715822"/>
                  <c:y val="0.24271759529730486"/>
                </c:manualLayout>
              </c:layout>
              <c:tx>
                <c:rich>
                  <a:bodyPr rot="0" spcFirstLastPara="1" vertOverflow="clip" horzOverflow="clip" vert="horz" wrap="square" lIns="38100" tIns="19050" rIns="38100" bIns="19050" anchor="ctr" anchorCtr="0">
                    <a:noAutofit/>
                  </a:bodyPr>
                  <a:lstStyle/>
                  <a:p>
                    <a:pPr algn="l">
                      <a:defRPr sz="3200" b="0" i="0" u="none" strike="noStrike" kern="1200" baseline="0">
                        <a:solidFill>
                          <a:schemeClr val="tx1"/>
                        </a:solidFill>
                        <a:latin typeface="Public Sans" pitchFamily="2" charset="77"/>
                        <a:ea typeface="+mn-ea"/>
                        <a:cs typeface="+mn-cs"/>
                      </a:defRPr>
                    </a:pPr>
                    <a:r>
                      <a:rPr lang="en-US" sz="3200" b="1" i="0" dirty="0">
                        <a:solidFill>
                          <a:srgbClr val="18274F"/>
                        </a:solidFill>
                        <a:latin typeface="Arial" panose="020B0604020202020204" pitchFamily="34" charset="0"/>
                      </a:rPr>
                      <a:t>49%</a:t>
                    </a:r>
                    <a:r>
                      <a:rPr lang="en-US" sz="3200" b="0" i="0" baseline="0" dirty="0">
                        <a:solidFill>
                          <a:srgbClr val="18274F"/>
                        </a:solidFill>
                        <a:latin typeface="Arial" panose="020B0604020202020204" pitchFamily="34" charset="0"/>
                      </a:rPr>
                      <a:t> </a:t>
                    </a:r>
                    <a:fld id="{5FFB3EB4-6E52-AC4E-8427-54E695E3E6DD}" type="CATEGORYNAME">
                      <a:rPr lang="en-US" sz="3200" b="0" i="0" baseline="0" dirty="0">
                        <a:solidFill>
                          <a:srgbClr val="18274F"/>
                        </a:solidFill>
                        <a:latin typeface="Arial" panose="020B0604020202020204" pitchFamily="34" charset="0"/>
                      </a:rPr>
                      <a:pPr algn="l">
                        <a:defRPr sz="3200">
                          <a:solidFill>
                            <a:schemeClr val="tx1"/>
                          </a:solidFill>
                          <a:latin typeface="Public Sans" pitchFamily="2" charset="77"/>
                        </a:defRPr>
                      </a:pPr>
                      <a:t>[CATEGORY NAME]</a:t>
                    </a:fld>
                    <a:endParaRPr lang="en-US" sz="3200" b="0" i="0" baseline="0" dirty="0">
                      <a:solidFill>
                        <a:srgbClr val="18274F"/>
                      </a:solidFill>
                      <a:latin typeface="Arial" panose="020B0604020202020204" pitchFamily="34" charset="0"/>
                    </a:endParaRPr>
                  </a:p>
                </c:rich>
              </c:tx>
              <c:spPr>
                <a:xfrm>
                  <a:off x="312818" y="2228387"/>
                  <a:ext cx="2813128" cy="948848"/>
                </a:xfrm>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0">
                  <a:noAutofit/>
                </a:bodyPr>
                <a:lstStyle/>
                <a:p>
                  <a:pPr algn="l">
                    <a:defRPr sz="3200" b="0" i="0" u="none" strike="noStrike" kern="1200" baseline="0">
                      <a:solidFill>
                        <a:schemeClr val="tx1"/>
                      </a:solidFill>
                      <a:latin typeface="Public Sans" pitchFamily="2" charset="77"/>
                      <a:ea typeface="+mn-ea"/>
                      <a:cs typeface="+mn-cs"/>
                    </a:defRPr>
                  </a:pPr>
                  <a:endParaRPr lang="en-US"/>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wedgeRectCallout">
                      <a:avLst>
                        <a:gd name="adj1" fmla="val 78102"/>
                        <a:gd name="adj2" fmla="val 23824"/>
                      </a:avLst>
                    </a:prstGeom>
                    <a:noFill/>
                    <a:ln>
                      <a:noFill/>
                    </a:ln>
                  </c15:spPr>
                  <c15:layout>
                    <c:manualLayout>
                      <c:w val="0.26797433664099557"/>
                      <c:h val="0.46216656929702565"/>
                    </c:manualLayout>
                  </c15:layout>
                  <c15:dlblFieldTable/>
                  <c15:showDataLabelsRange val="1"/>
                </c:ext>
                <c:ext xmlns:c16="http://schemas.microsoft.com/office/drawing/2014/chart" uri="{C3380CC4-5D6E-409C-BE32-E72D297353CC}">
                  <c16:uniqueId val="{00000005-6345-D342-8DFD-BEB10710E87D}"/>
                </c:ext>
              </c:extLst>
            </c:dLbl>
            <c:spPr>
              <a:noFill/>
              <a:ln>
                <a:noFill/>
              </a:ln>
              <a:effectLst/>
            </c:spPr>
            <c:txPr>
              <a:bodyPr rot="0" spcFirstLastPara="1" vertOverflow="clip" horzOverflow="clip" vert="horz" wrap="square" lIns="38100" tIns="19050" rIns="38100" bIns="19050" anchor="ctr" anchorCtr="1">
                <a:spAutoFit/>
              </a:bodyPr>
              <a:lstStyle/>
              <a:p>
                <a:pPr>
                  <a:defRPr sz="3200" b="0" i="0" u="none" strike="noStrike" kern="1200" baseline="0">
                    <a:solidFill>
                      <a:schemeClr val="tx1"/>
                    </a:solidFill>
                    <a:latin typeface="+mn-lt"/>
                    <a:ea typeface="+mn-ea"/>
                    <a:cs typeface="+mn-cs"/>
                  </a:defRPr>
                </a:pPr>
                <a:endParaRPr lang="en-US"/>
              </a:p>
            </c:txPr>
            <c:showLegendKey val="0"/>
            <c:showVal val="0"/>
            <c:showCatName val="1"/>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15:showDataLabelsRange val="1"/>
              </c:ext>
            </c:extLst>
          </c:dLbls>
          <c:cat>
            <c:strRef>
              <c:f>Sheet1!$A$2:$A$4</c:f>
              <c:strCache>
                <c:ptCount val="3"/>
                <c:pt idx="0">
                  <c:v>Unknown</c:v>
                </c:pt>
                <c:pt idx="1">
                  <c:v>involved psychostimulants, primarily methamphetamine</c:v>
                </c:pt>
                <c:pt idx="2">
                  <c:v>involved synthetic opioids, primarily fentanyl</c:v>
                </c:pt>
              </c:strCache>
            </c:strRef>
          </c:cat>
          <c:val>
            <c:numRef>
              <c:f>Sheet1!$B$2:$B$4</c:f>
              <c:numCache>
                <c:formatCode>0%</c:formatCode>
                <c:ptCount val="3"/>
                <c:pt idx="0">
                  <c:v>0.13</c:v>
                </c:pt>
                <c:pt idx="1">
                  <c:v>0.38</c:v>
                </c:pt>
                <c:pt idx="2">
                  <c:v>0.49</c:v>
                </c:pt>
              </c:numCache>
            </c:numRef>
          </c:val>
          <c:extLst>
            <c:ext xmlns:c15="http://schemas.microsoft.com/office/drawing/2012/chart" uri="{02D57815-91ED-43cb-92C2-25804820EDAC}">
              <c15:datalabelsRange>
                <c15:f>Sheet1!$B$2:$B$4</c15:f>
                <c15:dlblRangeCache>
                  <c:ptCount val="3"/>
                  <c:pt idx="0">
                    <c:v>13%</c:v>
                  </c:pt>
                  <c:pt idx="1">
                    <c:v>38%</c:v>
                  </c:pt>
                  <c:pt idx="2">
                    <c:v>49%</c:v>
                  </c:pt>
                </c15:dlblRangeCache>
              </c15:datalabelsRange>
            </c:ext>
            <c:ext xmlns:c16="http://schemas.microsoft.com/office/drawing/2014/chart" uri="{C3380CC4-5D6E-409C-BE32-E72D297353CC}">
              <c16:uniqueId val="{00000006-6345-D342-8DFD-BEB10710E87D}"/>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VSRR_Provisional_Drug_Overdose_!$F$1</c:f>
              <c:strCache>
                <c:ptCount val="1"/>
                <c:pt idx="0">
                  <c:v>Data Value</c:v>
                </c:pt>
              </c:strCache>
            </c:strRef>
          </c:tx>
          <c:spPr>
            <a:solidFill>
              <a:schemeClr val="accent1"/>
            </a:solidFill>
            <a:ln>
              <a:noFill/>
            </a:ln>
            <a:effectLst/>
          </c:spPr>
          <c:invertIfNegative val="0"/>
          <c:dPt>
            <c:idx val="0"/>
            <c:invertIfNegative val="0"/>
            <c:bubble3D val="0"/>
            <c:spPr>
              <a:solidFill>
                <a:srgbClr val="FF3A30"/>
              </a:solidFill>
              <a:ln>
                <a:solidFill>
                  <a:srgbClr val="131E3D"/>
                </a:solidFill>
              </a:ln>
              <a:effectLst/>
            </c:spPr>
            <c:extLst>
              <c:ext xmlns:c16="http://schemas.microsoft.com/office/drawing/2014/chart" uri="{C3380CC4-5D6E-409C-BE32-E72D297353CC}">
                <c16:uniqueId val="{00000005-17AE-4484-89FB-BB47C783092B}"/>
              </c:ext>
            </c:extLst>
          </c:dPt>
          <c:dPt>
            <c:idx val="1"/>
            <c:invertIfNegative val="0"/>
            <c:bubble3D val="0"/>
            <c:spPr>
              <a:solidFill>
                <a:srgbClr val="131E3D"/>
              </a:solidFill>
              <a:ln>
                <a:noFill/>
              </a:ln>
              <a:effectLst/>
            </c:spPr>
            <c:extLst>
              <c:ext xmlns:c16="http://schemas.microsoft.com/office/drawing/2014/chart" uri="{C3380CC4-5D6E-409C-BE32-E72D297353CC}">
                <c16:uniqueId val="{00000002-C84D-49AE-B35A-E8C67B157D4E}"/>
              </c:ext>
            </c:extLst>
          </c:dPt>
          <c:dPt>
            <c:idx val="2"/>
            <c:invertIfNegative val="0"/>
            <c:bubble3D val="0"/>
            <c:spPr>
              <a:solidFill>
                <a:srgbClr val="131E3D"/>
              </a:solidFill>
              <a:ln>
                <a:noFill/>
              </a:ln>
              <a:effectLst/>
            </c:spPr>
            <c:extLst>
              <c:ext xmlns:c16="http://schemas.microsoft.com/office/drawing/2014/chart" uri="{C3380CC4-5D6E-409C-BE32-E72D297353CC}">
                <c16:uniqueId val="{0000000A-1030-BE4F-8F51-813B745CF024}"/>
              </c:ext>
            </c:extLst>
          </c:dPt>
          <c:dPt>
            <c:idx val="3"/>
            <c:invertIfNegative val="0"/>
            <c:bubble3D val="0"/>
            <c:spPr>
              <a:solidFill>
                <a:srgbClr val="131E3D"/>
              </a:solidFill>
              <a:ln>
                <a:noFill/>
              </a:ln>
              <a:effectLst/>
            </c:spPr>
            <c:extLst>
              <c:ext xmlns:c16="http://schemas.microsoft.com/office/drawing/2014/chart" uri="{C3380CC4-5D6E-409C-BE32-E72D297353CC}">
                <c16:uniqueId val="{0000000B-1030-BE4F-8F51-813B745CF024}"/>
              </c:ext>
            </c:extLst>
          </c:dPt>
          <c:dPt>
            <c:idx val="4"/>
            <c:invertIfNegative val="0"/>
            <c:bubble3D val="0"/>
            <c:spPr>
              <a:solidFill>
                <a:srgbClr val="131E3D"/>
              </a:solidFill>
              <a:ln>
                <a:noFill/>
              </a:ln>
              <a:effectLst/>
            </c:spPr>
            <c:extLst>
              <c:ext xmlns:c16="http://schemas.microsoft.com/office/drawing/2014/chart" uri="{C3380CC4-5D6E-409C-BE32-E72D297353CC}">
                <c16:uniqueId val="{0000000C-1030-BE4F-8F51-813B745CF024}"/>
              </c:ext>
            </c:extLst>
          </c:dPt>
          <c:dPt>
            <c:idx val="5"/>
            <c:invertIfNegative val="0"/>
            <c:bubble3D val="0"/>
            <c:spPr>
              <a:solidFill>
                <a:srgbClr val="131E3D"/>
              </a:solidFill>
              <a:ln>
                <a:noFill/>
              </a:ln>
              <a:effectLst/>
            </c:spPr>
            <c:extLst>
              <c:ext xmlns:c16="http://schemas.microsoft.com/office/drawing/2014/chart" uri="{C3380CC4-5D6E-409C-BE32-E72D297353CC}">
                <c16:uniqueId val="{0000000D-1030-BE4F-8F51-813B745CF024}"/>
              </c:ext>
            </c:extLst>
          </c:dPt>
          <c:dPt>
            <c:idx val="6"/>
            <c:invertIfNegative val="0"/>
            <c:bubble3D val="0"/>
            <c:spPr>
              <a:solidFill>
                <a:srgbClr val="131E3D"/>
              </a:solidFill>
              <a:ln>
                <a:noFill/>
              </a:ln>
              <a:effectLst/>
            </c:spPr>
            <c:extLst>
              <c:ext xmlns:c16="http://schemas.microsoft.com/office/drawing/2014/chart" uri="{C3380CC4-5D6E-409C-BE32-E72D297353CC}">
                <c16:uniqueId val="{0000000E-1030-BE4F-8F51-813B745CF024}"/>
              </c:ext>
            </c:extLst>
          </c:dPt>
          <c:dPt>
            <c:idx val="7"/>
            <c:invertIfNegative val="0"/>
            <c:bubble3D val="0"/>
            <c:spPr>
              <a:solidFill>
                <a:srgbClr val="131E3D"/>
              </a:solidFill>
              <a:ln>
                <a:noFill/>
              </a:ln>
              <a:effectLst/>
            </c:spPr>
            <c:extLst>
              <c:ext xmlns:c16="http://schemas.microsoft.com/office/drawing/2014/chart" uri="{C3380CC4-5D6E-409C-BE32-E72D297353CC}">
                <c16:uniqueId val="{0000000F-1030-BE4F-8F51-813B745CF024}"/>
              </c:ext>
            </c:extLst>
          </c:dPt>
          <c:dPt>
            <c:idx val="8"/>
            <c:invertIfNegative val="0"/>
            <c:bubble3D val="0"/>
            <c:spPr>
              <a:solidFill>
                <a:srgbClr val="131E3D"/>
              </a:solidFill>
              <a:ln>
                <a:noFill/>
              </a:ln>
              <a:effectLst/>
            </c:spPr>
            <c:extLst>
              <c:ext xmlns:c16="http://schemas.microsoft.com/office/drawing/2014/chart" uri="{C3380CC4-5D6E-409C-BE32-E72D297353CC}">
                <c16:uniqueId val="{00000010-1030-BE4F-8F51-813B745CF024}"/>
              </c:ext>
            </c:extLst>
          </c:dPt>
          <c:dPt>
            <c:idx val="9"/>
            <c:invertIfNegative val="0"/>
            <c:bubble3D val="0"/>
            <c:spPr>
              <a:solidFill>
                <a:srgbClr val="131E3D"/>
              </a:solidFill>
              <a:ln>
                <a:noFill/>
              </a:ln>
              <a:effectLst/>
            </c:spPr>
            <c:extLst>
              <c:ext xmlns:c16="http://schemas.microsoft.com/office/drawing/2014/chart" uri="{C3380CC4-5D6E-409C-BE32-E72D297353CC}">
                <c16:uniqueId val="{00000011-1030-BE4F-8F51-813B745CF024}"/>
              </c:ext>
            </c:extLst>
          </c:dPt>
          <c:dPt>
            <c:idx val="10"/>
            <c:invertIfNegative val="0"/>
            <c:bubble3D val="0"/>
            <c:spPr>
              <a:solidFill>
                <a:srgbClr val="131E3D"/>
              </a:solidFill>
              <a:ln>
                <a:noFill/>
              </a:ln>
              <a:effectLst/>
            </c:spPr>
            <c:extLst>
              <c:ext xmlns:c16="http://schemas.microsoft.com/office/drawing/2014/chart" uri="{C3380CC4-5D6E-409C-BE32-E72D297353CC}">
                <c16:uniqueId val="{00000012-1030-BE4F-8F51-813B745CF024}"/>
              </c:ext>
            </c:extLst>
          </c:dPt>
          <c:dPt>
            <c:idx val="11"/>
            <c:invertIfNegative val="0"/>
            <c:bubble3D val="0"/>
            <c:spPr>
              <a:solidFill>
                <a:srgbClr val="131E3D"/>
              </a:solidFill>
              <a:ln>
                <a:noFill/>
              </a:ln>
              <a:effectLst/>
            </c:spPr>
            <c:extLst>
              <c:ext xmlns:c16="http://schemas.microsoft.com/office/drawing/2014/chart" uri="{C3380CC4-5D6E-409C-BE32-E72D297353CC}">
                <c16:uniqueId val="{00000013-1030-BE4F-8F51-813B745CF024}"/>
              </c:ext>
            </c:extLst>
          </c:dPt>
          <c:dPt>
            <c:idx val="12"/>
            <c:invertIfNegative val="0"/>
            <c:bubble3D val="0"/>
            <c:spPr>
              <a:solidFill>
                <a:srgbClr val="131E3D"/>
              </a:solidFill>
              <a:ln>
                <a:noFill/>
              </a:ln>
              <a:effectLst/>
            </c:spPr>
            <c:extLst>
              <c:ext xmlns:c16="http://schemas.microsoft.com/office/drawing/2014/chart" uri="{C3380CC4-5D6E-409C-BE32-E72D297353CC}">
                <c16:uniqueId val="{00000014-1030-BE4F-8F51-813B745CF024}"/>
              </c:ext>
            </c:extLst>
          </c:dPt>
          <c:dPt>
            <c:idx val="13"/>
            <c:invertIfNegative val="0"/>
            <c:bubble3D val="0"/>
            <c:spPr>
              <a:solidFill>
                <a:srgbClr val="131E3D"/>
              </a:solidFill>
              <a:ln>
                <a:noFill/>
              </a:ln>
              <a:effectLst/>
            </c:spPr>
            <c:extLst>
              <c:ext xmlns:c16="http://schemas.microsoft.com/office/drawing/2014/chart" uri="{C3380CC4-5D6E-409C-BE32-E72D297353CC}">
                <c16:uniqueId val="{00000015-1030-BE4F-8F51-813B745CF024}"/>
              </c:ext>
            </c:extLst>
          </c:dPt>
          <c:dPt>
            <c:idx val="14"/>
            <c:invertIfNegative val="0"/>
            <c:bubble3D val="0"/>
            <c:spPr>
              <a:solidFill>
                <a:srgbClr val="131E3D"/>
              </a:solidFill>
              <a:ln>
                <a:noFill/>
              </a:ln>
              <a:effectLst/>
            </c:spPr>
            <c:extLst>
              <c:ext xmlns:c16="http://schemas.microsoft.com/office/drawing/2014/chart" uri="{C3380CC4-5D6E-409C-BE32-E72D297353CC}">
                <c16:uniqueId val="{00000016-1030-BE4F-8F51-813B745CF024}"/>
              </c:ext>
            </c:extLst>
          </c:dPt>
          <c:dPt>
            <c:idx val="15"/>
            <c:invertIfNegative val="0"/>
            <c:bubble3D val="0"/>
            <c:spPr>
              <a:solidFill>
                <a:srgbClr val="131E3D"/>
              </a:solidFill>
              <a:ln>
                <a:noFill/>
              </a:ln>
              <a:effectLst/>
            </c:spPr>
            <c:extLst>
              <c:ext xmlns:c16="http://schemas.microsoft.com/office/drawing/2014/chart" uri="{C3380CC4-5D6E-409C-BE32-E72D297353CC}">
                <c16:uniqueId val="{00000017-1030-BE4F-8F51-813B745CF024}"/>
              </c:ext>
            </c:extLst>
          </c:dPt>
          <c:dPt>
            <c:idx val="16"/>
            <c:invertIfNegative val="0"/>
            <c:bubble3D val="0"/>
            <c:spPr>
              <a:solidFill>
                <a:srgbClr val="131E3D"/>
              </a:solidFill>
              <a:ln>
                <a:noFill/>
              </a:ln>
              <a:effectLst/>
            </c:spPr>
            <c:extLst>
              <c:ext xmlns:c16="http://schemas.microsoft.com/office/drawing/2014/chart" uri="{C3380CC4-5D6E-409C-BE32-E72D297353CC}">
                <c16:uniqueId val="{00000018-1030-BE4F-8F51-813B745CF024}"/>
              </c:ext>
            </c:extLst>
          </c:dPt>
          <c:dPt>
            <c:idx val="17"/>
            <c:invertIfNegative val="0"/>
            <c:bubble3D val="0"/>
            <c:spPr>
              <a:solidFill>
                <a:srgbClr val="131E3D"/>
              </a:solidFill>
              <a:ln>
                <a:noFill/>
              </a:ln>
              <a:effectLst/>
            </c:spPr>
            <c:extLst>
              <c:ext xmlns:c16="http://schemas.microsoft.com/office/drawing/2014/chart" uri="{C3380CC4-5D6E-409C-BE32-E72D297353CC}">
                <c16:uniqueId val="{00000019-1030-BE4F-8F51-813B745CF024}"/>
              </c:ext>
            </c:extLst>
          </c:dPt>
          <c:dPt>
            <c:idx val="18"/>
            <c:invertIfNegative val="0"/>
            <c:bubble3D val="0"/>
            <c:spPr>
              <a:solidFill>
                <a:srgbClr val="131E3D"/>
              </a:solidFill>
              <a:ln>
                <a:noFill/>
              </a:ln>
              <a:effectLst/>
            </c:spPr>
            <c:extLst>
              <c:ext xmlns:c16="http://schemas.microsoft.com/office/drawing/2014/chart" uri="{C3380CC4-5D6E-409C-BE32-E72D297353CC}">
                <c16:uniqueId val="{0000001A-1030-BE4F-8F51-813B745CF024}"/>
              </c:ext>
            </c:extLst>
          </c:dPt>
          <c:dPt>
            <c:idx val="19"/>
            <c:invertIfNegative val="0"/>
            <c:bubble3D val="0"/>
            <c:spPr>
              <a:solidFill>
                <a:srgbClr val="131E3D"/>
              </a:solidFill>
              <a:ln>
                <a:noFill/>
              </a:ln>
              <a:effectLst/>
            </c:spPr>
            <c:extLst>
              <c:ext xmlns:c16="http://schemas.microsoft.com/office/drawing/2014/chart" uri="{C3380CC4-5D6E-409C-BE32-E72D297353CC}">
                <c16:uniqueId val="{0000001B-1030-BE4F-8F51-813B745CF024}"/>
              </c:ext>
            </c:extLst>
          </c:dPt>
          <c:dPt>
            <c:idx val="20"/>
            <c:invertIfNegative val="0"/>
            <c:bubble3D val="0"/>
            <c:spPr>
              <a:solidFill>
                <a:srgbClr val="131E3D"/>
              </a:solidFill>
              <a:ln>
                <a:noFill/>
              </a:ln>
              <a:effectLst/>
            </c:spPr>
            <c:extLst>
              <c:ext xmlns:c16="http://schemas.microsoft.com/office/drawing/2014/chart" uri="{C3380CC4-5D6E-409C-BE32-E72D297353CC}">
                <c16:uniqueId val="{0000001C-1030-BE4F-8F51-813B745CF024}"/>
              </c:ext>
            </c:extLst>
          </c:dPt>
          <c:dPt>
            <c:idx val="21"/>
            <c:invertIfNegative val="0"/>
            <c:bubble3D val="0"/>
            <c:spPr>
              <a:solidFill>
                <a:srgbClr val="131E3D"/>
              </a:solidFill>
              <a:ln>
                <a:noFill/>
              </a:ln>
              <a:effectLst/>
            </c:spPr>
            <c:extLst>
              <c:ext xmlns:c16="http://schemas.microsoft.com/office/drawing/2014/chart" uri="{C3380CC4-5D6E-409C-BE32-E72D297353CC}">
                <c16:uniqueId val="{0000001D-1030-BE4F-8F51-813B745CF024}"/>
              </c:ext>
            </c:extLst>
          </c:dPt>
          <c:dPt>
            <c:idx val="22"/>
            <c:invertIfNegative val="0"/>
            <c:bubble3D val="0"/>
            <c:spPr>
              <a:solidFill>
                <a:srgbClr val="131E3D"/>
              </a:solidFill>
              <a:ln>
                <a:noFill/>
              </a:ln>
              <a:effectLst/>
            </c:spPr>
            <c:extLst>
              <c:ext xmlns:c16="http://schemas.microsoft.com/office/drawing/2014/chart" uri="{C3380CC4-5D6E-409C-BE32-E72D297353CC}">
                <c16:uniqueId val="{0000001E-1030-BE4F-8F51-813B745CF024}"/>
              </c:ext>
            </c:extLst>
          </c:dPt>
          <c:dPt>
            <c:idx val="23"/>
            <c:invertIfNegative val="0"/>
            <c:bubble3D val="0"/>
            <c:spPr>
              <a:solidFill>
                <a:srgbClr val="131E3D"/>
              </a:solidFill>
              <a:ln>
                <a:noFill/>
              </a:ln>
              <a:effectLst/>
            </c:spPr>
            <c:extLst>
              <c:ext xmlns:c16="http://schemas.microsoft.com/office/drawing/2014/chart" uri="{C3380CC4-5D6E-409C-BE32-E72D297353CC}">
                <c16:uniqueId val="{0000001F-1030-BE4F-8F51-813B745CF024}"/>
              </c:ext>
            </c:extLst>
          </c:dPt>
          <c:dPt>
            <c:idx val="24"/>
            <c:invertIfNegative val="0"/>
            <c:bubble3D val="0"/>
            <c:spPr>
              <a:solidFill>
                <a:srgbClr val="131E3D"/>
              </a:solidFill>
              <a:ln>
                <a:noFill/>
              </a:ln>
              <a:effectLst/>
            </c:spPr>
            <c:extLst>
              <c:ext xmlns:c16="http://schemas.microsoft.com/office/drawing/2014/chart" uri="{C3380CC4-5D6E-409C-BE32-E72D297353CC}">
                <c16:uniqueId val="{00000020-1030-BE4F-8F51-813B745CF024}"/>
              </c:ext>
            </c:extLst>
          </c:dPt>
          <c:dPt>
            <c:idx val="25"/>
            <c:invertIfNegative val="0"/>
            <c:bubble3D val="0"/>
            <c:spPr>
              <a:solidFill>
                <a:srgbClr val="131E3D"/>
              </a:solidFill>
              <a:ln>
                <a:noFill/>
              </a:ln>
              <a:effectLst/>
            </c:spPr>
            <c:extLst>
              <c:ext xmlns:c16="http://schemas.microsoft.com/office/drawing/2014/chart" uri="{C3380CC4-5D6E-409C-BE32-E72D297353CC}">
                <c16:uniqueId val="{00000021-1030-BE4F-8F51-813B745CF024}"/>
              </c:ext>
            </c:extLst>
          </c:dPt>
          <c:dPt>
            <c:idx val="26"/>
            <c:invertIfNegative val="0"/>
            <c:bubble3D val="0"/>
            <c:spPr>
              <a:solidFill>
                <a:srgbClr val="131E3D"/>
              </a:solidFill>
              <a:ln>
                <a:noFill/>
              </a:ln>
              <a:effectLst/>
            </c:spPr>
            <c:extLst>
              <c:ext xmlns:c16="http://schemas.microsoft.com/office/drawing/2014/chart" uri="{C3380CC4-5D6E-409C-BE32-E72D297353CC}">
                <c16:uniqueId val="{00000022-1030-BE4F-8F51-813B745CF024}"/>
              </c:ext>
            </c:extLst>
          </c:dPt>
          <c:dPt>
            <c:idx val="27"/>
            <c:invertIfNegative val="0"/>
            <c:bubble3D val="0"/>
            <c:spPr>
              <a:solidFill>
                <a:srgbClr val="131E3D"/>
              </a:solidFill>
              <a:ln>
                <a:noFill/>
              </a:ln>
              <a:effectLst/>
            </c:spPr>
            <c:extLst>
              <c:ext xmlns:c16="http://schemas.microsoft.com/office/drawing/2014/chart" uri="{C3380CC4-5D6E-409C-BE32-E72D297353CC}">
                <c16:uniqueId val="{00000023-1030-BE4F-8F51-813B745CF024}"/>
              </c:ext>
            </c:extLst>
          </c:dPt>
          <c:dPt>
            <c:idx val="28"/>
            <c:invertIfNegative val="0"/>
            <c:bubble3D val="0"/>
            <c:spPr>
              <a:solidFill>
                <a:srgbClr val="131E3D"/>
              </a:solidFill>
              <a:ln>
                <a:noFill/>
              </a:ln>
              <a:effectLst/>
            </c:spPr>
            <c:extLst>
              <c:ext xmlns:c16="http://schemas.microsoft.com/office/drawing/2014/chart" uri="{C3380CC4-5D6E-409C-BE32-E72D297353CC}">
                <c16:uniqueId val="{00000024-1030-BE4F-8F51-813B745CF024}"/>
              </c:ext>
            </c:extLst>
          </c:dPt>
          <c:dPt>
            <c:idx val="29"/>
            <c:invertIfNegative val="0"/>
            <c:bubble3D val="0"/>
            <c:spPr>
              <a:solidFill>
                <a:srgbClr val="131E3D"/>
              </a:solidFill>
              <a:ln>
                <a:noFill/>
              </a:ln>
              <a:effectLst/>
            </c:spPr>
            <c:extLst>
              <c:ext xmlns:c16="http://schemas.microsoft.com/office/drawing/2014/chart" uri="{C3380CC4-5D6E-409C-BE32-E72D297353CC}">
                <c16:uniqueId val="{00000025-1030-BE4F-8F51-813B745CF024}"/>
              </c:ext>
            </c:extLst>
          </c:dPt>
          <c:dPt>
            <c:idx val="30"/>
            <c:invertIfNegative val="0"/>
            <c:bubble3D val="0"/>
            <c:spPr>
              <a:solidFill>
                <a:srgbClr val="131E3D"/>
              </a:solidFill>
              <a:ln>
                <a:noFill/>
              </a:ln>
              <a:effectLst/>
            </c:spPr>
            <c:extLst>
              <c:ext xmlns:c16="http://schemas.microsoft.com/office/drawing/2014/chart" uri="{C3380CC4-5D6E-409C-BE32-E72D297353CC}">
                <c16:uniqueId val="{00000026-1030-BE4F-8F51-813B745CF024}"/>
              </c:ext>
            </c:extLst>
          </c:dPt>
          <c:dPt>
            <c:idx val="31"/>
            <c:invertIfNegative val="0"/>
            <c:bubble3D val="0"/>
            <c:spPr>
              <a:solidFill>
                <a:srgbClr val="131E3D"/>
              </a:solidFill>
              <a:ln>
                <a:noFill/>
              </a:ln>
              <a:effectLst/>
            </c:spPr>
            <c:extLst>
              <c:ext xmlns:c16="http://schemas.microsoft.com/office/drawing/2014/chart" uri="{C3380CC4-5D6E-409C-BE32-E72D297353CC}">
                <c16:uniqueId val="{00000027-1030-BE4F-8F51-813B745CF024}"/>
              </c:ext>
            </c:extLst>
          </c:dPt>
          <c:dPt>
            <c:idx val="32"/>
            <c:invertIfNegative val="0"/>
            <c:bubble3D val="0"/>
            <c:spPr>
              <a:solidFill>
                <a:srgbClr val="131E3D"/>
              </a:solidFill>
              <a:ln>
                <a:noFill/>
              </a:ln>
              <a:effectLst/>
            </c:spPr>
            <c:extLst>
              <c:ext xmlns:c16="http://schemas.microsoft.com/office/drawing/2014/chart" uri="{C3380CC4-5D6E-409C-BE32-E72D297353CC}">
                <c16:uniqueId val="{00000028-1030-BE4F-8F51-813B745CF024}"/>
              </c:ext>
            </c:extLst>
          </c:dPt>
          <c:dPt>
            <c:idx val="33"/>
            <c:invertIfNegative val="0"/>
            <c:bubble3D val="0"/>
            <c:spPr>
              <a:solidFill>
                <a:srgbClr val="131E3D"/>
              </a:solidFill>
              <a:ln>
                <a:noFill/>
              </a:ln>
              <a:effectLst/>
            </c:spPr>
            <c:extLst>
              <c:ext xmlns:c16="http://schemas.microsoft.com/office/drawing/2014/chart" uri="{C3380CC4-5D6E-409C-BE32-E72D297353CC}">
                <c16:uniqueId val="{00000029-1030-BE4F-8F51-813B745CF024}"/>
              </c:ext>
            </c:extLst>
          </c:dPt>
          <c:dPt>
            <c:idx val="34"/>
            <c:invertIfNegative val="0"/>
            <c:bubble3D val="0"/>
            <c:spPr>
              <a:solidFill>
                <a:srgbClr val="FF3A30"/>
              </a:solidFill>
              <a:ln>
                <a:solidFill>
                  <a:srgbClr val="131E3D"/>
                </a:solidFill>
              </a:ln>
              <a:effectLst/>
            </c:spPr>
            <c:extLst>
              <c:ext xmlns:c16="http://schemas.microsoft.com/office/drawing/2014/chart" uri="{C3380CC4-5D6E-409C-BE32-E72D297353CC}">
                <c16:uniqueId val="{00000006-17AE-4484-89FB-BB47C783092B}"/>
              </c:ext>
            </c:extLst>
          </c:dPt>
          <c:dPt>
            <c:idx val="35"/>
            <c:invertIfNegative val="0"/>
            <c:bubble3D val="0"/>
            <c:spPr>
              <a:solidFill>
                <a:srgbClr val="131E3D"/>
              </a:solidFill>
              <a:ln>
                <a:noFill/>
              </a:ln>
              <a:effectLst/>
            </c:spPr>
            <c:extLst>
              <c:ext xmlns:c16="http://schemas.microsoft.com/office/drawing/2014/chart" uri="{C3380CC4-5D6E-409C-BE32-E72D297353CC}">
                <c16:uniqueId val="{0000002A-1030-BE4F-8F51-813B745CF024}"/>
              </c:ext>
            </c:extLst>
          </c:dPt>
          <c:dPt>
            <c:idx val="36"/>
            <c:invertIfNegative val="0"/>
            <c:bubble3D val="0"/>
            <c:spPr>
              <a:solidFill>
                <a:srgbClr val="131E3D"/>
              </a:solidFill>
              <a:ln>
                <a:noFill/>
              </a:ln>
              <a:effectLst/>
            </c:spPr>
            <c:extLst>
              <c:ext xmlns:c16="http://schemas.microsoft.com/office/drawing/2014/chart" uri="{C3380CC4-5D6E-409C-BE32-E72D297353CC}">
                <c16:uniqueId val="{0000002B-1030-BE4F-8F51-813B745CF024}"/>
              </c:ext>
            </c:extLst>
          </c:dPt>
          <c:dPt>
            <c:idx val="37"/>
            <c:invertIfNegative val="0"/>
            <c:bubble3D val="0"/>
            <c:spPr>
              <a:solidFill>
                <a:srgbClr val="131E3D"/>
              </a:solidFill>
              <a:ln>
                <a:noFill/>
              </a:ln>
              <a:effectLst/>
            </c:spPr>
            <c:extLst>
              <c:ext xmlns:c16="http://schemas.microsoft.com/office/drawing/2014/chart" uri="{C3380CC4-5D6E-409C-BE32-E72D297353CC}">
                <c16:uniqueId val="{0000002C-1030-BE4F-8F51-813B745CF024}"/>
              </c:ext>
            </c:extLst>
          </c:dPt>
          <c:dPt>
            <c:idx val="38"/>
            <c:invertIfNegative val="0"/>
            <c:bubble3D val="0"/>
            <c:spPr>
              <a:solidFill>
                <a:srgbClr val="131E3D"/>
              </a:solidFill>
              <a:ln>
                <a:noFill/>
              </a:ln>
              <a:effectLst/>
            </c:spPr>
            <c:extLst>
              <c:ext xmlns:c16="http://schemas.microsoft.com/office/drawing/2014/chart" uri="{C3380CC4-5D6E-409C-BE32-E72D297353CC}">
                <c16:uniqueId val="{0000002D-1030-BE4F-8F51-813B745CF024}"/>
              </c:ext>
            </c:extLst>
          </c:dPt>
          <c:dPt>
            <c:idx val="39"/>
            <c:invertIfNegative val="0"/>
            <c:bubble3D val="0"/>
            <c:spPr>
              <a:solidFill>
                <a:srgbClr val="131E3D"/>
              </a:solidFill>
              <a:ln>
                <a:noFill/>
              </a:ln>
              <a:effectLst/>
            </c:spPr>
            <c:extLst>
              <c:ext xmlns:c16="http://schemas.microsoft.com/office/drawing/2014/chart" uri="{C3380CC4-5D6E-409C-BE32-E72D297353CC}">
                <c16:uniqueId val="{0000002E-1030-BE4F-8F51-813B745CF024}"/>
              </c:ext>
            </c:extLst>
          </c:dPt>
          <c:dPt>
            <c:idx val="40"/>
            <c:invertIfNegative val="0"/>
            <c:bubble3D val="0"/>
            <c:spPr>
              <a:solidFill>
                <a:srgbClr val="131E3D"/>
              </a:solidFill>
              <a:ln>
                <a:noFill/>
              </a:ln>
              <a:effectLst/>
            </c:spPr>
            <c:extLst>
              <c:ext xmlns:c16="http://schemas.microsoft.com/office/drawing/2014/chart" uri="{C3380CC4-5D6E-409C-BE32-E72D297353CC}">
                <c16:uniqueId val="{0000002F-1030-BE4F-8F51-813B745CF024}"/>
              </c:ext>
            </c:extLst>
          </c:dPt>
          <c:dPt>
            <c:idx val="41"/>
            <c:invertIfNegative val="0"/>
            <c:bubble3D val="0"/>
            <c:spPr>
              <a:solidFill>
                <a:srgbClr val="131E3D"/>
              </a:solidFill>
              <a:ln>
                <a:noFill/>
              </a:ln>
              <a:effectLst/>
            </c:spPr>
            <c:extLst>
              <c:ext xmlns:c16="http://schemas.microsoft.com/office/drawing/2014/chart" uri="{C3380CC4-5D6E-409C-BE32-E72D297353CC}">
                <c16:uniqueId val="{00000001-C84D-49AE-B35A-E8C67B157D4E}"/>
              </c:ext>
            </c:extLst>
          </c:dPt>
          <c:dPt>
            <c:idx val="42"/>
            <c:invertIfNegative val="0"/>
            <c:bubble3D val="0"/>
            <c:spPr>
              <a:solidFill>
                <a:srgbClr val="131E3D"/>
              </a:solidFill>
              <a:ln>
                <a:noFill/>
              </a:ln>
              <a:effectLst/>
            </c:spPr>
            <c:extLst>
              <c:ext xmlns:c16="http://schemas.microsoft.com/office/drawing/2014/chart" uri="{C3380CC4-5D6E-409C-BE32-E72D297353CC}">
                <c16:uniqueId val="{00000030-1030-BE4F-8F51-813B745CF024}"/>
              </c:ext>
            </c:extLst>
          </c:dPt>
          <c:dPt>
            <c:idx val="43"/>
            <c:invertIfNegative val="0"/>
            <c:bubble3D val="0"/>
            <c:spPr>
              <a:solidFill>
                <a:srgbClr val="FF3A30"/>
              </a:solidFill>
              <a:ln>
                <a:solidFill>
                  <a:srgbClr val="131E3D"/>
                </a:solidFill>
              </a:ln>
              <a:effectLst/>
            </c:spPr>
            <c:extLst>
              <c:ext xmlns:c16="http://schemas.microsoft.com/office/drawing/2014/chart" uri="{C3380CC4-5D6E-409C-BE32-E72D297353CC}">
                <c16:uniqueId val="{00000004-17AE-4484-89FB-BB47C783092B}"/>
              </c:ext>
            </c:extLst>
          </c:dPt>
          <c:cat>
            <c:multiLvlStrRef>
              <c:f>VSRR_Provisional_Drug_Overdose_!$B$2:$E$78123</c:f>
              <c:multiLvlStrCache>
                <c:ptCount val="44"/>
                <c:lvl>
                  <c:pt idx="0">
                    <c:v>January</c:v>
                  </c:pt>
                  <c:pt idx="1">
                    <c:v>April</c:v>
                  </c:pt>
                  <c:pt idx="2">
                    <c:v>July</c:v>
                  </c:pt>
                  <c:pt idx="3">
                    <c:v>October</c:v>
                  </c:pt>
                  <c:pt idx="4">
                    <c:v>January</c:v>
                  </c:pt>
                  <c:pt idx="5">
                    <c:v>April</c:v>
                  </c:pt>
                  <c:pt idx="6">
                    <c:v>July</c:v>
                  </c:pt>
                  <c:pt idx="7">
                    <c:v>October</c:v>
                  </c:pt>
                  <c:pt idx="8">
                    <c:v>January</c:v>
                  </c:pt>
                  <c:pt idx="9">
                    <c:v>April</c:v>
                  </c:pt>
                  <c:pt idx="10">
                    <c:v>July</c:v>
                  </c:pt>
                  <c:pt idx="11">
                    <c:v>October</c:v>
                  </c:pt>
                  <c:pt idx="12">
                    <c:v>January</c:v>
                  </c:pt>
                  <c:pt idx="13">
                    <c:v>April</c:v>
                  </c:pt>
                  <c:pt idx="14">
                    <c:v>July</c:v>
                  </c:pt>
                  <c:pt idx="15">
                    <c:v>October</c:v>
                  </c:pt>
                  <c:pt idx="16">
                    <c:v>January</c:v>
                  </c:pt>
                  <c:pt idx="17">
                    <c:v>April</c:v>
                  </c:pt>
                  <c:pt idx="18">
                    <c:v>July</c:v>
                  </c:pt>
                  <c:pt idx="19">
                    <c:v>October</c:v>
                  </c:pt>
                  <c:pt idx="20">
                    <c:v>January</c:v>
                  </c:pt>
                  <c:pt idx="21">
                    <c:v>April</c:v>
                  </c:pt>
                  <c:pt idx="22">
                    <c:v>July</c:v>
                  </c:pt>
                  <c:pt idx="23">
                    <c:v>October</c:v>
                  </c:pt>
                  <c:pt idx="24">
                    <c:v>January</c:v>
                  </c:pt>
                  <c:pt idx="25">
                    <c:v>April</c:v>
                  </c:pt>
                  <c:pt idx="26">
                    <c:v>July</c:v>
                  </c:pt>
                  <c:pt idx="27">
                    <c:v>October</c:v>
                  </c:pt>
                  <c:pt idx="28">
                    <c:v>January</c:v>
                  </c:pt>
                  <c:pt idx="29">
                    <c:v>April</c:v>
                  </c:pt>
                  <c:pt idx="30">
                    <c:v>July</c:v>
                  </c:pt>
                  <c:pt idx="31">
                    <c:v>October</c:v>
                  </c:pt>
                  <c:pt idx="32">
                    <c:v>January</c:v>
                  </c:pt>
                  <c:pt idx="33">
                    <c:v>April</c:v>
                  </c:pt>
                  <c:pt idx="34">
                    <c:v>July</c:v>
                  </c:pt>
                  <c:pt idx="35">
                    <c:v>October</c:v>
                  </c:pt>
                  <c:pt idx="36">
                    <c:v>January</c:v>
                  </c:pt>
                  <c:pt idx="37">
                    <c:v>April</c:v>
                  </c:pt>
                  <c:pt idx="38">
                    <c:v>July</c:v>
                  </c:pt>
                  <c:pt idx="39">
                    <c:v>October</c:v>
                  </c:pt>
                  <c:pt idx="40">
                    <c:v>January</c:v>
                  </c:pt>
                  <c:pt idx="41">
                    <c:v>April</c:v>
                  </c:pt>
                  <c:pt idx="42">
                    <c:v>July</c:v>
                  </c:pt>
                  <c:pt idx="43">
                    <c:v>September</c:v>
                  </c:pt>
                </c:lvl>
                <c:lvl>
                  <c:pt idx="0">
                    <c:v>2015</c:v>
                  </c:pt>
                  <c:pt idx="1">
                    <c:v>2015</c:v>
                  </c:pt>
                  <c:pt idx="2">
                    <c:v>2015</c:v>
                  </c:pt>
                  <c:pt idx="3">
                    <c:v>2015</c:v>
                  </c:pt>
                  <c:pt idx="4">
                    <c:v>2016</c:v>
                  </c:pt>
                  <c:pt idx="5">
                    <c:v>2016</c:v>
                  </c:pt>
                  <c:pt idx="6">
                    <c:v>2016</c:v>
                  </c:pt>
                  <c:pt idx="7">
                    <c:v>2016</c:v>
                  </c:pt>
                  <c:pt idx="8">
                    <c:v>2017</c:v>
                  </c:pt>
                  <c:pt idx="9">
                    <c:v>2017</c:v>
                  </c:pt>
                  <c:pt idx="10">
                    <c:v>2017</c:v>
                  </c:pt>
                  <c:pt idx="11">
                    <c:v>2017</c:v>
                  </c:pt>
                  <c:pt idx="12">
                    <c:v>2018</c:v>
                  </c:pt>
                  <c:pt idx="13">
                    <c:v>2018</c:v>
                  </c:pt>
                  <c:pt idx="14">
                    <c:v>2018</c:v>
                  </c:pt>
                  <c:pt idx="15">
                    <c:v>2018</c:v>
                  </c:pt>
                  <c:pt idx="16">
                    <c:v>2019</c:v>
                  </c:pt>
                  <c:pt idx="17">
                    <c:v>2019</c:v>
                  </c:pt>
                  <c:pt idx="18">
                    <c:v>2019</c:v>
                  </c:pt>
                  <c:pt idx="19">
                    <c:v>2019</c:v>
                  </c:pt>
                  <c:pt idx="20">
                    <c:v>2020</c:v>
                  </c:pt>
                  <c:pt idx="21">
                    <c:v>2020</c:v>
                  </c:pt>
                  <c:pt idx="22">
                    <c:v>2020</c:v>
                  </c:pt>
                  <c:pt idx="23">
                    <c:v>2020</c:v>
                  </c:pt>
                  <c:pt idx="24">
                    <c:v>2021</c:v>
                  </c:pt>
                  <c:pt idx="25">
                    <c:v>2021</c:v>
                  </c:pt>
                  <c:pt idx="26">
                    <c:v>2021</c:v>
                  </c:pt>
                  <c:pt idx="27">
                    <c:v>2021</c:v>
                  </c:pt>
                  <c:pt idx="28">
                    <c:v>2022</c:v>
                  </c:pt>
                  <c:pt idx="29">
                    <c:v>2022</c:v>
                  </c:pt>
                  <c:pt idx="30">
                    <c:v>2022</c:v>
                  </c:pt>
                  <c:pt idx="31">
                    <c:v>2022</c:v>
                  </c:pt>
                  <c:pt idx="32">
                    <c:v>2023</c:v>
                  </c:pt>
                  <c:pt idx="33">
                    <c:v>2023</c:v>
                  </c:pt>
                  <c:pt idx="34">
                    <c:v>2023</c:v>
                  </c:pt>
                  <c:pt idx="35">
                    <c:v>2023</c:v>
                  </c:pt>
                  <c:pt idx="36">
                    <c:v>2024</c:v>
                  </c:pt>
                  <c:pt idx="37">
                    <c:v>2024</c:v>
                  </c:pt>
                  <c:pt idx="38">
                    <c:v>2024</c:v>
                  </c:pt>
                  <c:pt idx="39">
                    <c:v>2024</c:v>
                  </c:pt>
                  <c:pt idx="40">
                    <c:v>2025</c:v>
                  </c:pt>
                  <c:pt idx="41">
                    <c:v>2025</c:v>
                  </c:pt>
                  <c:pt idx="42">
                    <c:v>2025</c:v>
                  </c:pt>
                  <c:pt idx="43">
                    <c:v>2025</c:v>
                  </c:pt>
                </c:lvl>
              </c:multiLvlStrCache>
            </c:multiLvlStrRef>
          </c:cat>
          <c:val>
            <c:numRef>
              <c:f>VSRR_Provisional_Drug_Overdose_!$F$2:$F$78123</c:f>
              <c:numCache>
                <c:formatCode>#,##0</c:formatCode>
                <c:ptCount val="44"/>
                <c:pt idx="0">
                  <c:v>47523</c:v>
                </c:pt>
                <c:pt idx="1">
                  <c:v>48748</c:v>
                </c:pt>
                <c:pt idx="2">
                  <c:v>50301</c:v>
                </c:pt>
                <c:pt idx="3">
                  <c:v>52114</c:v>
                </c:pt>
                <c:pt idx="4">
                  <c:v>52902</c:v>
                </c:pt>
                <c:pt idx="5">
                  <c:v>55763</c:v>
                </c:pt>
                <c:pt idx="6">
                  <c:v>58525</c:v>
                </c:pt>
                <c:pt idx="7">
                  <c:v>61062</c:v>
                </c:pt>
                <c:pt idx="8">
                  <c:v>65571</c:v>
                </c:pt>
                <c:pt idx="9">
                  <c:v>67493</c:v>
                </c:pt>
                <c:pt idx="10">
                  <c:v>69504</c:v>
                </c:pt>
                <c:pt idx="11">
                  <c:v>70690</c:v>
                </c:pt>
                <c:pt idx="12">
                  <c:v>70122</c:v>
                </c:pt>
                <c:pt idx="13">
                  <c:v>69042</c:v>
                </c:pt>
                <c:pt idx="14">
                  <c:v>68728</c:v>
                </c:pt>
                <c:pt idx="15">
                  <c:v>68404</c:v>
                </c:pt>
                <c:pt idx="16">
                  <c:v>67697</c:v>
                </c:pt>
                <c:pt idx="17">
                  <c:v>67736</c:v>
                </c:pt>
                <c:pt idx="18">
                  <c:v>68023</c:v>
                </c:pt>
                <c:pt idx="19">
                  <c:v>69371</c:v>
                </c:pt>
                <c:pt idx="20">
                  <c:v>72124</c:v>
                </c:pt>
                <c:pt idx="21">
                  <c:v>77017</c:v>
                </c:pt>
                <c:pt idx="22">
                  <c:v>85236</c:v>
                </c:pt>
                <c:pt idx="23">
                  <c:v>90093</c:v>
                </c:pt>
                <c:pt idx="24">
                  <c:v>94788</c:v>
                </c:pt>
                <c:pt idx="25">
                  <c:v>99772</c:v>
                </c:pt>
                <c:pt idx="26">
                  <c:v>101477</c:v>
                </c:pt>
                <c:pt idx="27">
                  <c:v>105528</c:v>
                </c:pt>
                <c:pt idx="28">
                  <c:v>107800</c:v>
                </c:pt>
                <c:pt idx="29">
                  <c:v>107785</c:v>
                </c:pt>
                <c:pt idx="30">
                  <c:v>107583</c:v>
                </c:pt>
                <c:pt idx="31">
                  <c:v>107819</c:v>
                </c:pt>
                <c:pt idx="32">
                  <c:v>109745</c:v>
                </c:pt>
                <c:pt idx="33">
                  <c:v>110774</c:v>
                </c:pt>
                <c:pt idx="34">
                  <c:v>111382</c:v>
                </c:pt>
                <c:pt idx="35">
                  <c:v>109703</c:v>
                </c:pt>
                <c:pt idx="36">
                  <c:v>105521</c:v>
                </c:pt>
                <c:pt idx="37">
                  <c:v>100049</c:v>
                </c:pt>
                <c:pt idx="38">
                  <c:v>93190</c:v>
                </c:pt>
                <c:pt idx="39">
                  <c:v>85175</c:v>
                </c:pt>
                <c:pt idx="40">
                  <c:v>79191</c:v>
                </c:pt>
                <c:pt idx="41">
                  <c:v>75180</c:v>
                </c:pt>
                <c:pt idx="42">
                  <c:v>71250</c:v>
                </c:pt>
                <c:pt idx="43">
                  <c:v>68962</c:v>
                </c:pt>
              </c:numCache>
            </c:numRef>
          </c:val>
          <c:extLst>
            <c:ext xmlns:c16="http://schemas.microsoft.com/office/drawing/2014/chart" uri="{C3380CC4-5D6E-409C-BE32-E72D297353CC}">
              <c16:uniqueId val="{00000000-C84D-49AE-B35A-E8C67B157D4E}"/>
            </c:ext>
          </c:extLst>
        </c:ser>
        <c:dLbls>
          <c:showLegendKey val="0"/>
          <c:showVal val="0"/>
          <c:showCatName val="0"/>
          <c:showSerName val="0"/>
          <c:showPercent val="0"/>
          <c:showBubbleSize val="0"/>
        </c:dLbls>
        <c:gapWidth val="219"/>
        <c:overlap val="-27"/>
        <c:axId val="1626322191"/>
        <c:axId val="1626342831"/>
      </c:barChart>
      <c:catAx>
        <c:axId val="1626322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6342831"/>
        <c:crosses val="autoZero"/>
        <c:auto val="0"/>
        <c:lblAlgn val="ctr"/>
        <c:lblOffset val="100"/>
        <c:noMultiLvlLbl val="1"/>
      </c:catAx>
      <c:valAx>
        <c:axId val="162634283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632219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0.37811</cdr:x>
      <cdr:y>0.45159</cdr:y>
    </cdr:from>
    <cdr:to>
      <cdr:x>0.62189</cdr:x>
      <cdr:y>0.59074</cdr:y>
    </cdr:to>
    <cdr:sp macro="" textlink="">
      <cdr:nvSpPr>
        <cdr:cNvPr id="2" name="TextBox 1">
          <a:extLst xmlns:a="http://schemas.openxmlformats.org/drawingml/2006/main">
            <a:ext uri="{FF2B5EF4-FFF2-40B4-BE49-F238E27FC236}">
              <a16:creationId xmlns:a16="http://schemas.microsoft.com/office/drawing/2014/main" id="{10A14968-8E81-DB40-A407-15E3FEB70E81}"/>
            </a:ext>
          </a:extLst>
        </cdr:cNvPr>
        <cdr:cNvSpPr txBox="1"/>
      </cdr:nvSpPr>
      <cdr:spPr>
        <a:xfrm xmlns:a="http://schemas.openxmlformats.org/drawingml/2006/main">
          <a:off x="4286983" y="2175783"/>
          <a:ext cx="2763959" cy="6704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4000" b="1" dirty="0">
              <a:solidFill>
                <a:srgbClr val="131E3E"/>
              </a:solidFill>
              <a:latin typeface="Arial" panose="020B0604020202020204" pitchFamily="34" charset="0"/>
            </a:rPr>
            <a:t>&gt;68,962</a:t>
          </a:r>
        </a:p>
      </cdr:txBody>
    </cdr:sp>
  </cdr:relSizeAnchor>
  <cdr:relSizeAnchor xmlns:cdr="http://schemas.openxmlformats.org/drawingml/2006/chartDrawing">
    <cdr:from>
      <cdr:x>0.37811</cdr:x>
      <cdr:y>0.59205</cdr:y>
    </cdr:from>
    <cdr:to>
      <cdr:x>0.62189</cdr:x>
      <cdr:y>0.73121</cdr:y>
    </cdr:to>
    <cdr:sp macro="" textlink="">
      <cdr:nvSpPr>
        <cdr:cNvPr id="3" name="TextBox 2">
          <a:extLst xmlns:a="http://schemas.openxmlformats.org/drawingml/2006/main">
            <a:ext uri="{FF2B5EF4-FFF2-40B4-BE49-F238E27FC236}">
              <a16:creationId xmlns:a16="http://schemas.microsoft.com/office/drawing/2014/main" id="{DC4386B6-FA13-C147-B82D-F681131AF31B}"/>
            </a:ext>
          </a:extLst>
        </cdr:cNvPr>
        <cdr:cNvSpPr txBox="1"/>
      </cdr:nvSpPr>
      <cdr:spPr>
        <a:xfrm xmlns:a="http://schemas.openxmlformats.org/drawingml/2006/main">
          <a:off x="4286983" y="2852530"/>
          <a:ext cx="2763959" cy="6704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dirty="0">
              <a:solidFill>
                <a:srgbClr val="121E3E"/>
              </a:solidFill>
              <a:latin typeface="Arial" panose="020B0604020202020204" pitchFamily="34" charset="0"/>
            </a:rPr>
            <a:t>Drug overdose deaths over the last year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5A80A3-E26F-4A9D-ACED-640D3DE1EA48}" type="datetimeFigureOut">
              <a:rPr lang="en-US" smtClean="0"/>
              <a:t>4/21/26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52B053-8D3C-4446-8043-6A0D0F5F31D6}" type="slidenum">
              <a:rPr lang="en-US" smtClean="0"/>
              <a:t>‹#›</a:t>
            </a:fld>
            <a:endParaRPr lang="en-US"/>
          </a:p>
        </p:txBody>
      </p:sp>
    </p:spTree>
    <p:extLst>
      <p:ext uri="{BB962C8B-B14F-4D97-AF65-F5344CB8AC3E}">
        <p14:creationId xmlns:p14="http://schemas.microsoft.com/office/powerpoint/2010/main" val="3843234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getsmartaboutdrugs.com/toolstotalk"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the opportunity to speak with you today about Fentanyl Free America.</a:t>
            </a:r>
          </a:p>
        </p:txBody>
      </p:sp>
      <p:sp>
        <p:nvSpPr>
          <p:cNvPr id="4" name="Slide Number Placeholder 3"/>
          <p:cNvSpPr>
            <a:spLocks noGrp="1"/>
          </p:cNvSpPr>
          <p:nvPr>
            <p:ph type="sldNum" sz="quarter" idx="5"/>
          </p:nvPr>
        </p:nvSpPr>
        <p:spPr/>
        <p:txBody>
          <a:bodyPr/>
          <a:lstStyle/>
          <a:p>
            <a:fld id="{D452B053-8D3C-4446-8043-6A0D0F5F31D6}" type="slidenum">
              <a:rPr lang="en-US" smtClean="0"/>
              <a:t>1</a:t>
            </a:fld>
            <a:endParaRPr lang="en-US"/>
          </a:p>
        </p:txBody>
      </p:sp>
    </p:spTree>
    <p:extLst>
      <p:ext uri="{BB962C8B-B14F-4D97-AF65-F5344CB8AC3E}">
        <p14:creationId xmlns:p14="http://schemas.microsoft.com/office/powerpoint/2010/main" val="2083662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fentanyl appears most often in heroin and counterfeit pills, fentanyl and its analogs are also being found in meth, MDMA/Ecstasy and cocaine.</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10</a:t>
            </a:fld>
            <a:endParaRPr lang="en-US"/>
          </a:p>
        </p:txBody>
      </p:sp>
    </p:spTree>
    <p:extLst>
      <p:ext uri="{BB962C8B-B14F-4D97-AF65-F5344CB8AC3E}">
        <p14:creationId xmlns:p14="http://schemas.microsoft.com/office/powerpoint/2010/main" val="247659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fentanyl appears most often in heroin and counterfeit pills, fentanyl and its analogs are also being found in meth, MDMA/Ecstasy and cocaine.</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11</a:t>
            </a:fld>
            <a:endParaRPr lang="en-US"/>
          </a:p>
        </p:txBody>
      </p:sp>
    </p:spTree>
    <p:extLst>
      <p:ext uri="{BB962C8B-B14F-4D97-AF65-F5344CB8AC3E}">
        <p14:creationId xmlns:p14="http://schemas.microsoft.com/office/powerpoint/2010/main" val="3570800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 infographic that shows you the supply chain that illicit fentanyl takes on its way to American cities and towns.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starts with precursor chemicals from China that are smuggled to Mexico.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Mexico, those chemicals are manufactured into fake pills made to look like legitimate pharmaceuticals.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there, the pills are smuggled into American communities and distributed to individuals.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step is that the profits made from the sale of these poisons are laundered back to the drug cartels and their suppliers. </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12</a:t>
            </a:fld>
            <a:endParaRPr lang="en-US"/>
          </a:p>
        </p:txBody>
      </p:sp>
    </p:spTree>
    <p:extLst>
      <p:ext uri="{BB962C8B-B14F-4D97-AF65-F5344CB8AC3E}">
        <p14:creationId xmlns:p14="http://schemas.microsoft.com/office/powerpoint/2010/main" val="2558161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rgbClr val="000000"/>
                </a:solidFill>
                <a:effectLst/>
                <a:latin typeface="Arial"/>
                <a:ea typeface="Arial"/>
                <a:cs typeface="Arial"/>
                <a:sym typeface="Arial"/>
              </a:rPr>
              <a:t>DEA is, first and foremost, a law enforcement agency.  We protect communities through increased enforcement and stronger measures to prevent fentanyl production and distribution.</a:t>
            </a:r>
            <a:br>
              <a:rPr lang="en-US" dirty="0"/>
            </a:b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13</a:t>
            </a:fld>
            <a:endParaRPr lang="en-US"/>
          </a:p>
        </p:txBody>
      </p:sp>
    </p:spTree>
    <p:extLst>
      <p:ext uri="{BB962C8B-B14F-4D97-AF65-F5344CB8AC3E}">
        <p14:creationId xmlns:p14="http://schemas.microsoft.com/office/powerpoint/2010/main" val="396398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sym typeface="Arial"/>
              </a:rPr>
              <a:t>DEA leads the fight to protect American lives and communities from the devastating impact of fentanyl.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sym typeface="Arial"/>
              </a:rPr>
              <a:t>Our mission is clear and rooted in decisive action: dismantling the cartels responsible for manufacturing and trafficking this deadly poison, breaking their command-and-control networks, disrupting the illicit financial systems that sustain them, and cutting off the supply before it reaches our neighborhoods.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sym typeface="Arial"/>
              </a:rPr>
              <a:t>Partnerships are at the heart of DEA’s work.  DEA collaborates with law enforcement agencies and civilian organizations at every level to achieve results. </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14</a:t>
            </a:fld>
            <a:endParaRPr lang="en-US"/>
          </a:p>
        </p:txBody>
      </p:sp>
    </p:spTree>
    <p:extLst>
      <p:ext uri="{BB962C8B-B14F-4D97-AF65-F5344CB8AC3E}">
        <p14:creationId xmlns:p14="http://schemas.microsoft.com/office/powerpoint/2010/main" val="758737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DEA serves many functions, but again, enforcement is at the heart of what we do.  DEA agents and task force officers investigate and arrest those who traffic drugs in our community, with a focus on those who do the most harm.</a:t>
            </a:r>
          </a:p>
          <a:p>
            <a:pPr marL="158750" indent="0">
              <a:buNone/>
            </a:pPr>
            <a:endParaRPr lang="en-US" dirty="0"/>
          </a:p>
          <a:p>
            <a:pPr marL="158750" indent="0">
              <a:buNone/>
            </a:pPr>
            <a:r>
              <a:rPr lang="en-US" dirty="0"/>
              <a:t>Every pill and packet of powder that DEA-led enforcement efforts take off the streets can save a life.</a:t>
            </a:r>
          </a:p>
          <a:p>
            <a:pPr marL="158750" indent="0">
              <a:buNone/>
            </a:pPr>
            <a:endParaRPr lang="en-US" dirty="0"/>
          </a:p>
          <a:p>
            <a:pPr marL="158750" indent="0">
              <a:buNone/>
            </a:pPr>
            <a:r>
              <a:rPr lang="en-US" dirty="0"/>
              <a:t>And the lives that are most at risk are those who are most vulnerable – young people and those struggling with substance use or seeking to recover.</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15</a:t>
            </a:fld>
            <a:endParaRPr lang="en-US"/>
          </a:p>
        </p:txBody>
      </p:sp>
    </p:spTree>
    <p:extLst>
      <p:ext uri="{BB962C8B-B14F-4D97-AF65-F5344CB8AC3E}">
        <p14:creationId xmlns:p14="http://schemas.microsoft.com/office/powerpoint/2010/main" val="703044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Many people are unaware that DEA is also a regulatory agency.</a:t>
            </a:r>
          </a:p>
          <a:p>
            <a:pPr marL="158750" indent="0">
              <a:buNone/>
            </a:pPr>
            <a:endParaRPr lang="en-US" dirty="0"/>
          </a:p>
          <a:p>
            <a:pPr marL="158750" indent="0">
              <a:buNone/>
            </a:pPr>
            <a:r>
              <a:rPr lang="en-US" dirty="0"/>
              <a:t>The mission of DEA's Diversion Control Division is to prevent, detect, and investigate the diversion of controlled pharmaceuticals and listed chemicals from legitimate sources while ensuring an adequate and uninterrupted supply for legitimate medical, commercial, and scientific needs.</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16</a:t>
            </a:fld>
            <a:endParaRPr lang="en-US"/>
          </a:p>
        </p:txBody>
      </p:sp>
    </p:spTree>
    <p:extLst>
      <p:ext uri="{BB962C8B-B14F-4D97-AF65-F5344CB8AC3E}">
        <p14:creationId xmlns:p14="http://schemas.microsoft.com/office/powerpoint/2010/main" val="4141338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Arrests made by agents and cases made by diversion specialists start with DEA Intelligence analysts who gather information from all sources to track patterns and identity risks.  </a:t>
            </a:r>
          </a:p>
          <a:p>
            <a:pPr marL="158750" indent="0">
              <a:buNone/>
            </a:pPr>
            <a:endParaRPr lang="en-US" dirty="0"/>
          </a:p>
          <a:p>
            <a:pPr marL="158750" indent="0">
              <a:buNone/>
            </a:pPr>
            <a:r>
              <a:rPr lang="en-US" dirty="0"/>
              <a:t>DEA shares timely and actionable intelligence with state and local partners, and analyzes exhibits to identity trends, patterns, and new risks to our nation.</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17</a:t>
            </a:fld>
            <a:endParaRPr lang="en-US"/>
          </a:p>
        </p:txBody>
      </p:sp>
    </p:spTree>
    <p:extLst>
      <p:ext uri="{BB962C8B-B14F-4D97-AF65-F5344CB8AC3E}">
        <p14:creationId xmlns:p14="http://schemas.microsoft.com/office/powerpoint/2010/main" val="1626739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protection of Americans is DEA’s core mission, DEA also dedicates resources towards prevention and works with partners to achieve the goal of reducing demand for illicit drugs.</a:t>
            </a:r>
          </a:p>
        </p:txBody>
      </p:sp>
      <p:sp>
        <p:nvSpPr>
          <p:cNvPr id="4" name="Slide Number Placeholder 3"/>
          <p:cNvSpPr>
            <a:spLocks noGrp="1"/>
          </p:cNvSpPr>
          <p:nvPr>
            <p:ph type="sldNum" sz="quarter" idx="5"/>
          </p:nvPr>
        </p:nvSpPr>
        <p:spPr/>
        <p:txBody>
          <a:bodyPr/>
          <a:lstStyle/>
          <a:p>
            <a:fld id="{D452B053-8D3C-4446-8043-6A0D0F5F31D6}" type="slidenum">
              <a:rPr lang="en-US" smtClean="0"/>
              <a:t>18</a:t>
            </a:fld>
            <a:endParaRPr lang="en-US"/>
          </a:p>
        </p:txBody>
      </p:sp>
    </p:spTree>
    <p:extLst>
      <p:ext uri="{BB962C8B-B14F-4D97-AF65-F5344CB8AC3E}">
        <p14:creationId xmlns:p14="http://schemas.microsoft.com/office/powerpoint/2010/main" val="771136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other presentations, including a brand new one on vaping.</a:t>
            </a:r>
          </a:p>
          <a:p>
            <a:endParaRPr lang="en-US" dirty="0"/>
          </a:p>
          <a:p>
            <a:r>
              <a:rPr lang="en-US" dirty="0"/>
              <a:t>These presentations can be delivered by DEA’s community outreach specialists, or partners.</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19</a:t>
            </a:fld>
            <a:endParaRPr lang="en-US"/>
          </a:p>
        </p:txBody>
      </p:sp>
    </p:spTree>
    <p:extLst>
      <p:ext uri="{BB962C8B-B14F-4D97-AF65-F5344CB8AC3E}">
        <p14:creationId xmlns:p14="http://schemas.microsoft.com/office/powerpoint/2010/main" val="2019474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On December 3, 2025, DEA Administrator Terry Cole launched Fentanyl Free America, a multi-faceted effort to save American lives from synthetic opioids by disrupting the fentanyl supply chain to reduce its availability.</a:t>
            </a:r>
          </a:p>
          <a:p>
            <a:pPr marL="158750" indent="0">
              <a:buNone/>
            </a:pPr>
            <a:endParaRPr lang="en-US" dirty="0"/>
          </a:p>
          <a:p>
            <a:pPr marL="158750" indent="0">
              <a:buNone/>
            </a:pPr>
            <a:r>
              <a:rPr lang="en-US" dirty="0"/>
              <a:t>Fentanyl Free America has three components:</a:t>
            </a:r>
          </a:p>
          <a:p>
            <a:pPr marL="158750" indent="0">
              <a:buNone/>
            </a:pPr>
            <a:endParaRPr lang="en-US" dirty="0"/>
          </a:p>
          <a:p>
            <a:pPr marL="158750" indent="0">
              <a:buNone/>
            </a:pPr>
            <a:r>
              <a:rPr lang="en-US" dirty="0"/>
              <a:t>Protect Americans from drug traffickers;</a:t>
            </a:r>
          </a:p>
          <a:p>
            <a:pPr marL="158750" indent="0">
              <a:buNone/>
            </a:pPr>
            <a:r>
              <a:rPr lang="en-US" dirty="0"/>
              <a:t>Prevent fentanyl use, especially among young people; and</a:t>
            </a:r>
          </a:p>
          <a:p>
            <a:pPr marL="158750" indent="0">
              <a:buNone/>
            </a:pPr>
            <a:r>
              <a:rPr lang="en-US" dirty="0"/>
              <a:t>Support those affected by fentanyl, to include those suffering from addiction and their loved ones.</a:t>
            </a:r>
          </a:p>
          <a:p>
            <a:pPr marL="158750" indent="0">
              <a:buNone/>
            </a:pPr>
            <a:endParaRPr lang="en-US" dirty="0"/>
          </a:p>
          <a:p>
            <a:pPr marL="158750" indent="0">
              <a:buNone/>
            </a:pPr>
            <a:r>
              <a:rPr lang="en-US" dirty="0"/>
              <a:t>In today’s presentation we will discuss how DEA and its partners do this work.  </a:t>
            </a:r>
          </a:p>
          <a:p>
            <a:pPr marL="158750" indent="0">
              <a:buNone/>
            </a:pPr>
            <a:endParaRPr lang="en-US" dirty="0"/>
          </a:p>
          <a:p>
            <a:pPr marL="158750" indent="0">
              <a:buNone/>
            </a:pPr>
            <a:r>
              <a:rPr lang="en-US" dirty="0"/>
              <a:t>However, if there is one thing I would like you to leave here today knowing, it is the Fentanyl Free America web address, dea.gov/</a:t>
            </a:r>
            <a:r>
              <a:rPr lang="en-US" dirty="0" err="1"/>
              <a:t>fentanylfree</a:t>
            </a:r>
            <a:r>
              <a:rPr lang="en-US" dirty="0"/>
              <a:t>, to visit and share with your friends and colleagues.</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2</a:t>
            </a:fld>
            <a:endParaRPr lang="en-US"/>
          </a:p>
        </p:txBody>
      </p:sp>
    </p:spTree>
    <p:extLst>
      <p:ext uri="{BB962C8B-B14F-4D97-AF65-F5344CB8AC3E}">
        <p14:creationId xmlns:p14="http://schemas.microsoft.com/office/powerpoint/2010/main" val="4183964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This presentation is available from Community Outreach Specialists, but we also wanted to make it available more broadly.</a:t>
            </a:r>
          </a:p>
          <a:p>
            <a:pPr marL="0" indent="0"/>
            <a:endParaRPr lang="en-US" dirty="0"/>
          </a:p>
          <a:p>
            <a:pPr marL="0" indent="0" defTabSz="1123340">
              <a:buNone/>
              <a:defRPr/>
            </a:pPr>
            <a:r>
              <a:rPr lang="en-US" dirty="0"/>
              <a:t>For that reason, we created a video version.  It is available at </a:t>
            </a:r>
            <a:r>
              <a:rPr lang="en-US" dirty="0">
                <a:hlinkClick r:id="rId3"/>
              </a:rPr>
              <a:t>getsmartaboutdrugs.com/</a:t>
            </a:r>
            <a:r>
              <a:rPr lang="en-US" dirty="0" err="1">
                <a:hlinkClick r:id="rId3"/>
              </a:rPr>
              <a:t>toolstotalk</a:t>
            </a:r>
            <a:r>
              <a:rPr lang="en-US" dirty="0"/>
              <a:t> </a:t>
            </a:r>
          </a:p>
          <a:p>
            <a:pPr marL="0" indent="0"/>
            <a:endParaRPr lang="en-US" dirty="0"/>
          </a:p>
          <a:p>
            <a:pPr marL="0" indent="0"/>
            <a:r>
              <a:rPr lang="en-US" dirty="0"/>
              <a:t>There are a total of eight videos that are 3-10 minutes in length.</a:t>
            </a:r>
          </a:p>
          <a:p>
            <a:pPr marL="0" indent="0"/>
            <a:endParaRPr lang="en-US" dirty="0"/>
          </a:p>
          <a:p>
            <a:pPr marL="0" indent="0"/>
            <a:r>
              <a:rPr lang="en-US" dirty="0"/>
              <a:t>They can be viewed by individuals, or as a group, when they can lead to discussion.</a:t>
            </a:r>
          </a:p>
          <a:p>
            <a:pPr marL="0" indent="0"/>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20</a:t>
            </a:fld>
            <a:endParaRPr lang="en-US"/>
          </a:p>
        </p:txBody>
      </p:sp>
    </p:spTree>
    <p:extLst>
      <p:ext uri="{BB962C8B-B14F-4D97-AF65-F5344CB8AC3E}">
        <p14:creationId xmlns:p14="http://schemas.microsoft.com/office/powerpoint/2010/main" val="3065898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Together for Families is …</a:t>
            </a:r>
          </a:p>
          <a:p>
            <a:endParaRPr lang="en-US" dirty="0"/>
          </a:p>
          <a:p>
            <a:pPr marL="171450" indent="-171450">
              <a:buFont typeface="Arial" panose="020B0604020202020204" pitchFamily="34" charset="0"/>
              <a:buChar char="•"/>
            </a:pPr>
            <a:r>
              <a:rPr lang="en-US" dirty="0"/>
              <a:t>A “big tent” to bring together all of the organizations that serve families – from prevention to loss of a loved 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 online resource for families seeking support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 way for DEA to spotlight resources from our partners</a:t>
            </a:r>
          </a:p>
          <a:p>
            <a:endParaRPr lang="en-US" dirty="0"/>
          </a:p>
          <a:p>
            <a:r>
              <a:rPr lang="en-US" dirty="0"/>
              <a:t>You can snap a picture of the QR code to go there now.</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21</a:t>
            </a:fld>
            <a:endParaRPr lang="en-US"/>
          </a:p>
        </p:txBody>
      </p:sp>
    </p:spTree>
    <p:extLst>
      <p:ext uri="{BB962C8B-B14F-4D97-AF65-F5344CB8AC3E}">
        <p14:creationId xmlns:p14="http://schemas.microsoft.com/office/powerpoint/2010/main" val="2948398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Back Day is an initiative handled by Diversion. </a:t>
            </a:r>
          </a:p>
          <a:p>
            <a:endParaRPr lang="en-US" dirty="0"/>
          </a:p>
          <a:p>
            <a:r>
              <a:rPr lang="en-US" dirty="0"/>
              <a:t>Happens 2x’s a year, in April and October; usually the last Saturday of each month and provide an opportunity to clear unwanted medications from your home.</a:t>
            </a:r>
          </a:p>
          <a:p>
            <a:endParaRPr lang="en-US" dirty="0"/>
          </a:p>
          <a:p>
            <a:r>
              <a:rPr lang="en-US" dirty="0"/>
              <a:t>If you work in law enforcement or for a community organization, each Division has their own Take Back Coordinator that you can work with.</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22</a:t>
            </a:fld>
            <a:endParaRPr lang="en-US"/>
          </a:p>
        </p:txBody>
      </p:sp>
    </p:spTree>
    <p:extLst>
      <p:ext uri="{BB962C8B-B14F-4D97-AF65-F5344CB8AC3E}">
        <p14:creationId xmlns:p14="http://schemas.microsoft.com/office/powerpoint/2010/main" val="3981342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Get Smart about Drugs is focused on parents, caregivers and educators.</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23</a:t>
            </a:fld>
            <a:endParaRPr lang="en-US"/>
          </a:p>
        </p:txBody>
      </p:sp>
    </p:spTree>
    <p:extLst>
      <p:ext uri="{BB962C8B-B14F-4D97-AF65-F5344CB8AC3E}">
        <p14:creationId xmlns:p14="http://schemas.microsoft.com/office/powerpoint/2010/main" val="1189435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DEA has a number of websites that serve different audiences.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Campus Drug Prevention serves prevention professionals who work in colleges and universities.</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24</a:t>
            </a:fld>
            <a:endParaRPr lang="en-US"/>
          </a:p>
        </p:txBody>
      </p:sp>
    </p:spTree>
    <p:extLst>
      <p:ext uri="{BB962C8B-B14F-4D97-AF65-F5344CB8AC3E}">
        <p14:creationId xmlns:p14="http://schemas.microsoft.com/office/powerpoint/2010/main" val="2725198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Just Think Twice is DEA’s website for young people.</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25</a:t>
            </a:fld>
            <a:endParaRPr lang="en-US"/>
          </a:p>
        </p:txBody>
      </p:sp>
    </p:spTree>
    <p:extLst>
      <p:ext uri="{BB962C8B-B14F-4D97-AF65-F5344CB8AC3E}">
        <p14:creationId xmlns:p14="http://schemas.microsoft.com/office/powerpoint/2010/main" val="2177952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Operation Prevention is DEA’s free curriculum for schools, developed in cooperation with Discovery Education, the people who brought you Shark Week.</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26</a:t>
            </a:fld>
            <a:endParaRPr lang="en-US"/>
          </a:p>
        </p:txBody>
      </p:sp>
    </p:spTree>
    <p:extLst>
      <p:ext uri="{BB962C8B-B14F-4D97-AF65-F5344CB8AC3E}">
        <p14:creationId xmlns:p14="http://schemas.microsoft.com/office/powerpoint/2010/main" val="4269179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DEA’s Community Outreach and Prevention Section provides a variety of drug prevention education publications available for free to the public as digital files for download, and hard copies.  Most of our publications are also available in Spanish.</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27</a:t>
            </a:fld>
            <a:endParaRPr lang="en-US"/>
          </a:p>
        </p:txBody>
      </p:sp>
    </p:spTree>
    <p:extLst>
      <p:ext uri="{BB962C8B-B14F-4D97-AF65-F5344CB8AC3E}">
        <p14:creationId xmlns:p14="http://schemas.microsoft.com/office/powerpoint/2010/main" val="1226374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 also engages in Tribal Outreach by engaging communities and customizing content for this audience.</a:t>
            </a:r>
          </a:p>
        </p:txBody>
      </p:sp>
      <p:sp>
        <p:nvSpPr>
          <p:cNvPr id="4" name="Slide Number Placeholder 3"/>
          <p:cNvSpPr>
            <a:spLocks noGrp="1"/>
          </p:cNvSpPr>
          <p:nvPr>
            <p:ph type="sldNum" sz="quarter" idx="5"/>
          </p:nvPr>
        </p:nvSpPr>
        <p:spPr/>
        <p:txBody>
          <a:bodyPr/>
          <a:lstStyle/>
          <a:p>
            <a:fld id="{D452B053-8D3C-4446-8043-6A0D0F5F31D6}" type="slidenum">
              <a:rPr lang="en-US" smtClean="0"/>
              <a:t>28</a:t>
            </a:fld>
            <a:endParaRPr lang="en-US"/>
          </a:p>
        </p:txBody>
      </p:sp>
    </p:spTree>
    <p:extLst>
      <p:ext uri="{BB962C8B-B14F-4D97-AF65-F5344CB8AC3E}">
        <p14:creationId xmlns:p14="http://schemas.microsoft.com/office/powerpoint/2010/main" val="699978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F778C-55EA-F971-0ED0-0ECB520BDD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9AD93B-23F4-0013-2D21-D57FC69BBE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7C6925-61D2-411B-3DEB-3D5EF353F01D}"/>
              </a:ext>
            </a:extLst>
          </p:cNvPr>
          <p:cNvSpPr>
            <a:spLocks noGrp="1"/>
          </p:cNvSpPr>
          <p:nvPr>
            <p:ph type="body" idx="1"/>
          </p:nvPr>
        </p:nvSpPr>
        <p:spPr/>
        <p:txBody>
          <a:bodyPr/>
          <a:lstStyle/>
          <a:p>
            <a:r>
              <a:rPr lang="en-US" dirty="0"/>
              <a:t>The U.S. Drug Enforcement Administration’s Operation Engage initiative is a comprehensive community-level approach that bridges public health and public safety to address the drug epidemic through prevention strategies, facilitating conversations and collaboration with local partners. Each field division office identifies its most challenging area within their region based on current drug threat data, designates a city or region, and focuses evidence-informed substance use prevention and community outreach efforts to make a true and measurable difference by engaging communities and customizing content for this audience.</a:t>
            </a:r>
          </a:p>
        </p:txBody>
      </p:sp>
      <p:sp>
        <p:nvSpPr>
          <p:cNvPr id="4" name="Slide Number Placeholder 3">
            <a:extLst>
              <a:ext uri="{FF2B5EF4-FFF2-40B4-BE49-F238E27FC236}">
                <a16:creationId xmlns:a16="http://schemas.microsoft.com/office/drawing/2014/main" id="{EF182170-1994-1817-237C-64A8D069BFDF}"/>
              </a:ext>
            </a:extLst>
          </p:cNvPr>
          <p:cNvSpPr>
            <a:spLocks noGrp="1"/>
          </p:cNvSpPr>
          <p:nvPr>
            <p:ph type="sldNum" sz="quarter" idx="5"/>
          </p:nvPr>
        </p:nvSpPr>
        <p:spPr/>
        <p:txBody>
          <a:bodyPr/>
          <a:lstStyle/>
          <a:p>
            <a:fld id="{D452B053-8D3C-4446-8043-6A0D0F5F31D6}" type="slidenum">
              <a:rPr lang="en-US" smtClean="0"/>
              <a:t>29</a:t>
            </a:fld>
            <a:endParaRPr lang="en-US"/>
          </a:p>
        </p:txBody>
      </p:sp>
    </p:spTree>
    <p:extLst>
      <p:ext uri="{BB962C8B-B14F-4D97-AF65-F5344CB8AC3E}">
        <p14:creationId xmlns:p14="http://schemas.microsoft.com/office/powerpoint/2010/main" val="1925585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Fentanyl Free America starts with understanding the threat …</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3</a:t>
            </a:fld>
            <a:endParaRPr lang="en-US"/>
          </a:p>
        </p:txBody>
      </p:sp>
    </p:spTree>
    <p:extLst>
      <p:ext uri="{BB962C8B-B14F-4D97-AF65-F5344CB8AC3E}">
        <p14:creationId xmlns:p14="http://schemas.microsoft.com/office/powerpoint/2010/main" val="2313068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50933-CBA4-F051-737A-19F97F1C35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A1B7D4-F82D-1659-B61C-C96B8FE230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2F619C-3B10-4D74-1A3E-A00194FD6CE7}"/>
              </a:ext>
            </a:extLst>
          </p:cNvPr>
          <p:cNvSpPr>
            <a:spLocks noGrp="1"/>
          </p:cNvSpPr>
          <p:nvPr>
            <p:ph type="body" idx="1"/>
          </p:nvPr>
        </p:nvSpPr>
        <p:spPr/>
        <p:txBody>
          <a:bodyPr/>
          <a:lstStyle/>
          <a:p>
            <a:r>
              <a:rPr lang="en-US" dirty="0"/>
              <a:t>Operation Engage is currently active in 11 communities across the United States.</a:t>
            </a:r>
          </a:p>
        </p:txBody>
      </p:sp>
      <p:sp>
        <p:nvSpPr>
          <p:cNvPr id="4" name="Slide Number Placeholder 3">
            <a:extLst>
              <a:ext uri="{FF2B5EF4-FFF2-40B4-BE49-F238E27FC236}">
                <a16:creationId xmlns:a16="http://schemas.microsoft.com/office/drawing/2014/main" id="{93ED90A6-04E4-CD19-E7AB-B8AFA1740A4C}"/>
              </a:ext>
            </a:extLst>
          </p:cNvPr>
          <p:cNvSpPr>
            <a:spLocks noGrp="1"/>
          </p:cNvSpPr>
          <p:nvPr>
            <p:ph type="sldNum" sz="quarter" idx="5"/>
          </p:nvPr>
        </p:nvSpPr>
        <p:spPr/>
        <p:txBody>
          <a:bodyPr/>
          <a:lstStyle/>
          <a:p>
            <a:fld id="{D452B053-8D3C-4446-8043-6A0D0F5F31D6}" type="slidenum">
              <a:rPr lang="en-US" smtClean="0"/>
              <a:t>30</a:t>
            </a:fld>
            <a:endParaRPr lang="en-US"/>
          </a:p>
        </p:txBody>
      </p:sp>
    </p:spTree>
    <p:extLst>
      <p:ext uri="{BB962C8B-B14F-4D97-AF65-F5344CB8AC3E}">
        <p14:creationId xmlns:p14="http://schemas.microsoft.com/office/powerpoint/2010/main" val="3234839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in DEA’s 23 field divisions we have Community Outreach Specialists who are civilian employees who engage communities and advance primary prevention efforts.  Contact information for your COS plus access to the content we have shared is available via the QR code on the screen.  (https://www.getsmartaboutdrugs.gov/community-outreach-resources) </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31</a:t>
            </a:fld>
            <a:endParaRPr lang="en-US"/>
          </a:p>
        </p:txBody>
      </p:sp>
    </p:spTree>
    <p:extLst>
      <p:ext uri="{BB962C8B-B14F-4D97-AF65-F5344CB8AC3E}">
        <p14:creationId xmlns:p14="http://schemas.microsoft.com/office/powerpoint/2010/main" val="1988087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DEA is committed to supporting those who are affected by fentanyl and other illicit substances.</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32</a:t>
            </a:fld>
            <a:endParaRPr lang="en-US"/>
          </a:p>
        </p:txBody>
      </p:sp>
    </p:spTree>
    <p:extLst>
      <p:ext uri="{BB962C8B-B14F-4D97-AF65-F5344CB8AC3E}">
        <p14:creationId xmlns:p14="http://schemas.microsoft.com/office/powerpoint/2010/main" val="3610963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partner agencies, including SAMHSA, provide support for early intervention and treatment, which saves lives.  DEA has gathered additional information at dea.gov/recovery-resources that families and individuals can use.</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33</a:t>
            </a:fld>
            <a:endParaRPr lang="en-US"/>
          </a:p>
        </p:txBody>
      </p:sp>
    </p:spTree>
    <p:extLst>
      <p:ext uri="{BB962C8B-B14F-4D97-AF65-F5344CB8AC3E}">
        <p14:creationId xmlns:p14="http://schemas.microsoft.com/office/powerpoint/2010/main" val="36171884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DEA’s Together for Families program provides links to resources offered by our partners.</a:t>
            </a:r>
          </a:p>
          <a:p>
            <a:pPr marL="158750" indent="0">
              <a:buNone/>
            </a:pPr>
            <a:endParaRPr lang="en-US" dirty="0"/>
          </a:p>
          <a:p>
            <a:pPr marL="158750" indent="0">
              <a:buNone/>
            </a:pPr>
            <a:r>
              <a:rPr lang="en-US" dirty="0"/>
              <a:t>Go to dea.gov/</a:t>
            </a:r>
            <a:r>
              <a:rPr lang="en-US" dirty="0" err="1"/>
              <a:t>togetherforfamilies</a:t>
            </a:r>
            <a:endParaRPr lang="en-US" dirty="0"/>
          </a:p>
          <a:p>
            <a:pPr marL="158750" indent="0">
              <a:buNone/>
            </a:pPr>
            <a:endParaRPr lang="en-US" dirty="0"/>
          </a:p>
          <a:p>
            <a:pPr marL="158750" indent="0">
              <a:buNone/>
            </a:pPr>
            <a:r>
              <a:rPr lang="en-US" dirty="0"/>
              <a:t>Click on Resources for Families </a:t>
            </a:r>
          </a:p>
          <a:p>
            <a:pPr marL="158750" indent="0">
              <a:buNone/>
            </a:pPr>
            <a:endParaRPr lang="en-US" dirty="0"/>
          </a:p>
          <a:p>
            <a:pPr marL="158750" indent="0">
              <a:buNone/>
            </a:pPr>
            <a:r>
              <a:rPr lang="en-US" dirty="0"/>
              <a:t>And then select the dropdown option for “Getting loved ones help for a substance use problem, or supporting their recovery”</a:t>
            </a:r>
          </a:p>
          <a:p>
            <a:pPr marL="158750" indent="0">
              <a:buNone/>
            </a:pPr>
            <a:endParaRPr lang="en-US" dirty="0"/>
          </a:p>
          <a:p>
            <a:pPr marL="158750" indent="0">
              <a:buNone/>
            </a:pPr>
            <a:r>
              <a:rPr lang="en-US" dirty="0"/>
              <a:t>You will then have access to organizations that provide support to families at no cost.</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34</a:t>
            </a:fld>
            <a:endParaRPr lang="en-US"/>
          </a:p>
        </p:txBody>
      </p:sp>
    </p:spTree>
    <p:extLst>
      <p:ext uri="{BB962C8B-B14F-4D97-AF65-F5344CB8AC3E}">
        <p14:creationId xmlns:p14="http://schemas.microsoft.com/office/powerpoint/2010/main" val="18004877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 ask you today to Join the Fight!</a:t>
            </a:r>
          </a:p>
          <a:p>
            <a:endParaRPr lang="en-US" dirty="0"/>
          </a:p>
          <a:p>
            <a:r>
              <a:rPr lang="en-US" dirty="0"/>
              <a:t>We need every American’s assistance to save lives from fentanyl and other deadly drugs.</a:t>
            </a:r>
          </a:p>
          <a:p>
            <a:endParaRPr lang="en-US" dirty="0"/>
          </a:p>
          <a:p>
            <a:r>
              <a:rPr lang="en-US" dirty="0"/>
              <a:t>Please share what you have seen here today, through conversations and connections.</a:t>
            </a:r>
          </a:p>
          <a:p>
            <a:endParaRPr lang="en-US" dirty="0"/>
          </a:p>
          <a:p>
            <a:r>
              <a:rPr lang="en-US" dirty="0"/>
              <a:t>Participate in Take Back events that remove unwanted medications from our homes and communities.</a:t>
            </a:r>
          </a:p>
          <a:p>
            <a:endParaRPr lang="en-US" dirty="0"/>
          </a:p>
          <a:p>
            <a:r>
              <a:rPr lang="en-US" dirty="0"/>
              <a:t>And go to the Promote page to access resources you can use to get the word out.</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35</a:t>
            </a:fld>
            <a:endParaRPr lang="en-US"/>
          </a:p>
        </p:txBody>
      </p:sp>
    </p:spTree>
    <p:extLst>
      <p:ext uri="{BB962C8B-B14F-4D97-AF65-F5344CB8AC3E}">
        <p14:creationId xmlns:p14="http://schemas.microsoft.com/office/powerpoint/2010/main" val="149673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may see fentanyl in the news, it is important to take a moment and understand what it really is.</a:t>
            </a:r>
          </a:p>
          <a:p>
            <a:pPr marL="0" marR="0" lvl="0" indent="0" algn="l" defTabSz="914400" rtl="0" eaLnBrk="1" fontAlgn="auto" latinLnBrk="0" hangingPunct="1">
              <a:lnSpc>
                <a:spcPct val="100000"/>
              </a:lnSpc>
              <a:spcBef>
                <a:spcPts val="0"/>
              </a:spcBef>
              <a:spcAft>
                <a:spcPts val="0"/>
              </a:spcAft>
              <a:buClr>
                <a:srgbClr val="C00000"/>
              </a:buClr>
              <a:buSzTx/>
              <a:buFont typeface="System Font Regular"/>
              <a:buNone/>
              <a:tabLst/>
              <a:defRPr/>
            </a:pPr>
            <a:endParaRPr lang="en-US" dirty="0"/>
          </a:p>
          <a:p>
            <a:pPr marL="0" marR="0" lvl="0" indent="0" algn="l" defTabSz="914400" rtl="0" eaLnBrk="1" fontAlgn="auto" latinLnBrk="0" hangingPunct="1">
              <a:lnSpc>
                <a:spcPct val="100000"/>
              </a:lnSpc>
              <a:spcBef>
                <a:spcPts val="0"/>
              </a:spcBef>
              <a:spcAft>
                <a:spcPts val="0"/>
              </a:spcAft>
              <a:buClr>
                <a:srgbClr val="C00000"/>
              </a:buClr>
              <a:buSzTx/>
              <a:buFont typeface="System Font Regular"/>
              <a:buNone/>
              <a:tabLst/>
              <a:defRPr/>
            </a:pPr>
            <a:r>
              <a:rPr lang="en-US" dirty="0"/>
              <a:t>It is an </a:t>
            </a:r>
            <a:r>
              <a:rPr kumimoji="0" lang="en-US" b="0" i="0" u="none" strike="noStrike" kern="1200" cap="none" spc="0" normalizeH="0" baseline="0" noProof="0" dirty="0">
                <a:ln>
                  <a:noFill/>
                </a:ln>
                <a:effectLst/>
                <a:uLnTx/>
                <a:uFillTx/>
                <a:latin typeface="+mn-lt"/>
                <a:ea typeface="+mn-ea"/>
                <a:cs typeface="+mn-cs"/>
              </a:rPr>
              <a:t>extremely powerful synthetic opioid. That means that it is man-made, unlike heroin which is made from the poppy plant.</a:t>
            </a:r>
          </a:p>
          <a:p>
            <a:pPr marL="0" marR="0" lvl="0" indent="0" algn="l" defTabSz="914400" rtl="0" eaLnBrk="1" fontAlgn="auto" latinLnBrk="0" hangingPunct="1">
              <a:lnSpc>
                <a:spcPct val="100000"/>
              </a:lnSpc>
              <a:spcBef>
                <a:spcPts val="0"/>
              </a:spcBef>
              <a:spcAft>
                <a:spcPts val="0"/>
              </a:spcAft>
              <a:buClr>
                <a:srgbClr val="C00000"/>
              </a:buClr>
              <a:buSzTx/>
              <a:buFont typeface="System Font Regular"/>
              <a:buNone/>
              <a:tabLst/>
              <a:defRPr/>
            </a:pPr>
            <a:endParaRPr kumimoji="0" lang="en-US" b="0" i="0" u="none" strike="noStrike" kern="1200" cap="none" spc="0" normalizeH="0" baseline="0" noProof="0" dirty="0">
              <a:ln>
                <a:noFill/>
              </a:ln>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C00000"/>
              </a:buClr>
              <a:buSzTx/>
              <a:buFont typeface="System Font Regular"/>
              <a:buNone/>
              <a:tabLst/>
              <a:defRPr/>
            </a:pPr>
            <a:r>
              <a:rPr kumimoji="0" lang="en-US" b="0" i="0" u="none" strike="noStrike" kern="1200" cap="none" spc="0" normalizeH="0" baseline="0" noProof="0" dirty="0">
                <a:ln>
                  <a:noFill/>
                </a:ln>
                <a:effectLst/>
                <a:uLnTx/>
                <a:uFillTx/>
                <a:latin typeface="+mn-lt"/>
                <a:ea typeface="+mn-ea"/>
                <a:cs typeface="+mn-cs"/>
              </a:rPr>
              <a:t>It is a depressant. That means that it slows down everything in your body, including breathing, pulse, and digestion.  In short, when the body slows down too much, people die.</a:t>
            </a:r>
          </a:p>
        </p:txBody>
      </p:sp>
      <p:sp>
        <p:nvSpPr>
          <p:cNvPr id="4" name="Slide Number Placeholder 3"/>
          <p:cNvSpPr>
            <a:spLocks noGrp="1"/>
          </p:cNvSpPr>
          <p:nvPr>
            <p:ph type="sldNum" sz="quarter" idx="5"/>
          </p:nvPr>
        </p:nvSpPr>
        <p:spPr/>
        <p:txBody>
          <a:bodyPr/>
          <a:lstStyle/>
          <a:p>
            <a:fld id="{D452B053-8D3C-4446-8043-6A0D0F5F31D6}" type="slidenum">
              <a:rPr lang="en-US" smtClean="0"/>
              <a:t>4</a:t>
            </a:fld>
            <a:endParaRPr lang="en-US"/>
          </a:p>
        </p:txBody>
      </p:sp>
    </p:spTree>
    <p:extLst>
      <p:ext uri="{BB962C8B-B14F-4D97-AF65-F5344CB8AC3E}">
        <p14:creationId xmlns:p14="http://schemas.microsoft.com/office/powerpoint/2010/main" val="818205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is where we have to start:</a:t>
            </a:r>
          </a:p>
          <a:p>
            <a:endParaRPr lang="en-US" dirty="0"/>
          </a:p>
          <a:p>
            <a:r>
              <a:rPr lang="en-US" dirty="0"/>
              <a:t>On average 189 people die of a drug overdose every day in the United States.  There are a lot of ways to look at this number – a plane crash every day; more people than are in a graduating class of high school seniors; or more than eight people during the time I am here with you today. </a:t>
            </a:r>
          </a:p>
          <a:p>
            <a:endParaRPr lang="en-US" dirty="0"/>
          </a:p>
          <a:p>
            <a:r>
              <a:rPr lang="en-US" dirty="0"/>
              <a:t>But when your child, your sibling, your friend, it is one of those 189, it is your world.  Every death due to drug overdoses or poisonings is a tragedy.</a:t>
            </a:r>
          </a:p>
          <a:p>
            <a:endParaRPr lang="en-US" dirty="0"/>
          </a:p>
          <a:p>
            <a:r>
              <a:rPr lang="en-US" dirty="0"/>
              <a:t>NOTE:  Based on most recent data from CDC (at time of publication), September 2025.  Data may be revised upward.</a:t>
            </a:r>
          </a:p>
          <a:p>
            <a:endParaRPr lang="en-US" dirty="0"/>
          </a:p>
          <a:p>
            <a:endParaRPr lang="en-US" dirty="0"/>
          </a:p>
        </p:txBody>
      </p:sp>
      <p:sp>
        <p:nvSpPr>
          <p:cNvPr id="5" name="Slide Image Placeholder 4">
            <a:extLst>
              <a:ext uri="{FF2B5EF4-FFF2-40B4-BE49-F238E27FC236}">
                <a16:creationId xmlns:a16="http://schemas.microsoft.com/office/drawing/2014/main" id="{614D4B00-052B-6D26-7E55-6836DDF1996F}"/>
              </a:ext>
            </a:extLst>
          </p:cNvPr>
          <p:cNvSpPr>
            <a:spLocks noGrp="1" noRot="1" noChangeAspect="1"/>
          </p:cNvSpPr>
          <p:nvPr>
            <p:ph type="sldImg"/>
          </p:nvPr>
        </p:nvSpPr>
        <p:spPr/>
      </p:sp>
    </p:spTree>
    <p:extLst>
      <p:ext uri="{BB962C8B-B14F-4D97-AF65-F5344CB8AC3E}">
        <p14:creationId xmlns:p14="http://schemas.microsoft.com/office/powerpoint/2010/main" val="298083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Overdose deaths</a:t>
            </a:r>
          </a:p>
          <a:p>
            <a:r>
              <a:rPr lang="en-US" dirty="0"/>
              <a:t>Majority of</a:t>
            </a:r>
            <a:r>
              <a:rPr lang="en-US" baseline="0" dirty="0"/>
              <a:t> overdose deaths are from opioids</a:t>
            </a:r>
          </a:p>
          <a:p>
            <a:r>
              <a:rPr lang="en-US" baseline="0" dirty="0"/>
              <a:t>The majority of opioid deaths are from synthetic opioids, like fentanyl</a:t>
            </a:r>
            <a:endParaRPr lang="en-US" dirty="0"/>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6</a:t>
            </a:fld>
            <a:endParaRPr lang="en-US"/>
          </a:p>
        </p:txBody>
      </p:sp>
    </p:spTree>
    <p:extLst>
      <p:ext uri="{BB962C8B-B14F-4D97-AF65-F5344CB8AC3E}">
        <p14:creationId xmlns:p14="http://schemas.microsoft.com/office/powerpoint/2010/main" val="740112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slide shows the rate at which Americans have been dying from drug overdoses over the past decade.</a:t>
            </a:r>
          </a:p>
          <a:p>
            <a:endParaRPr lang="en-US" dirty="0"/>
          </a:p>
          <a:p>
            <a:r>
              <a:rPr lang="en-US" dirty="0"/>
              <a:t>The bars reflect the number of people who died in the year prior to that month.  [NOTE:  NOT THE NUMBER OF DEATHS PER MONTH.]</a:t>
            </a:r>
          </a:p>
          <a:p>
            <a:endParaRPr lang="en-US" dirty="0"/>
          </a:p>
          <a:p>
            <a:r>
              <a:rPr lang="en-US" dirty="0"/>
              <a:t>So, we be thankful that numbers are moving it the right direction, while at the same time recognizing that the number of people dying is still far too high.</a:t>
            </a:r>
          </a:p>
        </p:txBody>
      </p:sp>
      <p:sp>
        <p:nvSpPr>
          <p:cNvPr id="4" name="Slide Number Placeholder 3"/>
          <p:cNvSpPr>
            <a:spLocks noGrp="1"/>
          </p:cNvSpPr>
          <p:nvPr>
            <p:ph type="sldNum" sz="quarter" idx="5"/>
          </p:nvPr>
        </p:nvSpPr>
        <p:spPr/>
        <p:txBody>
          <a:bodyPr/>
          <a:lstStyle/>
          <a:p>
            <a:pPr lvl="0"/>
            <a:fld id="{CBE6A0AE-D7B1-427E-8482-DD9AA922AABA}" type="slidenum">
              <a:rPr lang="en-US" noProof="0" smtClean="0"/>
              <a:pPr lvl="0"/>
              <a:t>7</a:t>
            </a:fld>
            <a:endParaRPr lang="en-US" noProof="0"/>
          </a:p>
        </p:txBody>
      </p:sp>
      <p:sp>
        <p:nvSpPr>
          <p:cNvPr id="7" name="Slide Image Placeholder 6">
            <a:extLst>
              <a:ext uri="{FF2B5EF4-FFF2-40B4-BE49-F238E27FC236}">
                <a16:creationId xmlns:a16="http://schemas.microsoft.com/office/drawing/2014/main" id="{276ADDAC-3585-4BBA-D4AE-010EA773422D}"/>
              </a:ext>
            </a:extLst>
          </p:cNvPr>
          <p:cNvSpPr>
            <a:spLocks noGrp="1" noRot="1" noChangeAspect="1"/>
          </p:cNvSpPr>
          <p:nvPr>
            <p:ph type="sldImg"/>
          </p:nvPr>
        </p:nvSpPr>
        <p:spPr/>
      </p:sp>
    </p:spTree>
    <p:extLst>
      <p:ext uri="{BB962C8B-B14F-4D97-AF65-F5344CB8AC3E}">
        <p14:creationId xmlns:p14="http://schemas.microsoft.com/office/powerpoint/2010/main" val="773236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calendar year 2025, DEA seized more than 45 million fentanyl pills and more than 9,600 pounds of fentanyl powder. This is the most fentanyl seized by DEA in a single year. It amounts to approximately 333 million deadly doses of fentanyl—enough to kill almost every American. (As of 12/12/25)</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8</a:t>
            </a:fld>
            <a:endParaRPr lang="en-US"/>
          </a:p>
        </p:txBody>
      </p:sp>
    </p:spTree>
    <p:extLst>
      <p:ext uri="{BB962C8B-B14F-4D97-AF65-F5344CB8AC3E}">
        <p14:creationId xmlns:p14="http://schemas.microsoft.com/office/powerpoint/2010/main" val="1090224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most common fake pills are made to look like prescription opioids such as oxycodone, hydrocodone (Vicodin), alprazolam (Xanax) and stimulants like amphetamines such as Adderall.</a:t>
            </a:r>
          </a:p>
          <a:p>
            <a:endParaRPr lang="en-US" dirty="0"/>
          </a:p>
          <a:p>
            <a:r>
              <a:rPr lang="en-US" dirty="0"/>
              <a:t>Fake prescription pills are widely accessible and often sold on social media and e-commerce platforms, making them available to anyone with a smartphone.</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9</a:t>
            </a:fld>
            <a:endParaRPr lang="en-US"/>
          </a:p>
        </p:txBody>
      </p:sp>
    </p:spTree>
    <p:extLst>
      <p:ext uri="{BB962C8B-B14F-4D97-AF65-F5344CB8AC3E}">
        <p14:creationId xmlns:p14="http://schemas.microsoft.com/office/powerpoint/2010/main" val="2979546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BCBC-6332-6C6B-7C6A-1277723412E6}"/>
              </a:ext>
            </a:extLst>
          </p:cNvPr>
          <p:cNvSpPr>
            <a:spLocks noGrp="1"/>
          </p:cNvSpPr>
          <p:nvPr>
            <p:ph type="ctrTitle"/>
          </p:nvPr>
        </p:nvSpPr>
        <p:spPr>
          <a:xfrm>
            <a:off x="1523999" y="3975671"/>
            <a:ext cx="9144000" cy="756695"/>
          </a:xfrm>
        </p:spPr>
        <p:txBody>
          <a:bodyPr anchor="b"/>
          <a:lstStyle>
            <a:lvl1pPr algn="ctr">
              <a:defRPr sz="440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8C0EDED7-E4B4-B1E4-8E17-79E096D8336B}"/>
              </a:ext>
            </a:extLst>
          </p:cNvPr>
          <p:cNvSpPr>
            <a:spLocks noGrp="1"/>
          </p:cNvSpPr>
          <p:nvPr>
            <p:ph type="subTitle" idx="1"/>
          </p:nvPr>
        </p:nvSpPr>
        <p:spPr>
          <a:xfrm>
            <a:off x="1523999" y="4988607"/>
            <a:ext cx="9144000" cy="551329"/>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71F2C6F-3D98-94C7-5175-7DBBE036CCA5}"/>
              </a:ext>
            </a:extLst>
          </p:cNvPr>
          <p:cNvSpPr>
            <a:spLocks noGrp="1"/>
          </p:cNvSpPr>
          <p:nvPr>
            <p:ph type="dt" sz="half" idx="10"/>
          </p:nvPr>
        </p:nvSpPr>
        <p:spPr/>
        <p:txBody>
          <a:bodyPr/>
          <a:lstStyle/>
          <a:p>
            <a:fld id="{5F6B2E6B-CF37-BC41-8FC1-DB20CDFA460A}" type="datetime1">
              <a:rPr lang="en-US" smtClean="0"/>
              <a:t>4/21/26</a:t>
            </a:fld>
            <a:endParaRPr lang="en-US"/>
          </a:p>
        </p:txBody>
      </p:sp>
      <p:sp>
        <p:nvSpPr>
          <p:cNvPr id="5" name="Footer Placeholder 4">
            <a:extLst>
              <a:ext uri="{FF2B5EF4-FFF2-40B4-BE49-F238E27FC236}">
                <a16:creationId xmlns:a16="http://schemas.microsoft.com/office/drawing/2014/main" id="{259303D5-46E0-E927-D1F7-506018B6F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5848A5-020F-5ED1-1617-30AAD5C61F53}"/>
              </a:ext>
            </a:extLst>
          </p:cNvPr>
          <p:cNvSpPr>
            <a:spLocks noGrp="1"/>
          </p:cNvSpPr>
          <p:nvPr>
            <p:ph type="sldNum" sz="quarter" idx="12"/>
          </p:nvPr>
        </p:nvSpPr>
        <p:spPr/>
        <p:txBody>
          <a:bodyPr/>
          <a:lstStyle/>
          <a:p>
            <a:fld id="{D447BB2B-ED08-DE44-A114-EDC612879DA1}" type="slidenum">
              <a:rPr lang="en-US" smtClean="0"/>
              <a:t>‹#›</a:t>
            </a:fld>
            <a:endParaRPr lang="en-US"/>
          </a:p>
        </p:txBody>
      </p:sp>
      <p:grpSp>
        <p:nvGrpSpPr>
          <p:cNvPr id="8" name="Group 7">
            <a:extLst>
              <a:ext uri="{FF2B5EF4-FFF2-40B4-BE49-F238E27FC236}">
                <a16:creationId xmlns:a16="http://schemas.microsoft.com/office/drawing/2014/main" id="{0EFB76C0-A52D-6A5E-064F-F71CAF8E16CD}"/>
              </a:ext>
            </a:extLst>
          </p:cNvPr>
          <p:cNvGrpSpPr/>
          <p:nvPr userDrawn="1"/>
        </p:nvGrpSpPr>
        <p:grpSpPr>
          <a:xfrm>
            <a:off x="3865390" y="68092"/>
            <a:ext cx="4461218" cy="546100"/>
            <a:chOff x="4107262" y="313496"/>
            <a:chExt cx="4461218" cy="546100"/>
          </a:xfrm>
        </p:grpSpPr>
        <p:pic>
          <p:nvPicPr>
            <p:cNvPr id="9" name="Picture 8">
              <a:extLst>
                <a:ext uri="{FF2B5EF4-FFF2-40B4-BE49-F238E27FC236}">
                  <a16:creationId xmlns:a16="http://schemas.microsoft.com/office/drawing/2014/main" id="{05E15EDF-00F4-2E92-2A90-256F9A74C6C1}"/>
                </a:ext>
              </a:extLst>
            </p:cNvPr>
            <p:cNvPicPr>
              <a:picLocks noChangeAspect="1"/>
            </p:cNvPicPr>
            <p:nvPr/>
          </p:nvPicPr>
          <p:blipFill>
            <a:blip r:embed="rId2"/>
            <a:stretch>
              <a:fillRect/>
            </a:stretch>
          </p:blipFill>
          <p:spPr>
            <a:xfrm>
              <a:off x="4107262" y="313496"/>
              <a:ext cx="4461218" cy="546100"/>
            </a:xfrm>
            <a:prstGeom prst="rect">
              <a:avLst/>
            </a:prstGeom>
          </p:spPr>
        </p:pic>
        <p:sp>
          <p:nvSpPr>
            <p:cNvPr id="10" name="TextBox 9">
              <a:extLst>
                <a:ext uri="{FF2B5EF4-FFF2-40B4-BE49-F238E27FC236}">
                  <a16:creationId xmlns:a16="http://schemas.microsoft.com/office/drawing/2014/main" id="{A1C38F7E-A8B9-7ACA-CF82-C4DFCCF5951F}"/>
                </a:ext>
              </a:extLst>
            </p:cNvPr>
            <p:cNvSpPr txBox="1"/>
            <p:nvPr/>
          </p:nvSpPr>
          <p:spPr>
            <a:xfrm>
              <a:off x="4520184" y="401880"/>
              <a:ext cx="3679149"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Drug Enforcement Administration</a:t>
              </a:r>
            </a:p>
          </p:txBody>
        </p:sp>
      </p:grpSp>
      <p:pic>
        <p:nvPicPr>
          <p:cNvPr id="11" name="Picture 10" descr="A picture containing text, clock, sign&#10;&#10;AI-generated content may be incorrect.">
            <a:extLst>
              <a:ext uri="{FF2B5EF4-FFF2-40B4-BE49-F238E27FC236}">
                <a16:creationId xmlns:a16="http://schemas.microsoft.com/office/drawing/2014/main" id="{E634258E-2761-199E-2E54-0F4DEACD7C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8048" y="449857"/>
            <a:ext cx="8375903" cy="3681468"/>
          </a:xfrm>
          <a:prstGeom prst="rect">
            <a:avLst/>
          </a:prstGeom>
        </p:spPr>
      </p:pic>
      <p:pic>
        <p:nvPicPr>
          <p:cNvPr id="12" name="Picture 11" descr="Text&#10;&#10;AI-generated content may be incorrect.">
            <a:extLst>
              <a:ext uri="{FF2B5EF4-FFF2-40B4-BE49-F238E27FC236}">
                <a16:creationId xmlns:a16="http://schemas.microsoft.com/office/drawing/2014/main" id="{E39620E1-C4F4-CF43-770B-947809B9396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3472257" y="5705295"/>
            <a:ext cx="5078189" cy="894287"/>
          </a:xfrm>
          <a:prstGeom prst="rect">
            <a:avLst/>
          </a:prstGeom>
        </p:spPr>
      </p:pic>
    </p:spTree>
    <p:extLst>
      <p:ext uri="{BB962C8B-B14F-4D97-AF65-F5344CB8AC3E}">
        <p14:creationId xmlns:p14="http://schemas.microsoft.com/office/powerpoint/2010/main" val="331909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26F62-C5F9-B84A-046C-8FBE2A8D7C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144F9C-E6F4-536C-73BD-FD3B9E52CF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8CA018-2EC7-C0AE-F3F9-A4067401EF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2599E0-2991-2AF8-F1CC-7B227F67FB19}"/>
              </a:ext>
            </a:extLst>
          </p:cNvPr>
          <p:cNvSpPr>
            <a:spLocks noGrp="1"/>
          </p:cNvSpPr>
          <p:nvPr>
            <p:ph type="dt" sz="half" idx="10"/>
          </p:nvPr>
        </p:nvSpPr>
        <p:spPr/>
        <p:txBody>
          <a:bodyPr/>
          <a:lstStyle/>
          <a:p>
            <a:fld id="{CC02FD79-B110-9147-B240-55A210AD93E8}" type="datetime1">
              <a:rPr lang="en-US" smtClean="0"/>
              <a:t>4/21/26</a:t>
            </a:fld>
            <a:endParaRPr lang="en-US"/>
          </a:p>
        </p:txBody>
      </p:sp>
      <p:sp>
        <p:nvSpPr>
          <p:cNvPr id="6" name="Footer Placeholder 5">
            <a:extLst>
              <a:ext uri="{FF2B5EF4-FFF2-40B4-BE49-F238E27FC236}">
                <a16:creationId xmlns:a16="http://schemas.microsoft.com/office/drawing/2014/main" id="{817FDD34-8DB9-567D-8035-44F4261913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D7CF1-5782-231A-1768-71760E3850ED}"/>
              </a:ext>
            </a:extLst>
          </p:cNvPr>
          <p:cNvSpPr>
            <a:spLocks noGrp="1"/>
          </p:cNvSpPr>
          <p:nvPr>
            <p:ph type="sldNum" sz="quarter" idx="12"/>
          </p:nvPr>
        </p:nvSpPr>
        <p:spPr/>
        <p:txBody>
          <a:bodyPr/>
          <a:lstStyle/>
          <a:p>
            <a:fld id="{D447BB2B-ED08-DE44-A114-EDC612879DA1}" type="slidenum">
              <a:rPr lang="en-US" smtClean="0"/>
              <a:t>‹#›</a:t>
            </a:fld>
            <a:endParaRPr lang="en-US"/>
          </a:p>
        </p:txBody>
      </p:sp>
    </p:spTree>
    <p:extLst>
      <p:ext uri="{BB962C8B-B14F-4D97-AF65-F5344CB8AC3E}">
        <p14:creationId xmlns:p14="http://schemas.microsoft.com/office/powerpoint/2010/main" val="439729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A990D-FC1D-6404-1E90-8C58BAAC5D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E024AD-686B-99B0-0C44-312E0D6343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64762D-FC5F-F0E6-23E8-6A0E96C3F5F6}"/>
              </a:ext>
            </a:extLst>
          </p:cNvPr>
          <p:cNvSpPr>
            <a:spLocks noGrp="1"/>
          </p:cNvSpPr>
          <p:nvPr>
            <p:ph type="dt" sz="half" idx="10"/>
          </p:nvPr>
        </p:nvSpPr>
        <p:spPr/>
        <p:txBody>
          <a:bodyPr/>
          <a:lstStyle/>
          <a:p>
            <a:fld id="{6C1CF7DF-F7A3-E74B-9A2B-D894734A2374}" type="datetime1">
              <a:rPr lang="en-US" smtClean="0"/>
              <a:t>4/21/26</a:t>
            </a:fld>
            <a:endParaRPr lang="en-US"/>
          </a:p>
        </p:txBody>
      </p:sp>
      <p:sp>
        <p:nvSpPr>
          <p:cNvPr id="5" name="Footer Placeholder 4">
            <a:extLst>
              <a:ext uri="{FF2B5EF4-FFF2-40B4-BE49-F238E27FC236}">
                <a16:creationId xmlns:a16="http://schemas.microsoft.com/office/drawing/2014/main" id="{4B0770E1-CEF6-A5DE-A102-5666695BAF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7D2DC-2B48-9EC2-9573-9D51B4925C66}"/>
              </a:ext>
            </a:extLst>
          </p:cNvPr>
          <p:cNvSpPr>
            <a:spLocks noGrp="1"/>
          </p:cNvSpPr>
          <p:nvPr>
            <p:ph type="sldNum" sz="quarter" idx="12"/>
          </p:nvPr>
        </p:nvSpPr>
        <p:spPr/>
        <p:txBody>
          <a:bodyPr/>
          <a:lstStyle/>
          <a:p>
            <a:fld id="{D447BB2B-ED08-DE44-A114-EDC612879DA1}" type="slidenum">
              <a:rPr lang="en-US" smtClean="0"/>
              <a:t>‹#›</a:t>
            </a:fld>
            <a:endParaRPr lang="en-US"/>
          </a:p>
        </p:txBody>
      </p:sp>
    </p:spTree>
    <p:extLst>
      <p:ext uri="{BB962C8B-B14F-4D97-AF65-F5344CB8AC3E}">
        <p14:creationId xmlns:p14="http://schemas.microsoft.com/office/powerpoint/2010/main" val="1903347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1C7D56-7772-389E-3850-8E92AC40E1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D0B640-31D0-D696-39CF-AFFFD000D3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33C78-BA85-D982-7555-7E39442258CD}"/>
              </a:ext>
            </a:extLst>
          </p:cNvPr>
          <p:cNvSpPr>
            <a:spLocks noGrp="1"/>
          </p:cNvSpPr>
          <p:nvPr>
            <p:ph type="dt" sz="half" idx="10"/>
          </p:nvPr>
        </p:nvSpPr>
        <p:spPr/>
        <p:txBody>
          <a:bodyPr/>
          <a:lstStyle/>
          <a:p>
            <a:fld id="{B2960B9E-F06A-9E43-8CA2-7D6C1501816F}" type="datetime1">
              <a:rPr lang="en-US" smtClean="0"/>
              <a:t>4/21/26</a:t>
            </a:fld>
            <a:endParaRPr lang="en-US"/>
          </a:p>
        </p:txBody>
      </p:sp>
      <p:sp>
        <p:nvSpPr>
          <p:cNvPr id="5" name="Footer Placeholder 4">
            <a:extLst>
              <a:ext uri="{FF2B5EF4-FFF2-40B4-BE49-F238E27FC236}">
                <a16:creationId xmlns:a16="http://schemas.microsoft.com/office/drawing/2014/main" id="{98338F89-0B5E-11B2-95EC-DD17CB085F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B00FF6-BE4B-78F4-4CE7-F953954F1D6A}"/>
              </a:ext>
            </a:extLst>
          </p:cNvPr>
          <p:cNvSpPr>
            <a:spLocks noGrp="1"/>
          </p:cNvSpPr>
          <p:nvPr>
            <p:ph type="sldNum" sz="quarter" idx="12"/>
          </p:nvPr>
        </p:nvSpPr>
        <p:spPr/>
        <p:txBody>
          <a:bodyPr/>
          <a:lstStyle/>
          <a:p>
            <a:fld id="{D447BB2B-ED08-DE44-A114-EDC612879DA1}" type="slidenum">
              <a:rPr lang="en-US" smtClean="0"/>
              <a:t>‹#›</a:t>
            </a:fld>
            <a:endParaRPr lang="en-US"/>
          </a:p>
        </p:txBody>
      </p:sp>
    </p:spTree>
    <p:extLst>
      <p:ext uri="{BB962C8B-B14F-4D97-AF65-F5344CB8AC3E}">
        <p14:creationId xmlns:p14="http://schemas.microsoft.com/office/powerpoint/2010/main" val="299262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solidFill>
          <a:srgbClr val="EFF5F8"/>
        </a:solidFill>
        <a:effectLst/>
      </p:bgPr>
    </p:bg>
    <p:spTree>
      <p:nvGrpSpPr>
        <p:cNvPr id="1" name="Shape 77"/>
        <p:cNvGrpSpPr/>
        <p:nvPr/>
      </p:nvGrpSpPr>
      <p:grpSpPr>
        <a:xfrm>
          <a:off x="0" y="0"/>
          <a:ext cx="0" cy="0"/>
          <a:chOff x="0" y="0"/>
          <a:chExt cx="0" cy="0"/>
        </a:xfrm>
      </p:grpSpPr>
      <p:sp>
        <p:nvSpPr>
          <p:cNvPr id="78" name="Google Shape;78;g11df6a29fce_0_335"/>
          <p:cNvSpPr txBox="1"/>
          <p:nvPr/>
        </p:nvSpPr>
        <p:spPr>
          <a:xfrm>
            <a:off x="587690" y="231839"/>
            <a:ext cx="6119429" cy="62973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solidFill>
                <a:srgbClr val="FFFFFF"/>
              </a:solidFill>
            </a:endParaRPr>
          </a:p>
        </p:txBody>
      </p:sp>
      <p:sp>
        <p:nvSpPr>
          <p:cNvPr id="79" name="Google Shape;79;g11df6a29fce_0_335"/>
          <p:cNvSpPr txBox="1"/>
          <p:nvPr/>
        </p:nvSpPr>
        <p:spPr>
          <a:xfrm>
            <a:off x="394096" y="192354"/>
            <a:ext cx="6119429" cy="62973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solidFill>
                <a:srgbClr val="FFFFFF"/>
              </a:solidFill>
              <a:latin typeface="Helvetica Neue"/>
              <a:ea typeface="Helvetica Neue"/>
              <a:cs typeface="Helvetica Neue"/>
              <a:sym typeface="Helvetica Neue"/>
            </a:endParaRPr>
          </a:p>
        </p:txBody>
      </p:sp>
      <p:sp>
        <p:nvSpPr>
          <p:cNvPr id="80" name="Google Shape;80;g11df6a29fce_0_335"/>
          <p:cNvSpPr txBox="1">
            <a:spLocks noGrp="1"/>
          </p:cNvSpPr>
          <p:nvPr>
            <p:ph type="title"/>
          </p:nvPr>
        </p:nvSpPr>
        <p:spPr>
          <a:xfrm>
            <a:off x="468634" y="206339"/>
            <a:ext cx="6425428" cy="713647"/>
          </a:xfrm>
          <a:prstGeom prst="rect">
            <a:avLst/>
          </a:prstGeom>
          <a:noFill/>
          <a:ln>
            <a:noFill/>
          </a:ln>
        </p:spPr>
        <p:txBody>
          <a:bodyPr spcFirstLastPara="1" wrap="square" lIns="98525" tIns="98525" rIns="98525" bIns="98525" anchor="ctr" anchorCtr="0">
            <a:noAutofit/>
          </a:bodyPr>
          <a:lstStyle>
            <a:lvl1pPr marR="0" lvl="0" algn="l" rtl="0">
              <a:lnSpc>
                <a:spcPct val="100000"/>
              </a:lnSpc>
              <a:spcBef>
                <a:spcPts val="0"/>
              </a:spcBef>
              <a:spcAft>
                <a:spcPts val="0"/>
              </a:spcAft>
              <a:buClr>
                <a:schemeClr val="dk2"/>
              </a:buClr>
              <a:buSzPts val="2800"/>
              <a:buNone/>
              <a:defRPr sz="2600" b="1" i="0" u="none" strike="noStrike" cap="none">
                <a:solidFill>
                  <a:schemeClr val="accent1"/>
                </a:solidFill>
              </a:defRPr>
            </a:lvl1pPr>
            <a:lvl2pPr marR="0" lvl="1" algn="l" rtl="0">
              <a:lnSpc>
                <a:spcPct val="100000"/>
              </a:lnSpc>
              <a:spcBef>
                <a:spcPts val="0"/>
              </a:spcBef>
              <a:spcAft>
                <a:spcPts val="0"/>
              </a:spcAft>
              <a:buClr>
                <a:schemeClr val="dk2"/>
              </a:buClr>
              <a:buSzPts val="2800"/>
              <a:buNone/>
              <a:defRPr sz="3700" b="1" i="0" u="none" strike="noStrike" cap="none">
                <a:solidFill>
                  <a:schemeClr val="dk2"/>
                </a:solidFill>
              </a:defRPr>
            </a:lvl2pPr>
            <a:lvl3pPr marR="0" lvl="2" algn="l" rtl="0">
              <a:lnSpc>
                <a:spcPct val="100000"/>
              </a:lnSpc>
              <a:spcBef>
                <a:spcPts val="0"/>
              </a:spcBef>
              <a:spcAft>
                <a:spcPts val="0"/>
              </a:spcAft>
              <a:buClr>
                <a:schemeClr val="dk2"/>
              </a:buClr>
              <a:buSzPts val="2800"/>
              <a:buNone/>
              <a:defRPr sz="3700" b="1" i="0" u="none" strike="noStrike" cap="none">
                <a:solidFill>
                  <a:schemeClr val="dk2"/>
                </a:solidFill>
              </a:defRPr>
            </a:lvl3pPr>
            <a:lvl4pPr marR="0" lvl="3" algn="l" rtl="0">
              <a:lnSpc>
                <a:spcPct val="100000"/>
              </a:lnSpc>
              <a:spcBef>
                <a:spcPts val="0"/>
              </a:spcBef>
              <a:spcAft>
                <a:spcPts val="0"/>
              </a:spcAft>
              <a:buClr>
                <a:schemeClr val="dk2"/>
              </a:buClr>
              <a:buSzPts val="2800"/>
              <a:buNone/>
              <a:defRPr sz="3700" b="1" i="0" u="none" strike="noStrike" cap="none">
                <a:solidFill>
                  <a:schemeClr val="dk2"/>
                </a:solidFill>
              </a:defRPr>
            </a:lvl4pPr>
            <a:lvl5pPr marR="0" lvl="4" algn="l" rtl="0">
              <a:lnSpc>
                <a:spcPct val="100000"/>
              </a:lnSpc>
              <a:spcBef>
                <a:spcPts val="0"/>
              </a:spcBef>
              <a:spcAft>
                <a:spcPts val="0"/>
              </a:spcAft>
              <a:buClr>
                <a:schemeClr val="dk2"/>
              </a:buClr>
              <a:buSzPts val="2800"/>
              <a:buNone/>
              <a:defRPr sz="3700" b="1" i="0" u="none" strike="noStrike" cap="none">
                <a:solidFill>
                  <a:schemeClr val="dk2"/>
                </a:solidFill>
              </a:defRPr>
            </a:lvl5pPr>
            <a:lvl6pPr marR="0" lvl="5" algn="l" rtl="0">
              <a:lnSpc>
                <a:spcPct val="100000"/>
              </a:lnSpc>
              <a:spcBef>
                <a:spcPts val="0"/>
              </a:spcBef>
              <a:spcAft>
                <a:spcPts val="0"/>
              </a:spcAft>
              <a:buClr>
                <a:schemeClr val="dk2"/>
              </a:buClr>
              <a:buSzPts val="2800"/>
              <a:buNone/>
              <a:defRPr sz="3700" b="1" i="0" u="none" strike="noStrike" cap="none">
                <a:solidFill>
                  <a:schemeClr val="dk2"/>
                </a:solidFill>
              </a:defRPr>
            </a:lvl6pPr>
            <a:lvl7pPr marR="0" lvl="6" algn="l" rtl="0">
              <a:lnSpc>
                <a:spcPct val="100000"/>
              </a:lnSpc>
              <a:spcBef>
                <a:spcPts val="0"/>
              </a:spcBef>
              <a:spcAft>
                <a:spcPts val="0"/>
              </a:spcAft>
              <a:buClr>
                <a:schemeClr val="dk2"/>
              </a:buClr>
              <a:buSzPts val="2800"/>
              <a:buNone/>
              <a:defRPr sz="3700" b="1" i="0" u="none" strike="noStrike" cap="none">
                <a:solidFill>
                  <a:schemeClr val="dk2"/>
                </a:solidFill>
              </a:defRPr>
            </a:lvl7pPr>
            <a:lvl8pPr marR="0" lvl="7" algn="l" rtl="0">
              <a:lnSpc>
                <a:spcPct val="100000"/>
              </a:lnSpc>
              <a:spcBef>
                <a:spcPts val="0"/>
              </a:spcBef>
              <a:spcAft>
                <a:spcPts val="0"/>
              </a:spcAft>
              <a:buClr>
                <a:schemeClr val="dk2"/>
              </a:buClr>
              <a:buSzPts val="2800"/>
              <a:buNone/>
              <a:defRPr sz="3700" b="1" i="0" u="none" strike="noStrike" cap="none">
                <a:solidFill>
                  <a:schemeClr val="dk2"/>
                </a:solidFill>
              </a:defRPr>
            </a:lvl8pPr>
            <a:lvl9pPr marR="0" lvl="8" algn="l" rtl="0">
              <a:lnSpc>
                <a:spcPct val="100000"/>
              </a:lnSpc>
              <a:spcBef>
                <a:spcPts val="0"/>
              </a:spcBef>
              <a:spcAft>
                <a:spcPts val="0"/>
              </a:spcAft>
              <a:buClr>
                <a:schemeClr val="dk2"/>
              </a:buClr>
              <a:buSzPts val="2800"/>
              <a:buNone/>
              <a:defRPr sz="3700" b="1" i="0" u="none" strike="noStrike" cap="none">
                <a:solidFill>
                  <a:schemeClr val="dk2"/>
                </a:solidFill>
              </a:defRPr>
            </a:lvl9pPr>
          </a:lstStyle>
          <a:p>
            <a:endParaRPr/>
          </a:p>
        </p:txBody>
      </p:sp>
      <p:pic>
        <p:nvPicPr>
          <p:cNvPr id="2" name="Picture 1" descr="Text&#10;&#10;AI-generated content may be incorrect.">
            <a:extLst>
              <a:ext uri="{FF2B5EF4-FFF2-40B4-BE49-F238E27FC236}">
                <a16:creationId xmlns:a16="http://schemas.microsoft.com/office/drawing/2014/main" id="{586D8AE3-4D39-F8BD-DE15-3749253313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792048"/>
            <a:ext cx="2103048" cy="1065953"/>
          </a:xfrm>
          <a:prstGeom prst="rect">
            <a:avLst/>
          </a:prstGeom>
        </p:spPr>
      </p:pic>
    </p:spTree>
    <p:extLst>
      <p:ext uri="{BB962C8B-B14F-4D97-AF65-F5344CB8AC3E}">
        <p14:creationId xmlns:p14="http://schemas.microsoft.com/office/powerpoint/2010/main" val="4126274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06A59-9480-BCB0-CA55-F5B4A73DAA5F}"/>
              </a:ext>
            </a:extLst>
          </p:cNvPr>
          <p:cNvSpPr>
            <a:spLocks noGrp="1"/>
          </p:cNvSpPr>
          <p:nvPr>
            <p:ph type="title"/>
          </p:nvPr>
        </p:nvSpPr>
        <p:spPr>
          <a:xfrm>
            <a:off x="6035040" y="914400"/>
            <a:ext cx="5556527" cy="600052"/>
          </a:xfrm>
        </p:spPr>
        <p:txBody>
          <a:bodyPr>
            <a:noAutofit/>
          </a:bodyPr>
          <a:lstStyle>
            <a:lvl1pPr algn="r">
              <a:defRPr sz="3200" b="1">
                <a:solidFill>
                  <a:srgbClr val="C00000"/>
                </a:solidFill>
                <a:latin typeface="Aptos" panose="020B0004020202020204" pitchFamily="34" charset="0"/>
                <a:cs typeface="Arial" panose="020B0604020202020204" pitchFamily="34" charset="0"/>
              </a:defRPr>
            </a:lvl1pPr>
          </a:lstStyle>
          <a:p>
            <a:r>
              <a:rPr lang="en-US" dirty="0"/>
              <a:t>Click to edit Master title style</a:t>
            </a:r>
          </a:p>
        </p:txBody>
      </p:sp>
      <p:sp>
        <p:nvSpPr>
          <p:cNvPr id="7" name="Rectangle 6">
            <a:extLst>
              <a:ext uri="{FF2B5EF4-FFF2-40B4-BE49-F238E27FC236}">
                <a16:creationId xmlns:a16="http://schemas.microsoft.com/office/drawing/2014/main" id="{4AE6420F-5A4D-83EA-6D60-CE5AAEDD3131}"/>
              </a:ext>
            </a:extLst>
          </p:cNvPr>
          <p:cNvSpPr>
            <a:spLocks/>
          </p:cNvSpPr>
          <p:nvPr userDrawn="1"/>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675CB21F-570A-1806-2FDC-F4F4A31EE270}"/>
              </a:ext>
            </a:extLst>
          </p:cNvPr>
          <p:cNvSpPr>
            <a:spLocks noGrp="1"/>
          </p:cNvSpPr>
          <p:nvPr>
            <p:ph idx="1"/>
          </p:nvPr>
        </p:nvSpPr>
        <p:spPr>
          <a:xfrm>
            <a:off x="611892" y="1740535"/>
            <a:ext cx="10979675" cy="4351338"/>
          </a:xfrm>
        </p:spPr>
        <p:txBody>
          <a:bodyPr/>
          <a:lstStyle>
            <a:lvl1pPr>
              <a:buClr>
                <a:srgbClr val="FF0000"/>
              </a:buClr>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1pPr>
            <a:lvl2pPr>
              <a:buClr>
                <a:srgbClr val="FF0000"/>
              </a:buClr>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2pPr>
            <a:lvl3pPr>
              <a:buClr>
                <a:srgbClr val="FF0000"/>
              </a:buClr>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3pPr>
            <a:lvl4pPr>
              <a:buClr>
                <a:srgbClr val="FF0000"/>
              </a:buClr>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4pPr>
            <a:lvl5pPr>
              <a:buClr>
                <a:srgbClr val="FF0000"/>
              </a:buClr>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4DC64D2-1001-3C86-0D3A-6BA453D64843}"/>
              </a:ext>
            </a:extLst>
          </p:cNvPr>
          <p:cNvSpPr>
            <a:spLocks noGrp="1"/>
          </p:cNvSpPr>
          <p:nvPr>
            <p:ph type="dt" sz="half" idx="10"/>
          </p:nvPr>
        </p:nvSpPr>
        <p:spPr/>
        <p:txBody>
          <a:bodyPr/>
          <a:lstStyle/>
          <a:p>
            <a:fld id="{8F0E6D1A-1BC3-644D-B6BF-9902745A6240}" type="datetime1">
              <a:rPr lang="en-US" smtClean="0"/>
              <a:t>4/21/26</a:t>
            </a:fld>
            <a:endParaRPr lang="en-US"/>
          </a:p>
        </p:txBody>
      </p:sp>
      <p:sp>
        <p:nvSpPr>
          <p:cNvPr id="5" name="Footer Placeholder 4">
            <a:extLst>
              <a:ext uri="{FF2B5EF4-FFF2-40B4-BE49-F238E27FC236}">
                <a16:creationId xmlns:a16="http://schemas.microsoft.com/office/drawing/2014/main" id="{1E04BE14-4783-A79C-64F4-FACD9F8B16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2B59B-3D48-9B84-3130-FE44C1C796E7}"/>
              </a:ext>
            </a:extLst>
          </p:cNvPr>
          <p:cNvSpPr>
            <a:spLocks noGrp="1"/>
          </p:cNvSpPr>
          <p:nvPr>
            <p:ph type="sldNum" sz="quarter" idx="12"/>
          </p:nvPr>
        </p:nvSpPr>
        <p:spPr/>
        <p:txBody>
          <a:bodyPr/>
          <a:lstStyle/>
          <a:p>
            <a:fld id="{D447BB2B-ED08-DE44-A114-EDC612879DA1}" type="slidenum">
              <a:rPr lang="en-US" smtClean="0"/>
              <a:t>‹#›</a:t>
            </a:fld>
            <a:endParaRPr lang="en-US"/>
          </a:p>
        </p:txBody>
      </p:sp>
      <p:pic>
        <p:nvPicPr>
          <p:cNvPr id="8" name="Picture 7" descr="Text&#10;&#10;AI-generated content may be incorrect.">
            <a:extLst>
              <a:ext uri="{FF2B5EF4-FFF2-40B4-BE49-F238E27FC236}">
                <a16:creationId xmlns:a16="http://schemas.microsoft.com/office/drawing/2014/main" id="{1D98B342-BF39-A091-95B6-65C4C75402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spTree>
    <p:extLst>
      <p:ext uri="{BB962C8B-B14F-4D97-AF65-F5344CB8AC3E}">
        <p14:creationId xmlns:p14="http://schemas.microsoft.com/office/powerpoint/2010/main" val="481019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06A59-9480-BCB0-CA55-F5B4A73DAA5F}"/>
              </a:ext>
            </a:extLst>
          </p:cNvPr>
          <p:cNvSpPr>
            <a:spLocks noGrp="1"/>
          </p:cNvSpPr>
          <p:nvPr>
            <p:ph type="title"/>
          </p:nvPr>
        </p:nvSpPr>
        <p:spPr>
          <a:xfrm>
            <a:off x="5743245" y="623217"/>
            <a:ext cx="5607424" cy="924561"/>
          </a:xfrm>
        </p:spPr>
        <p:txBody>
          <a:bodyPr>
            <a:noAutofit/>
          </a:bodyPr>
          <a:lstStyle>
            <a:lvl1pPr>
              <a:defRPr sz="3600">
                <a:solidFill>
                  <a:srgbClr val="C00000"/>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4AE6420F-5A4D-83EA-6D60-CE5AAEDD3131}"/>
              </a:ext>
            </a:extLst>
          </p:cNvPr>
          <p:cNvSpPr>
            <a:spLocks/>
          </p:cNvSpPr>
          <p:nvPr userDrawn="1"/>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675CB21F-570A-1806-2FDC-F4F4A31EE270}"/>
              </a:ext>
            </a:extLst>
          </p:cNvPr>
          <p:cNvSpPr>
            <a:spLocks noGrp="1"/>
          </p:cNvSpPr>
          <p:nvPr>
            <p:ph idx="1"/>
          </p:nvPr>
        </p:nvSpPr>
        <p:spPr>
          <a:xfrm>
            <a:off x="835069" y="1740535"/>
            <a:ext cx="10515600" cy="4351338"/>
          </a:xfrm>
        </p:spPr>
        <p:txBody>
          <a:bodyPr/>
          <a:lstStyle>
            <a:lvl1pPr>
              <a:buClr>
                <a:srgbClr val="FF0000"/>
              </a:buClr>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1pPr>
            <a:lvl2pPr>
              <a:buClr>
                <a:srgbClr val="FF0000"/>
              </a:buClr>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2pPr>
            <a:lvl3pPr>
              <a:buClr>
                <a:srgbClr val="FF0000"/>
              </a:buClr>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3pPr>
            <a:lvl4pPr>
              <a:buClr>
                <a:srgbClr val="FF0000"/>
              </a:buClr>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4pPr>
            <a:lvl5pPr>
              <a:buClr>
                <a:srgbClr val="FF0000"/>
              </a:buClr>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4DC64D2-1001-3C86-0D3A-6BA453D64843}"/>
              </a:ext>
            </a:extLst>
          </p:cNvPr>
          <p:cNvSpPr>
            <a:spLocks noGrp="1"/>
          </p:cNvSpPr>
          <p:nvPr>
            <p:ph type="dt" sz="half" idx="10"/>
          </p:nvPr>
        </p:nvSpPr>
        <p:spPr/>
        <p:txBody>
          <a:bodyPr/>
          <a:lstStyle/>
          <a:p>
            <a:fld id="{8F0E6D1A-1BC3-644D-B6BF-9902745A6240}" type="datetime1">
              <a:rPr lang="en-US" smtClean="0"/>
              <a:t>4/21/26</a:t>
            </a:fld>
            <a:endParaRPr lang="en-US"/>
          </a:p>
        </p:txBody>
      </p:sp>
      <p:sp>
        <p:nvSpPr>
          <p:cNvPr id="5" name="Footer Placeholder 4">
            <a:extLst>
              <a:ext uri="{FF2B5EF4-FFF2-40B4-BE49-F238E27FC236}">
                <a16:creationId xmlns:a16="http://schemas.microsoft.com/office/drawing/2014/main" id="{1E04BE14-4783-A79C-64F4-FACD9F8B16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2B59B-3D48-9B84-3130-FE44C1C796E7}"/>
              </a:ext>
            </a:extLst>
          </p:cNvPr>
          <p:cNvSpPr>
            <a:spLocks noGrp="1"/>
          </p:cNvSpPr>
          <p:nvPr>
            <p:ph type="sldNum" sz="quarter" idx="12"/>
          </p:nvPr>
        </p:nvSpPr>
        <p:spPr/>
        <p:txBody>
          <a:bodyPr/>
          <a:lstStyle/>
          <a:p>
            <a:fld id="{D447BB2B-ED08-DE44-A114-EDC612879DA1}" type="slidenum">
              <a:rPr lang="en-US" smtClean="0"/>
              <a:t>‹#›</a:t>
            </a:fld>
            <a:endParaRPr lang="en-US"/>
          </a:p>
        </p:txBody>
      </p:sp>
      <p:pic>
        <p:nvPicPr>
          <p:cNvPr id="8" name="Picture 7" descr="Text&#10;&#10;AI-generated content may be incorrect.">
            <a:extLst>
              <a:ext uri="{FF2B5EF4-FFF2-40B4-BE49-F238E27FC236}">
                <a16:creationId xmlns:a16="http://schemas.microsoft.com/office/drawing/2014/main" id="{7B239075-D308-6636-361E-0233318E41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spTree>
    <p:extLst>
      <p:ext uri="{BB962C8B-B14F-4D97-AF65-F5344CB8AC3E}">
        <p14:creationId xmlns:p14="http://schemas.microsoft.com/office/powerpoint/2010/main" val="2667962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D5CB0-DF3C-064B-EE7C-3DCF008CB2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ECB2F9-5F89-BB75-BFDA-485BA98EE2E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423A00-0EDD-5FB0-DD87-C8DCDCFD58DC}"/>
              </a:ext>
            </a:extLst>
          </p:cNvPr>
          <p:cNvSpPr>
            <a:spLocks noGrp="1"/>
          </p:cNvSpPr>
          <p:nvPr>
            <p:ph type="dt" sz="half" idx="10"/>
          </p:nvPr>
        </p:nvSpPr>
        <p:spPr/>
        <p:txBody>
          <a:bodyPr/>
          <a:lstStyle/>
          <a:p>
            <a:fld id="{CFB8CEF8-B0C2-494B-86A2-3D3C468F2981}" type="datetime1">
              <a:rPr lang="en-US" smtClean="0"/>
              <a:t>4/21/26</a:t>
            </a:fld>
            <a:endParaRPr lang="en-US"/>
          </a:p>
        </p:txBody>
      </p:sp>
      <p:sp>
        <p:nvSpPr>
          <p:cNvPr id="5" name="Footer Placeholder 4">
            <a:extLst>
              <a:ext uri="{FF2B5EF4-FFF2-40B4-BE49-F238E27FC236}">
                <a16:creationId xmlns:a16="http://schemas.microsoft.com/office/drawing/2014/main" id="{A9DCA823-1863-40E2-C182-122BD1E607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93BBF-9D38-DF05-90F6-A6FEDE46A22D}"/>
              </a:ext>
            </a:extLst>
          </p:cNvPr>
          <p:cNvSpPr>
            <a:spLocks noGrp="1"/>
          </p:cNvSpPr>
          <p:nvPr>
            <p:ph type="sldNum" sz="quarter" idx="12"/>
          </p:nvPr>
        </p:nvSpPr>
        <p:spPr/>
        <p:txBody>
          <a:bodyPr/>
          <a:lstStyle/>
          <a:p>
            <a:fld id="{D447BB2B-ED08-DE44-A114-EDC612879DA1}" type="slidenum">
              <a:rPr lang="en-US" smtClean="0"/>
              <a:t>‹#›</a:t>
            </a:fld>
            <a:endParaRPr lang="en-US"/>
          </a:p>
        </p:txBody>
      </p:sp>
      <p:pic>
        <p:nvPicPr>
          <p:cNvPr id="7" name="Picture 6" descr="Text&#10;&#10;AI-generated content may be incorrect.">
            <a:extLst>
              <a:ext uri="{FF2B5EF4-FFF2-40B4-BE49-F238E27FC236}">
                <a16:creationId xmlns:a16="http://schemas.microsoft.com/office/drawing/2014/main" id="{775E0855-B79E-81CE-CC34-7D5547F8CB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spTree>
    <p:extLst>
      <p:ext uri="{BB962C8B-B14F-4D97-AF65-F5344CB8AC3E}">
        <p14:creationId xmlns:p14="http://schemas.microsoft.com/office/powerpoint/2010/main" val="2379832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6C6D2-FE76-9E98-AD0D-09F260BDD1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523EAA-E4A9-A6BC-B1F6-9372A081E9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FF05D6-8837-BE35-1197-D0314BA551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C95FE9-40EE-8EBC-3089-68947BD47A27}"/>
              </a:ext>
            </a:extLst>
          </p:cNvPr>
          <p:cNvSpPr>
            <a:spLocks noGrp="1"/>
          </p:cNvSpPr>
          <p:nvPr>
            <p:ph type="dt" sz="half" idx="10"/>
          </p:nvPr>
        </p:nvSpPr>
        <p:spPr/>
        <p:txBody>
          <a:bodyPr/>
          <a:lstStyle/>
          <a:p>
            <a:fld id="{05CBD435-8D76-CF40-9ED3-00AB39E10C57}" type="datetime1">
              <a:rPr lang="en-US" smtClean="0"/>
              <a:t>4/21/26</a:t>
            </a:fld>
            <a:endParaRPr lang="en-US"/>
          </a:p>
        </p:txBody>
      </p:sp>
      <p:sp>
        <p:nvSpPr>
          <p:cNvPr id="6" name="Footer Placeholder 5">
            <a:extLst>
              <a:ext uri="{FF2B5EF4-FFF2-40B4-BE49-F238E27FC236}">
                <a16:creationId xmlns:a16="http://schemas.microsoft.com/office/drawing/2014/main" id="{31B4F023-AB78-1757-3101-AED7629027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BB78FA-64B7-237E-F290-3AE232EAD832}"/>
              </a:ext>
            </a:extLst>
          </p:cNvPr>
          <p:cNvSpPr>
            <a:spLocks noGrp="1"/>
          </p:cNvSpPr>
          <p:nvPr>
            <p:ph type="sldNum" sz="quarter" idx="12"/>
          </p:nvPr>
        </p:nvSpPr>
        <p:spPr/>
        <p:txBody>
          <a:bodyPr/>
          <a:lstStyle/>
          <a:p>
            <a:fld id="{D447BB2B-ED08-DE44-A114-EDC612879DA1}" type="slidenum">
              <a:rPr lang="en-US" smtClean="0"/>
              <a:t>‹#›</a:t>
            </a:fld>
            <a:endParaRPr lang="en-US"/>
          </a:p>
        </p:txBody>
      </p:sp>
    </p:spTree>
    <p:extLst>
      <p:ext uri="{BB962C8B-B14F-4D97-AF65-F5344CB8AC3E}">
        <p14:creationId xmlns:p14="http://schemas.microsoft.com/office/powerpoint/2010/main" val="171713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F354E-F762-49BB-7BF5-2A83B54B65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27D290-37F5-6929-C066-986D688B3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40A69D-B817-D295-766D-65C91E9F33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28FDB7-CCC4-9470-772C-F86EADBF8B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FAA48A-A989-985E-1D96-031793076D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8D0DEB-5B78-86B5-0641-E3B1752A6F98}"/>
              </a:ext>
            </a:extLst>
          </p:cNvPr>
          <p:cNvSpPr>
            <a:spLocks noGrp="1"/>
          </p:cNvSpPr>
          <p:nvPr>
            <p:ph type="dt" sz="half" idx="10"/>
          </p:nvPr>
        </p:nvSpPr>
        <p:spPr/>
        <p:txBody>
          <a:bodyPr/>
          <a:lstStyle/>
          <a:p>
            <a:fld id="{120D53F2-A68A-CB4B-AB30-2B47240304A4}" type="datetime1">
              <a:rPr lang="en-US" smtClean="0"/>
              <a:t>4/21/26</a:t>
            </a:fld>
            <a:endParaRPr lang="en-US"/>
          </a:p>
        </p:txBody>
      </p:sp>
      <p:sp>
        <p:nvSpPr>
          <p:cNvPr id="8" name="Footer Placeholder 7">
            <a:extLst>
              <a:ext uri="{FF2B5EF4-FFF2-40B4-BE49-F238E27FC236}">
                <a16:creationId xmlns:a16="http://schemas.microsoft.com/office/drawing/2014/main" id="{21957D29-9DBC-61B2-32C1-726FEF03C3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FE8C95-FC15-BCD4-FA21-152597404C32}"/>
              </a:ext>
            </a:extLst>
          </p:cNvPr>
          <p:cNvSpPr>
            <a:spLocks noGrp="1"/>
          </p:cNvSpPr>
          <p:nvPr>
            <p:ph type="sldNum" sz="quarter" idx="12"/>
          </p:nvPr>
        </p:nvSpPr>
        <p:spPr/>
        <p:txBody>
          <a:bodyPr/>
          <a:lstStyle/>
          <a:p>
            <a:fld id="{D447BB2B-ED08-DE44-A114-EDC612879DA1}" type="slidenum">
              <a:rPr lang="en-US" smtClean="0"/>
              <a:t>‹#›</a:t>
            </a:fld>
            <a:endParaRPr lang="en-US"/>
          </a:p>
        </p:txBody>
      </p:sp>
    </p:spTree>
    <p:extLst>
      <p:ext uri="{BB962C8B-B14F-4D97-AF65-F5344CB8AC3E}">
        <p14:creationId xmlns:p14="http://schemas.microsoft.com/office/powerpoint/2010/main" val="1600656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BE940-A531-A2AB-1BA0-7A7DF50939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FDDEE4-1BBB-378A-C4EF-32332EA62B92}"/>
              </a:ext>
            </a:extLst>
          </p:cNvPr>
          <p:cNvSpPr>
            <a:spLocks noGrp="1"/>
          </p:cNvSpPr>
          <p:nvPr>
            <p:ph type="dt" sz="half" idx="10"/>
          </p:nvPr>
        </p:nvSpPr>
        <p:spPr/>
        <p:txBody>
          <a:bodyPr/>
          <a:lstStyle/>
          <a:p>
            <a:fld id="{961F7E2A-3A58-8848-9C1B-264BD5128F37}" type="datetime1">
              <a:rPr lang="en-US" smtClean="0"/>
              <a:t>4/21/26</a:t>
            </a:fld>
            <a:endParaRPr lang="en-US"/>
          </a:p>
        </p:txBody>
      </p:sp>
      <p:sp>
        <p:nvSpPr>
          <p:cNvPr id="4" name="Footer Placeholder 3">
            <a:extLst>
              <a:ext uri="{FF2B5EF4-FFF2-40B4-BE49-F238E27FC236}">
                <a16:creationId xmlns:a16="http://schemas.microsoft.com/office/drawing/2014/main" id="{E6E47B35-5F9A-B576-9AFF-72BB8952C6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8F490C-D128-A435-F5F7-A210309F18CF}"/>
              </a:ext>
            </a:extLst>
          </p:cNvPr>
          <p:cNvSpPr>
            <a:spLocks noGrp="1"/>
          </p:cNvSpPr>
          <p:nvPr>
            <p:ph type="sldNum" sz="quarter" idx="12"/>
          </p:nvPr>
        </p:nvSpPr>
        <p:spPr/>
        <p:txBody>
          <a:bodyPr/>
          <a:lstStyle/>
          <a:p>
            <a:fld id="{D447BB2B-ED08-DE44-A114-EDC612879DA1}" type="slidenum">
              <a:rPr lang="en-US" smtClean="0"/>
              <a:t>‹#›</a:t>
            </a:fld>
            <a:endParaRPr lang="en-US"/>
          </a:p>
        </p:txBody>
      </p:sp>
    </p:spTree>
    <p:extLst>
      <p:ext uri="{BB962C8B-B14F-4D97-AF65-F5344CB8AC3E}">
        <p14:creationId xmlns:p14="http://schemas.microsoft.com/office/powerpoint/2010/main" val="1784287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5EA8DA-61BC-00D0-D1B6-ABBA5D073482}"/>
              </a:ext>
            </a:extLst>
          </p:cNvPr>
          <p:cNvSpPr>
            <a:spLocks noGrp="1"/>
          </p:cNvSpPr>
          <p:nvPr>
            <p:ph type="dt" sz="half" idx="10"/>
          </p:nvPr>
        </p:nvSpPr>
        <p:spPr/>
        <p:txBody>
          <a:bodyPr/>
          <a:lstStyle/>
          <a:p>
            <a:fld id="{2D3BC0DA-CBD9-194F-A0A7-693B43FDE0EF}" type="datetime1">
              <a:rPr lang="en-US" smtClean="0"/>
              <a:t>4/21/26</a:t>
            </a:fld>
            <a:endParaRPr lang="en-US"/>
          </a:p>
        </p:txBody>
      </p:sp>
      <p:sp>
        <p:nvSpPr>
          <p:cNvPr id="3" name="Footer Placeholder 2">
            <a:extLst>
              <a:ext uri="{FF2B5EF4-FFF2-40B4-BE49-F238E27FC236}">
                <a16:creationId xmlns:a16="http://schemas.microsoft.com/office/drawing/2014/main" id="{D3141B19-9637-72B7-EE62-4FB25E18A1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AEA849-0658-BE19-866A-6CE4DE48AC74}"/>
              </a:ext>
            </a:extLst>
          </p:cNvPr>
          <p:cNvSpPr>
            <a:spLocks noGrp="1"/>
          </p:cNvSpPr>
          <p:nvPr>
            <p:ph type="sldNum" sz="quarter" idx="12"/>
          </p:nvPr>
        </p:nvSpPr>
        <p:spPr/>
        <p:txBody>
          <a:bodyPr/>
          <a:lstStyle/>
          <a:p>
            <a:fld id="{D447BB2B-ED08-DE44-A114-EDC612879DA1}" type="slidenum">
              <a:rPr lang="en-US" smtClean="0"/>
              <a:t>‹#›</a:t>
            </a:fld>
            <a:endParaRPr lang="en-US"/>
          </a:p>
        </p:txBody>
      </p:sp>
    </p:spTree>
    <p:extLst>
      <p:ext uri="{BB962C8B-B14F-4D97-AF65-F5344CB8AC3E}">
        <p14:creationId xmlns:p14="http://schemas.microsoft.com/office/powerpoint/2010/main" val="3469916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8E692-8DAB-455F-120D-E39F6330B0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334C87-C4EB-091A-97B9-1796AB7068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0B8A82-B3DC-4DE0-C1C3-0035BDCD51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E721FC-2A75-AC7C-6830-8D802682645E}"/>
              </a:ext>
            </a:extLst>
          </p:cNvPr>
          <p:cNvSpPr>
            <a:spLocks noGrp="1"/>
          </p:cNvSpPr>
          <p:nvPr>
            <p:ph type="dt" sz="half" idx="10"/>
          </p:nvPr>
        </p:nvSpPr>
        <p:spPr/>
        <p:txBody>
          <a:bodyPr/>
          <a:lstStyle/>
          <a:p>
            <a:fld id="{46A8645E-922A-0441-BD95-9C05002407D3}" type="datetime1">
              <a:rPr lang="en-US" smtClean="0"/>
              <a:t>4/21/26</a:t>
            </a:fld>
            <a:endParaRPr lang="en-US"/>
          </a:p>
        </p:txBody>
      </p:sp>
      <p:sp>
        <p:nvSpPr>
          <p:cNvPr id="6" name="Footer Placeholder 5">
            <a:extLst>
              <a:ext uri="{FF2B5EF4-FFF2-40B4-BE49-F238E27FC236}">
                <a16:creationId xmlns:a16="http://schemas.microsoft.com/office/drawing/2014/main" id="{CC69725E-1218-ABA4-6DDA-BE13A3AC7E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3A2553-4FB9-7198-5C3B-C37C1F7B6F4F}"/>
              </a:ext>
            </a:extLst>
          </p:cNvPr>
          <p:cNvSpPr>
            <a:spLocks noGrp="1"/>
          </p:cNvSpPr>
          <p:nvPr>
            <p:ph type="sldNum" sz="quarter" idx="12"/>
          </p:nvPr>
        </p:nvSpPr>
        <p:spPr/>
        <p:txBody>
          <a:bodyPr/>
          <a:lstStyle/>
          <a:p>
            <a:fld id="{D447BB2B-ED08-DE44-A114-EDC612879DA1}" type="slidenum">
              <a:rPr lang="en-US" smtClean="0"/>
              <a:t>‹#›</a:t>
            </a:fld>
            <a:endParaRPr lang="en-US"/>
          </a:p>
        </p:txBody>
      </p:sp>
    </p:spTree>
    <p:extLst>
      <p:ext uri="{BB962C8B-B14F-4D97-AF65-F5344CB8AC3E}">
        <p14:creationId xmlns:p14="http://schemas.microsoft.com/office/powerpoint/2010/main" val="1707267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flag on a white surface&#10;&#10;AI-generated content may be incorrect.">
            <a:extLst>
              <a:ext uri="{FF2B5EF4-FFF2-40B4-BE49-F238E27FC236}">
                <a16:creationId xmlns:a16="http://schemas.microsoft.com/office/drawing/2014/main" id="{10A1AA50-1D44-D04B-52EC-9DE862B3CA26}"/>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rot="16200000">
            <a:off x="2667634" y="-2667633"/>
            <a:ext cx="6850471" cy="12185738"/>
          </a:xfrm>
          <a:prstGeom prst="rect">
            <a:avLst/>
          </a:prstGeom>
        </p:spPr>
      </p:pic>
      <p:sp>
        <p:nvSpPr>
          <p:cNvPr id="2" name="Title Placeholder 1">
            <a:extLst>
              <a:ext uri="{FF2B5EF4-FFF2-40B4-BE49-F238E27FC236}">
                <a16:creationId xmlns:a16="http://schemas.microsoft.com/office/drawing/2014/main" id="{B8DF0234-2DEE-FCDD-A8E4-DE9BCDD16D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662186-54C0-4020-5ED0-50D23FAF94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8172B-E24D-99CA-2F74-F30C2FE488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A13617-89E9-624B-9213-BBAC96C702F5}" type="datetime1">
              <a:rPr lang="en-US" smtClean="0"/>
              <a:t>4/21/26</a:t>
            </a:fld>
            <a:endParaRPr lang="en-US"/>
          </a:p>
        </p:txBody>
      </p:sp>
      <p:sp>
        <p:nvSpPr>
          <p:cNvPr id="5" name="Footer Placeholder 4">
            <a:extLst>
              <a:ext uri="{FF2B5EF4-FFF2-40B4-BE49-F238E27FC236}">
                <a16:creationId xmlns:a16="http://schemas.microsoft.com/office/drawing/2014/main" id="{CF4FF3F1-EA8D-A02A-835A-EB9CD9004E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516E70A-9F9F-BB96-638E-7B866F2278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447BB2B-ED08-DE44-A114-EDC612879DA1}" type="slidenum">
              <a:rPr lang="en-US" smtClean="0"/>
              <a:t>‹#›</a:t>
            </a:fld>
            <a:endParaRPr lang="en-US"/>
          </a:p>
        </p:txBody>
      </p:sp>
    </p:spTree>
    <p:extLst>
      <p:ext uri="{BB962C8B-B14F-4D97-AF65-F5344CB8AC3E}">
        <p14:creationId xmlns:p14="http://schemas.microsoft.com/office/powerpoint/2010/main" val="41306137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emf"/><Relationship Id="rId10" Type="http://schemas.openxmlformats.org/officeDocument/2006/relationships/image" Target="../media/image36.jpeg"/><Relationship Id="rId4" Type="http://schemas.openxmlformats.org/officeDocument/2006/relationships/image" Target="../media/image30.emf"/><Relationship Id="rId9" Type="http://schemas.openxmlformats.org/officeDocument/2006/relationships/image" Target="../media/image35.jpe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5.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notesSlide" Target="../notesSlides/notesSlide11.xml"/><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Layout" Target="../slideLayouts/slideLayout8.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2.png"/><Relationship Id="rId18" Type="http://schemas.openxmlformats.org/officeDocument/2006/relationships/image" Target="../media/image76.jpeg"/><Relationship Id="rId3" Type="http://schemas.openxmlformats.org/officeDocument/2006/relationships/image" Target="../media/image5.png"/><Relationship Id="rId7" Type="http://schemas.openxmlformats.org/officeDocument/2006/relationships/image" Target="../media/image67.png"/><Relationship Id="rId12" Type="http://schemas.openxmlformats.org/officeDocument/2006/relationships/image" Target="../media/image71.svg"/><Relationship Id="rId17" Type="http://schemas.openxmlformats.org/officeDocument/2006/relationships/image" Target="../media/image75.png"/><Relationship Id="rId2" Type="http://schemas.openxmlformats.org/officeDocument/2006/relationships/notesSlide" Target="../notesSlides/notesSlide12.xml"/><Relationship Id="rId16" Type="http://schemas.openxmlformats.org/officeDocument/2006/relationships/image" Target="../media/image74.png"/><Relationship Id="rId1" Type="http://schemas.openxmlformats.org/officeDocument/2006/relationships/slideLayout" Target="../slideLayouts/slideLayout8.xml"/><Relationship Id="rId6" Type="http://schemas.openxmlformats.org/officeDocument/2006/relationships/image" Target="../media/image66.png"/><Relationship Id="rId11" Type="http://schemas.openxmlformats.org/officeDocument/2006/relationships/image" Target="../media/image70.png"/><Relationship Id="rId5" Type="http://schemas.microsoft.com/office/2007/relationships/hdphoto" Target="../media/hdphoto1.wdp"/><Relationship Id="rId15" Type="http://schemas.openxmlformats.org/officeDocument/2006/relationships/image" Target="../media/image73.png"/><Relationship Id="rId10" Type="http://schemas.openxmlformats.org/officeDocument/2006/relationships/image" Target="../media/image69.svg"/><Relationship Id="rId4" Type="http://schemas.openxmlformats.org/officeDocument/2006/relationships/image" Target="../media/image65.png"/><Relationship Id="rId9" Type="http://schemas.openxmlformats.org/officeDocument/2006/relationships/image" Target="../media/image68.png"/><Relationship Id="rId1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78.jpeg"/><Relationship Id="rId4" Type="http://schemas.openxmlformats.org/officeDocument/2006/relationships/hyperlink" Target="https://www.dea.gov/fentanylfree"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1.png"/><Relationship Id="rId7" Type="http://schemas.openxmlformats.org/officeDocument/2006/relationships/image" Target="../media/image8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emf"/><Relationship Id="rId11" Type="http://schemas.openxmlformats.org/officeDocument/2006/relationships/image" Target="../media/image84.jpeg"/><Relationship Id="rId5" Type="http://schemas.openxmlformats.org/officeDocument/2006/relationships/image" Target="../media/image79.png"/><Relationship Id="rId10" Type="http://schemas.openxmlformats.org/officeDocument/2006/relationships/image" Target="../media/image83.jpeg"/><Relationship Id="rId4" Type="http://schemas.openxmlformats.org/officeDocument/2006/relationships/image" Target="../media/image31.emf"/><Relationship Id="rId9" Type="http://schemas.openxmlformats.org/officeDocument/2006/relationships/image" Target="../media/image82.jpeg"/></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8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9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0.jpeg"/><Relationship Id="rId4" Type="http://schemas.openxmlformats.org/officeDocument/2006/relationships/image" Target="../media/image89.jpeg"/></Relationships>
</file>

<file path=ppt/slides/_rels/slide17.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5.png"/><Relationship Id="rId7" Type="http://schemas.openxmlformats.org/officeDocument/2006/relationships/image" Target="../media/image9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96.jpeg"/><Relationship Id="rId4" Type="http://schemas.openxmlformats.org/officeDocument/2006/relationships/hyperlink" Target="https://www.dea.gov/fentanylfree"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5.png"/><Relationship Id="rId7" Type="http://schemas.openxmlformats.org/officeDocument/2006/relationships/image" Target="../media/image99.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2.emf"/><Relationship Id="rId9" Type="http://schemas.openxmlformats.org/officeDocument/2006/relationships/image" Target="../media/image101.jpeg"/></Relationships>
</file>

<file path=ppt/slides/_rels/slide2.xml.rels><?xml version="1.0" encoding="UTF-8" standalone="yes"?>
<Relationships xmlns="http://schemas.openxmlformats.org/package/2006/relationships"><Relationship Id="rId3" Type="http://schemas.openxmlformats.org/officeDocument/2006/relationships/hyperlink" Target="http://www.dea.gov/fentanylfre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hyperlink" Target="http://www.getsmartaboutdrugs.com/toolstotalk"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5.png"/><Relationship Id="rId7" Type="http://schemas.openxmlformats.org/officeDocument/2006/relationships/image" Target="../media/image10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www.dea.gov/togetherforfamilies" TargetMode="External"/><Relationship Id="rId5" Type="http://schemas.openxmlformats.org/officeDocument/2006/relationships/image" Target="../media/image104.png"/><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8.jpe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hyperlink" Target="http://www.deatakeback.com/" TargetMode="External"/><Relationship Id="rId5" Type="http://schemas.openxmlformats.org/officeDocument/2006/relationships/image" Target="../media/image107.jpeg"/><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0.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hyperlink" Target="https://www.getsmartaboutdrugs.com/" TargetMode="External"/><Relationship Id="rId5" Type="http://schemas.openxmlformats.org/officeDocument/2006/relationships/image" Target="../media/image109.png"/><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hyperlink" Target="https://www.campusdrugprevention.gov/" TargetMode="External"/><Relationship Id="rId4" Type="http://schemas.openxmlformats.org/officeDocument/2006/relationships/image" Target="../media/image111.png"/></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hyperlink" Target="https://www.justthinktwice.com/" TargetMode="External"/><Relationship Id="rId4" Type="http://schemas.openxmlformats.org/officeDocument/2006/relationships/image" Target="../media/image113.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6.jpe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hyperlink" Target="https://www.operationprevention.com/" TargetMode="External"/><Relationship Id="rId5" Type="http://schemas.openxmlformats.org/officeDocument/2006/relationships/image" Target="../media/image115.png"/><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png"/><Relationship Id="rId7" Type="http://schemas.openxmlformats.org/officeDocument/2006/relationships/image" Target="../media/image118.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17.jpg"/><Relationship Id="rId11" Type="http://schemas.openxmlformats.org/officeDocument/2006/relationships/image" Target="../media/image121.jpeg"/><Relationship Id="rId5" Type="http://schemas.openxmlformats.org/officeDocument/2006/relationships/image" Target="../media/image2.emf"/><Relationship Id="rId10" Type="http://schemas.openxmlformats.org/officeDocument/2006/relationships/hyperlink" Target="https://getsmartaboutdrugs.gov/community-outreach-resources" TargetMode="External"/><Relationship Id="rId4" Type="http://schemas.openxmlformats.org/officeDocument/2006/relationships/image" Target="../media/image5.png"/><Relationship Id="rId9" Type="http://schemas.openxmlformats.org/officeDocument/2006/relationships/image" Target="../media/image120.jpeg"/></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2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27.jpeg"/><Relationship Id="rId4" Type="http://schemas.openxmlformats.org/officeDocument/2006/relationships/image" Target="../media/image126.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2.emf"/><Relationship Id="rId10" Type="http://schemas.openxmlformats.org/officeDocument/2006/relationships/image" Target="../media/image15.jpeg"/><Relationship Id="rId4" Type="http://schemas.openxmlformats.org/officeDocument/2006/relationships/image" Target="../media/image5.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29.jpeg"/><Relationship Id="rId4" Type="http://schemas.openxmlformats.org/officeDocument/2006/relationships/image" Target="../media/image128.png"/></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32.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www.getsmartaboutdrugs.gov/community-outreach-resources" TargetMode="External"/><Relationship Id="rId5" Type="http://schemas.openxmlformats.org/officeDocument/2006/relationships/image" Target="../media/image131.png"/><Relationship Id="rId4" Type="http://schemas.openxmlformats.org/officeDocument/2006/relationships/image" Target="../media/image130.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33.jpeg"/><Relationship Id="rId4" Type="http://schemas.openxmlformats.org/officeDocument/2006/relationships/hyperlink" Target="https://www.dea.gov/fentanylfree"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www.dea.gov/recovery-resources" TargetMode="External"/><Relationship Id="rId3" Type="http://schemas.openxmlformats.org/officeDocument/2006/relationships/image" Target="../media/image1.png"/><Relationship Id="rId7" Type="http://schemas.openxmlformats.org/officeDocument/2006/relationships/image" Target="../media/image13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2.emf"/><Relationship Id="rId4" Type="http://schemas.openxmlformats.org/officeDocument/2006/relationships/image" Target="../media/image5.png"/><Relationship Id="rId9" Type="http://schemas.openxmlformats.org/officeDocument/2006/relationships/image" Target="../media/image136.jpeg"/></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39.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hyperlink" Target="http://www.dea.gov/recovery-resources" TargetMode="External"/><Relationship Id="rId4" Type="http://schemas.openxmlformats.org/officeDocument/2006/relationships/image" Target="../media/image137.png"/></Relationships>
</file>

<file path=ppt/slides/_rels/slide3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png"/><Relationship Id="rId4" Type="http://schemas.openxmlformats.org/officeDocument/2006/relationships/hyperlink" Target="http://www.dea.gov/fentanylfree/promote"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png"/><Relationship Id="rId7" Type="http://schemas.openxmlformats.org/officeDocument/2006/relationships/hyperlink" Target="https://www.cdc.gov/nchs/nvss/vsrr/drug-overdose-data.htm"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chart" Target="../charts/chart1.xml"/><Relationship Id="rId5" Type="http://schemas.openxmlformats.org/officeDocument/2006/relationships/image" Target="../media/image20.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emf"/><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5.pn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05531DBA-367A-E17F-7989-EE25AA01837A}"/>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F85F2DB5-A0EA-F112-87BD-5879C14D24DE}"/>
              </a:ext>
            </a:extLst>
          </p:cNvPr>
          <p:cNvSpPr>
            <a:spLocks noGrp="1"/>
          </p:cNvSpPr>
          <p:nvPr>
            <p:ph type="title" idx="4294967295"/>
          </p:nvPr>
        </p:nvSpPr>
        <p:spPr/>
        <p:txBody>
          <a:bodyPr/>
          <a:lstStyle/>
          <a:p>
            <a:r>
              <a:rPr lang="en-US" dirty="0"/>
              <a:t>Fentanyl Free America</a:t>
            </a:r>
          </a:p>
        </p:txBody>
      </p:sp>
      <p:pic>
        <p:nvPicPr>
          <p:cNvPr id="6" name="Picture 5">
            <a:extLst>
              <a:ext uri="{FF2B5EF4-FFF2-40B4-BE49-F238E27FC236}">
                <a16:creationId xmlns:a16="http://schemas.microsoft.com/office/drawing/2014/main" id="{9F19846C-064D-D060-338E-8CEB56E7B87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65390" y="68092"/>
            <a:ext cx="4461218" cy="546100"/>
          </a:xfrm>
          <a:prstGeom prst="rect">
            <a:avLst/>
          </a:prstGeom>
        </p:spPr>
      </p:pic>
      <p:sp>
        <p:nvSpPr>
          <p:cNvPr id="10" name="TextBox 9">
            <a:extLst>
              <a:ext uri="{FF2B5EF4-FFF2-40B4-BE49-F238E27FC236}">
                <a16:creationId xmlns:a16="http://schemas.microsoft.com/office/drawing/2014/main" id="{B88BC275-D08C-7D67-8014-7E9883F500D6}"/>
              </a:ext>
            </a:extLst>
          </p:cNvPr>
          <p:cNvSpPr txBox="1"/>
          <p:nvPr/>
        </p:nvSpPr>
        <p:spPr>
          <a:xfrm>
            <a:off x="4278312" y="156476"/>
            <a:ext cx="3679149"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Drug Enforcement Administration</a:t>
            </a:r>
          </a:p>
        </p:txBody>
      </p:sp>
      <p:grpSp>
        <p:nvGrpSpPr>
          <p:cNvPr id="3" name="Group 2" descr="Logo: Fentanyl Free America. Protect, Prevent, Support. ">
            <a:extLst>
              <a:ext uri="{FF2B5EF4-FFF2-40B4-BE49-F238E27FC236}">
                <a16:creationId xmlns:a16="http://schemas.microsoft.com/office/drawing/2014/main" id="{2B64FA40-D019-F25B-052C-3D96FE6A3A93}"/>
              </a:ext>
            </a:extLst>
          </p:cNvPr>
          <p:cNvGrpSpPr/>
          <p:nvPr/>
        </p:nvGrpSpPr>
        <p:grpSpPr>
          <a:xfrm>
            <a:off x="1823397" y="1588266"/>
            <a:ext cx="8375903" cy="4397706"/>
            <a:chOff x="1823397" y="1588266"/>
            <a:chExt cx="8375903" cy="4397706"/>
          </a:xfrm>
        </p:grpSpPr>
        <p:pic>
          <p:nvPicPr>
            <p:cNvPr id="4" name="Picture 3">
              <a:extLst>
                <a:ext uri="{FF2B5EF4-FFF2-40B4-BE49-F238E27FC236}">
                  <a16:creationId xmlns:a16="http://schemas.microsoft.com/office/drawing/2014/main" id="{B0C28B06-9708-3FEA-368D-2C464D3B19A2}"/>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23397" y="1588266"/>
              <a:ext cx="8375903" cy="3681468"/>
            </a:xfrm>
            <a:prstGeom prst="rect">
              <a:avLst/>
            </a:prstGeom>
          </p:spPr>
        </p:pic>
        <p:cxnSp>
          <p:nvCxnSpPr>
            <p:cNvPr id="2" name="Straight Connector 1">
              <a:extLst>
                <a:ext uri="{FF2B5EF4-FFF2-40B4-BE49-F238E27FC236}">
                  <a16:creationId xmlns:a16="http://schemas.microsoft.com/office/drawing/2014/main" id="{7BA2DD1F-472E-6325-2D09-B51004F6ABE1}"/>
                </a:ext>
                <a:ext uri="{C183D7F6-B498-43B3-948B-1728B52AA6E4}">
                  <adec:decorative xmlns:adec="http://schemas.microsoft.com/office/drawing/2017/decorative" val="1"/>
                </a:ext>
              </a:extLst>
            </p:cNvPr>
            <p:cNvCxnSpPr>
              <a:cxnSpLocks/>
            </p:cNvCxnSpPr>
            <p:nvPr/>
          </p:nvCxnSpPr>
          <p:spPr>
            <a:xfrm flipH="1">
              <a:off x="3824946" y="4952937"/>
              <a:ext cx="4501662" cy="0"/>
            </a:xfrm>
            <a:prstGeom prst="line">
              <a:avLst/>
            </a:prstGeom>
            <a:ln w="38100">
              <a:solidFill>
                <a:srgbClr val="CF1E25"/>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31473F16-0847-6436-B21A-F3ECBFAEE88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472255" y="5091685"/>
              <a:ext cx="5078189" cy="894287"/>
            </a:xfrm>
            <a:prstGeom prst="rect">
              <a:avLst/>
            </a:prstGeom>
          </p:spPr>
        </p:pic>
      </p:grpSp>
      <p:sp>
        <p:nvSpPr>
          <p:cNvPr id="7" name="TextBox 6">
            <a:extLst>
              <a:ext uri="{FF2B5EF4-FFF2-40B4-BE49-F238E27FC236}">
                <a16:creationId xmlns:a16="http://schemas.microsoft.com/office/drawing/2014/main" id="{32B97209-01D5-9877-E429-3FE4649AB17B}"/>
              </a:ext>
            </a:extLst>
          </p:cNvPr>
          <p:cNvSpPr txBox="1"/>
          <p:nvPr/>
        </p:nvSpPr>
        <p:spPr>
          <a:xfrm>
            <a:off x="3215245" y="5662806"/>
            <a:ext cx="6097978" cy="923330"/>
          </a:xfrm>
          <a:prstGeom prst="rect">
            <a:avLst/>
          </a:prstGeom>
          <a:noFill/>
        </p:spPr>
        <p:txBody>
          <a:bodyPr wrap="square">
            <a:spAutoFit/>
          </a:bodyPr>
          <a:lstStyle/>
          <a:p>
            <a:r>
              <a:rPr lang="en-US" dirty="0"/>
              <a:t>Speaker Notes: </a:t>
            </a:r>
          </a:p>
          <a:p>
            <a:r>
              <a:rPr lang="en-US" dirty="0"/>
              <a:t>Thank you for the opportunity to speak with you today about Fentanyl Free America.</a:t>
            </a:r>
          </a:p>
        </p:txBody>
      </p:sp>
      <p:pic>
        <p:nvPicPr>
          <p:cNvPr id="8" name="Picture 7">
            <a:extLst>
              <a:ext uri="{FF2B5EF4-FFF2-40B4-BE49-F238E27FC236}">
                <a16:creationId xmlns:a16="http://schemas.microsoft.com/office/drawing/2014/main" id="{8DEAD9D8-552F-20BC-5BF5-8D78FF6D3840}"/>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253432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63C4F1D-6D23-B251-AFA7-2E5D090C28A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C2425DA-13C5-E954-174D-582DD4FE848D}"/>
              </a:ext>
              <a:ext uri="{C183D7F6-B498-43B3-948B-1728B52AA6E4}">
                <adec:decorative xmlns:adec="http://schemas.microsoft.com/office/drawing/2017/decorative" val="1"/>
              </a:ext>
            </a:extLst>
          </p:cNvPr>
          <p:cNvSpPr/>
          <p:nvPr/>
        </p:nvSpPr>
        <p:spPr>
          <a:xfrm>
            <a:off x="0" y="0"/>
            <a:ext cx="12192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650F7D3-8478-81BA-EBC0-67BA785F3B44}"/>
              </a:ext>
            </a:extLst>
          </p:cNvPr>
          <p:cNvSpPr>
            <a:spLocks noGrp="1"/>
          </p:cNvSpPr>
          <p:nvPr>
            <p:ph type="title" idx="4294967295"/>
          </p:nvPr>
        </p:nvSpPr>
        <p:spPr>
          <a:xfrm>
            <a:off x="273599" y="-155552"/>
            <a:ext cx="10515600" cy="1325563"/>
          </a:xfrm>
        </p:spPr>
        <p:txBody>
          <a:bodyPr/>
          <a:lstStyle/>
          <a:p>
            <a:r>
              <a:rPr lang="en-US" dirty="0">
                <a:solidFill>
                  <a:schemeClr val="bg1"/>
                </a:solidFill>
              </a:rPr>
              <a:t>Photos of abused drugs</a:t>
            </a:r>
          </a:p>
        </p:txBody>
      </p:sp>
      <p:pic>
        <p:nvPicPr>
          <p:cNvPr id="48" name="Picture 47" descr="Photo of a pencil tip with a small amount of powder on it, demonstrating a lethal dosage of fentanyl. ">
            <a:extLst>
              <a:ext uri="{FF2B5EF4-FFF2-40B4-BE49-F238E27FC236}">
                <a16:creationId xmlns:a16="http://schemas.microsoft.com/office/drawing/2014/main" id="{844756E6-66AC-F1CF-242D-717AFAE6B957}"/>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273304" y="1134229"/>
            <a:ext cx="5208674" cy="466419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5" name="Picture 4">
            <a:extLst>
              <a:ext uri="{FF2B5EF4-FFF2-40B4-BE49-F238E27FC236}">
                <a16:creationId xmlns:a16="http://schemas.microsoft.com/office/drawing/2014/main" id="{25D1177F-37A6-6713-93F4-70A4503979E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090393" y="6006751"/>
            <a:ext cx="1491274" cy="502974"/>
          </a:xfrm>
          <a:prstGeom prst="rect">
            <a:avLst/>
          </a:prstGeom>
        </p:spPr>
      </p:pic>
      <p:pic>
        <p:nvPicPr>
          <p:cNvPr id="56" name="Picture 55">
            <a:extLst>
              <a:ext uri="{FF2B5EF4-FFF2-40B4-BE49-F238E27FC236}">
                <a16:creationId xmlns:a16="http://schemas.microsoft.com/office/drawing/2014/main" id="{4432C7FE-5F59-4E0D-C0EC-506132A920F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119552" y="6563515"/>
            <a:ext cx="1491274" cy="144836"/>
          </a:xfrm>
          <a:prstGeom prst="rect">
            <a:avLst/>
          </a:prstGeom>
        </p:spPr>
      </p:pic>
      <p:sp>
        <p:nvSpPr>
          <p:cNvPr id="28" name="Rectangle 27">
            <a:extLst>
              <a:ext uri="{FF2B5EF4-FFF2-40B4-BE49-F238E27FC236}">
                <a16:creationId xmlns:a16="http://schemas.microsoft.com/office/drawing/2014/main" id="{14E2D84B-7CDD-C6D4-122B-D530B36CE082}"/>
              </a:ext>
            </a:extLst>
          </p:cNvPr>
          <p:cNvSpPr/>
          <p:nvPr/>
        </p:nvSpPr>
        <p:spPr>
          <a:xfrm>
            <a:off x="3859543" y="847528"/>
            <a:ext cx="1619794" cy="47026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HEROIN</a:t>
            </a:r>
          </a:p>
        </p:txBody>
      </p:sp>
      <p:pic>
        <p:nvPicPr>
          <p:cNvPr id="27" name="Picture 26" descr="Photo of heroin in powder form. ">
            <a:extLst>
              <a:ext uri="{FF2B5EF4-FFF2-40B4-BE49-F238E27FC236}">
                <a16:creationId xmlns:a16="http://schemas.microsoft.com/office/drawing/2014/main" id="{E233B0B4-05A4-6E20-BEC5-77E095777D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6847" y="891783"/>
            <a:ext cx="3555341" cy="2204808"/>
          </a:xfrm>
          <a:prstGeom prst="rect">
            <a:avLst/>
          </a:prstGeom>
        </p:spPr>
      </p:pic>
      <p:sp>
        <p:nvSpPr>
          <p:cNvPr id="31" name="Rectangle 30">
            <a:extLst>
              <a:ext uri="{FF2B5EF4-FFF2-40B4-BE49-F238E27FC236}">
                <a16:creationId xmlns:a16="http://schemas.microsoft.com/office/drawing/2014/main" id="{39A8CA6E-22B8-0075-B7EA-406943503A91}"/>
              </a:ext>
            </a:extLst>
          </p:cNvPr>
          <p:cNvSpPr/>
          <p:nvPr/>
        </p:nvSpPr>
        <p:spPr>
          <a:xfrm>
            <a:off x="9782819" y="2723830"/>
            <a:ext cx="2012759" cy="58990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COUNTERFEIT </a:t>
            </a: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PILLS</a:t>
            </a:r>
          </a:p>
        </p:txBody>
      </p:sp>
      <p:pic>
        <p:nvPicPr>
          <p:cNvPr id="30" name="Picture 29" descr="Photo of a counterfeit oxycodone tablet. ">
            <a:extLst>
              <a:ext uri="{FF2B5EF4-FFF2-40B4-BE49-F238E27FC236}">
                <a16:creationId xmlns:a16="http://schemas.microsoft.com/office/drawing/2014/main" id="{C11F8A55-BCC3-2D7E-4AAD-B171852E043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33759" y="184337"/>
            <a:ext cx="2104854" cy="2508766"/>
          </a:xfrm>
          <a:prstGeom prst="rect">
            <a:avLst/>
          </a:prstGeom>
        </p:spPr>
      </p:pic>
      <p:sp>
        <p:nvSpPr>
          <p:cNvPr id="34" name="Rectangle 33">
            <a:extLst>
              <a:ext uri="{FF2B5EF4-FFF2-40B4-BE49-F238E27FC236}">
                <a16:creationId xmlns:a16="http://schemas.microsoft.com/office/drawing/2014/main" id="{F3087B9F-D5E8-277B-7101-8B7733262023}"/>
              </a:ext>
            </a:extLst>
          </p:cNvPr>
          <p:cNvSpPr/>
          <p:nvPr/>
        </p:nvSpPr>
        <p:spPr>
          <a:xfrm>
            <a:off x="701376" y="3405056"/>
            <a:ext cx="2896514" cy="47026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METHAMPHETAMINE</a:t>
            </a:r>
          </a:p>
        </p:txBody>
      </p:sp>
      <p:pic>
        <p:nvPicPr>
          <p:cNvPr id="33" name="Picture 32" descr="Photo of methamphetamine crystals. ">
            <a:extLst>
              <a:ext uri="{FF2B5EF4-FFF2-40B4-BE49-F238E27FC236}">
                <a16:creationId xmlns:a16="http://schemas.microsoft.com/office/drawing/2014/main" id="{C2966D86-B023-B1EB-3F87-8170116915E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1376" y="3761410"/>
            <a:ext cx="2896514" cy="1927147"/>
          </a:xfrm>
          <a:prstGeom prst="rect">
            <a:avLst/>
          </a:prstGeom>
        </p:spPr>
      </p:pic>
      <p:sp>
        <p:nvSpPr>
          <p:cNvPr id="41" name="Rectangle 40">
            <a:extLst>
              <a:ext uri="{FF2B5EF4-FFF2-40B4-BE49-F238E27FC236}">
                <a16:creationId xmlns:a16="http://schemas.microsoft.com/office/drawing/2014/main" id="{1793F246-881D-B43A-354D-1BE4F59D0A74}"/>
              </a:ext>
            </a:extLst>
          </p:cNvPr>
          <p:cNvSpPr/>
          <p:nvPr/>
        </p:nvSpPr>
        <p:spPr>
          <a:xfrm>
            <a:off x="3085598" y="6154775"/>
            <a:ext cx="1619794" cy="58990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MDMA / ECSTASY</a:t>
            </a:r>
          </a:p>
        </p:txBody>
      </p:sp>
      <p:pic>
        <p:nvPicPr>
          <p:cNvPr id="39" name="Picture 38" descr="Photo of MDMA tablets. ">
            <a:extLst>
              <a:ext uri="{FF2B5EF4-FFF2-40B4-BE49-F238E27FC236}">
                <a16:creationId xmlns:a16="http://schemas.microsoft.com/office/drawing/2014/main" id="{9BD0299A-0464-FB3C-8F15-B75A77650FE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05392" y="4556077"/>
            <a:ext cx="2467190" cy="2218356"/>
          </a:xfrm>
          <a:prstGeom prst="rect">
            <a:avLst/>
          </a:prstGeom>
        </p:spPr>
      </p:pic>
      <p:sp>
        <p:nvSpPr>
          <p:cNvPr id="46" name="Rectangle 45">
            <a:extLst>
              <a:ext uri="{FF2B5EF4-FFF2-40B4-BE49-F238E27FC236}">
                <a16:creationId xmlns:a16="http://schemas.microsoft.com/office/drawing/2014/main" id="{55F5CEC0-C2B9-AFF4-E2C6-C7EBB01069D0}"/>
              </a:ext>
            </a:extLst>
          </p:cNvPr>
          <p:cNvSpPr/>
          <p:nvPr/>
        </p:nvSpPr>
        <p:spPr>
          <a:xfrm>
            <a:off x="8717195" y="3169924"/>
            <a:ext cx="1619794" cy="47026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COCAINE</a:t>
            </a:r>
          </a:p>
        </p:txBody>
      </p:sp>
      <p:pic>
        <p:nvPicPr>
          <p:cNvPr id="45" name="Picture 44" descr="Photo of cocaine in powder form.">
            <a:extLst>
              <a:ext uri="{FF2B5EF4-FFF2-40B4-BE49-F238E27FC236}">
                <a16:creationId xmlns:a16="http://schemas.microsoft.com/office/drawing/2014/main" id="{DCEAAAFD-77CC-D845-0F4D-E92FECDE65D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66628" y="3557270"/>
            <a:ext cx="2998561" cy="1997613"/>
          </a:xfrm>
          <a:prstGeom prst="rect">
            <a:avLst/>
          </a:prstGeom>
        </p:spPr>
      </p:pic>
      <p:sp>
        <p:nvSpPr>
          <p:cNvPr id="6" name="TextBox 5">
            <a:extLst>
              <a:ext uri="{FF2B5EF4-FFF2-40B4-BE49-F238E27FC236}">
                <a16:creationId xmlns:a16="http://schemas.microsoft.com/office/drawing/2014/main" id="{E196425E-9783-8857-67BF-6624F145647A}"/>
              </a:ext>
            </a:extLst>
          </p:cNvPr>
          <p:cNvSpPr txBox="1"/>
          <p:nvPr/>
        </p:nvSpPr>
        <p:spPr>
          <a:xfrm>
            <a:off x="5174629" y="6501005"/>
            <a:ext cx="2825638"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00" dirty="0">
                <a:solidFill>
                  <a:schemeClr val="bg1"/>
                </a:solidFill>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500" dirty="0">
                <a:solidFill>
                  <a:schemeClr val="bg1"/>
                </a:solidFill>
              </a:rPr>
              <a:t>While fentanyl appears most often in heroin and counterfeit pills, fentanyl and its analogs are also being found in meth, MDMA/Ecstasy and cocaine.</a:t>
            </a:r>
          </a:p>
        </p:txBody>
      </p:sp>
      <p:sp>
        <p:nvSpPr>
          <p:cNvPr id="55" name="Slide Number Placeholder 54">
            <a:extLst>
              <a:ext uri="{FF2B5EF4-FFF2-40B4-BE49-F238E27FC236}">
                <a16:creationId xmlns:a16="http://schemas.microsoft.com/office/drawing/2014/main" id="{4F17D092-DE60-1DE4-B394-157B9448A988}"/>
              </a:ext>
            </a:extLst>
          </p:cNvPr>
          <p:cNvSpPr>
            <a:spLocks noGrp="1"/>
          </p:cNvSpPr>
          <p:nvPr>
            <p:ph type="sldNum" sz="quarter" idx="12"/>
          </p:nvPr>
        </p:nvSpPr>
        <p:spPr>
          <a:xfrm>
            <a:off x="8610600" y="6356350"/>
            <a:ext cx="47152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ptos" panose="02110004020202020204"/>
                <a:ea typeface="+mn-ea"/>
                <a:cs typeface="+mn-cs"/>
              </a:rPr>
              <a:t>| 10</a:t>
            </a:r>
          </a:p>
        </p:txBody>
      </p:sp>
      <p:pic>
        <p:nvPicPr>
          <p:cNvPr id="4" name="Picture 3">
            <a:extLst>
              <a:ext uri="{FF2B5EF4-FFF2-40B4-BE49-F238E27FC236}">
                <a16:creationId xmlns:a16="http://schemas.microsoft.com/office/drawing/2014/main" id="{A0B48A1C-53BF-4C88-B35A-7ADCC0F538DF}"/>
              </a:ext>
              <a:ext uri="{C183D7F6-B498-43B3-948B-1728B52AA6E4}">
                <adec:decorative xmlns:adec="http://schemas.microsoft.com/office/drawing/2017/decorative" val="1"/>
              </a:ext>
            </a:extLst>
          </p:cNvPr>
          <p:cNvPicPr/>
          <p:nvPr/>
        </p:nvPicPr>
        <p:blipFill>
          <a:blip r:embed="rId11"/>
          <a:stretch>
            <a:fillRect/>
          </a:stretch>
        </p:blipFill>
        <p:spPr>
          <a:xfrm>
            <a:off x="4116" y="4116"/>
            <a:ext cx="12192000" cy="6858000"/>
          </a:xfrm>
          <a:prstGeom prst="rect">
            <a:avLst/>
          </a:prstGeom>
        </p:spPr>
      </p:pic>
    </p:spTree>
    <p:extLst>
      <p:ext uri="{BB962C8B-B14F-4D97-AF65-F5344CB8AC3E}">
        <p14:creationId xmlns:p14="http://schemas.microsoft.com/office/powerpoint/2010/main" val="268769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358AC-4268-3A18-E724-6868D307B93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4D58139-8397-8386-89D9-57C5AA3BBDBE}"/>
              </a:ext>
              <a:ext uri="{C183D7F6-B498-43B3-948B-1728B52AA6E4}">
                <adec:decorative xmlns:adec="http://schemas.microsoft.com/office/drawing/2017/decorative" val="1"/>
              </a:ext>
            </a:extLst>
          </p:cNvPr>
          <p:cNvSpPr/>
          <p:nvPr/>
        </p:nvSpPr>
        <p:spPr>
          <a:xfrm>
            <a:off x="0" y="1294784"/>
            <a:ext cx="12185739" cy="49453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3" name="Picture 12">
            <a:extLst>
              <a:ext uri="{FF2B5EF4-FFF2-40B4-BE49-F238E27FC236}">
                <a16:creationId xmlns:a16="http://schemas.microsoft.com/office/drawing/2014/main" id="{BBC7E5A0-7348-6C47-AB40-90642166F05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sp>
        <p:nvSpPr>
          <p:cNvPr id="126" name="Content Placeholder 2">
            <a:extLst>
              <a:ext uri="{FF2B5EF4-FFF2-40B4-BE49-F238E27FC236}">
                <a16:creationId xmlns:a16="http://schemas.microsoft.com/office/drawing/2014/main" id="{57D38CAA-88BB-20A4-D24E-CF5704BFA58D}"/>
              </a:ext>
            </a:extLst>
          </p:cNvPr>
          <p:cNvSpPr txBox="1">
            <a:spLocks noGrp="1"/>
          </p:cNvSpPr>
          <p:nvPr>
            <p:ph type="title" idx="4294967295"/>
          </p:nvPr>
        </p:nvSpPr>
        <p:spPr>
          <a:xfrm>
            <a:off x="863252" y="2073302"/>
            <a:ext cx="4710830" cy="4013058"/>
          </a:xfrm>
          <a:prstGeom prst="rect">
            <a:avLst/>
          </a:prstGeom>
          <a:noFill/>
          <a:ln>
            <a:noFill/>
            <a:prstDash/>
          </a:ln>
          <a:effectLst/>
        </p:spPr>
        <p:txBody>
          <a:bodyPr rot="0" spcFirstLastPara="1" vertOverflow="overflow" horzOverflow="overflow" vert="horz" wrap="square" lIns="137944" tIns="137944" rIns="137944" bIns="137944"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L="56032" marR="0" lvl="0" indent="0" algn="l" rtl="0">
              <a:lnSpc>
                <a:spcPct val="115000"/>
              </a:lnSpc>
              <a:spcBef>
                <a:spcPts val="0"/>
              </a:spcBef>
              <a:spcAft>
                <a:spcPts val="0"/>
              </a:spcAft>
              <a:buClr>
                <a:schemeClr val="dk2"/>
              </a:buClr>
              <a:buSzPts val="2600"/>
              <a:buFont typeface="Arial" panose="020B0604020202020204" pitchFamily="34" charset="0"/>
              <a:buNone/>
              <a:defRPr sz="1059" b="1" i="0" u="none" strike="noStrike" cap="none">
                <a:solidFill>
                  <a:schemeClr val="accent1"/>
                </a:solidFill>
                <a:latin typeface="Arial" panose="020B0604020202020204" pitchFamily="34" charset="0"/>
                <a:ea typeface="Arial"/>
                <a:cs typeface="Arial" panose="020B0604020202020204" pitchFamily="34" charset="0"/>
                <a:sym typeface="Arial"/>
              </a:defRPr>
            </a:lvl1pPr>
            <a:lvl2pPr marL="694802" marR="0" lvl="1"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2pPr>
            <a:lvl3pPr marL="1098235" marR="0" lvl="2"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3pPr>
            <a:lvl4pPr marL="1501668" marR="0" lvl="3"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4pPr>
            <a:lvl5pPr marL="1905102" marR="0" lvl="4"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5pPr>
            <a:lvl6pPr marL="2743200" marR="0" lvl="5"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6pPr>
            <a:lvl7pPr marL="3200400" marR="0" lvl="6"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7pPr>
            <a:lvl8pPr marL="3657600" marR="0" lvl="7"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8pPr>
            <a:lvl9pPr marL="4114800" marR="0" lvl="8"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9pPr>
          </a:lstStyle>
          <a:p>
            <a:pPr marL="58834" marR="0" lvl="0" indent="0" algn="l" defTabSz="960120" rtl="0" eaLnBrk="1" fontAlgn="auto" latinLnBrk="0" hangingPunct="1">
              <a:lnSpc>
                <a:spcPct val="115000"/>
              </a:lnSpc>
              <a:spcBef>
                <a:spcPts val="0"/>
              </a:spcBef>
              <a:spcAft>
                <a:spcPts val="0"/>
              </a:spcAft>
              <a:buClr>
                <a:srgbClr val="595959"/>
              </a:buClr>
              <a:buSzPts val="2600"/>
              <a:buFont typeface="Arial" panose="020B0604020202020204" pitchFamily="34" charset="0"/>
              <a:buNone/>
              <a:tabLst/>
              <a:defRPr/>
            </a:pPr>
            <a:r>
              <a:rPr kumimoji="0" lang="en-US" sz="3336" b="1" i="0" u="none" strike="noStrike" kern="1200" cap="none" spc="0" normalizeH="0" baseline="0" noProof="0" dirty="0">
                <a:ln>
                  <a:noFill/>
                </a:ln>
                <a:solidFill>
                  <a:srgbClr val="082A4E"/>
                </a:solidFill>
                <a:effectLst/>
                <a:uLnTx/>
                <a:uFillTx/>
                <a:latin typeface="Arial" panose="020B0604020202020204" pitchFamily="34" charset="0"/>
                <a:ea typeface="Arial"/>
                <a:cs typeface="Arial" panose="020B0604020202020204" pitchFamily="34" charset="0"/>
                <a:sym typeface="Arial"/>
              </a:rPr>
              <a:t>The Sinaloa and Jalisco</a:t>
            </a:r>
            <a:r>
              <a:rPr kumimoji="0" lang="en-US" sz="3336" b="0" i="0" u="none" strike="noStrike" kern="1200" cap="none" spc="0" normalizeH="0" baseline="0" noProof="0" dirty="0">
                <a:ln>
                  <a:noFill/>
                </a:ln>
                <a:solidFill>
                  <a:srgbClr val="082A4E"/>
                </a:solidFill>
                <a:effectLst/>
                <a:uLnTx/>
                <a:uFillTx/>
                <a:latin typeface="Arial" panose="020B0604020202020204" pitchFamily="34" charset="0"/>
                <a:ea typeface="Arial"/>
                <a:cs typeface="Arial" panose="020B0604020202020204" pitchFamily="34" charset="0"/>
                <a:sym typeface="Arial"/>
              </a:rPr>
              <a:t> Cartels are the criminal organizations primarily responsible for the fentanyl killing Americans</a:t>
            </a:r>
          </a:p>
        </p:txBody>
      </p:sp>
      <p:grpSp>
        <p:nvGrpSpPr>
          <p:cNvPr id="8" name="object 3" descr="Map of the contiguous United States and Mexico showing routes of distribution by the Sinaloa and Jalisco cartels. ">
            <a:extLst>
              <a:ext uri="{FF2B5EF4-FFF2-40B4-BE49-F238E27FC236}">
                <a16:creationId xmlns:a16="http://schemas.microsoft.com/office/drawing/2014/main" id="{05F75090-74C8-3177-F09C-BC1A8F4D69E0}"/>
              </a:ext>
            </a:extLst>
          </p:cNvPr>
          <p:cNvGrpSpPr/>
          <p:nvPr/>
        </p:nvGrpSpPr>
        <p:grpSpPr>
          <a:xfrm>
            <a:off x="4952927" y="-269432"/>
            <a:ext cx="7117689" cy="6509613"/>
            <a:chOff x="4532376" y="560831"/>
            <a:chExt cx="6778751" cy="6199631"/>
          </a:xfrm>
        </p:grpSpPr>
        <p:sp>
          <p:nvSpPr>
            <p:cNvPr id="12" name="object 4">
              <a:extLst>
                <a:ext uri="{FF2B5EF4-FFF2-40B4-BE49-F238E27FC236}">
                  <a16:creationId xmlns:a16="http://schemas.microsoft.com/office/drawing/2014/main" id="{00CC4086-CA84-59E4-4EE3-D644B35938D7}"/>
                </a:ext>
                <a:ext uri="{C183D7F6-B498-43B3-948B-1728B52AA6E4}">
                  <adec:decorative xmlns:adec="http://schemas.microsoft.com/office/drawing/2017/decorative" val="1"/>
                </a:ext>
              </a:extLst>
            </p:cNvPr>
            <p:cNvSpPr/>
            <p:nvPr/>
          </p:nvSpPr>
          <p:spPr>
            <a:xfrm>
              <a:off x="9101328" y="560831"/>
              <a:ext cx="1248410" cy="78105"/>
            </a:xfrm>
            <a:custGeom>
              <a:avLst/>
              <a:gdLst/>
              <a:ahLst/>
              <a:cxnLst/>
              <a:rect l="l" t="t" r="r" b="b"/>
              <a:pathLst>
                <a:path w="1248409" h="78104">
                  <a:moveTo>
                    <a:pt x="97523" y="0"/>
                  </a:moveTo>
                  <a:lnTo>
                    <a:pt x="0" y="0"/>
                  </a:lnTo>
                  <a:lnTo>
                    <a:pt x="0" y="77724"/>
                  </a:lnTo>
                  <a:lnTo>
                    <a:pt x="97523" y="77724"/>
                  </a:lnTo>
                  <a:lnTo>
                    <a:pt x="97523" y="0"/>
                  </a:lnTo>
                  <a:close/>
                </a:path>
                <a:path w="1248409" h="78104">
                  <a:moveTo>
                    <a:pt x="201155" y="0"/>
                  </a:moveTo>
                  <a:lnTo>
                    <a:pt x="103632" y="0"/>
                  </a:lnTo>
                  <a:lnTo>
                    <a:pt x="103632" y="77724"/>
                  </a:lnTo>
                  <a:lnTo>
                    <a:pt x="201155" y="77724"/>
                  </a:lnTo>
                  <a:lnTo>
                    <a:pt x="201155" y="0"/>
                  </a:lnTo>
                  <a:close/>
                </a:path>
                <a:path w="1248409" h="78104">
                  <a:moveTo>
                    <a:pt x="306324" y="0"/>
                  </a:moveTo>
                  <a:lnTo>
                    <a:pt x="208788" y="0"/>
                  </a:lnTo>
                  <a:lnTo>
                    <a:pt x="208788" y="77724"/>
                  </a:lnTo>
                  <a:lnTo>
                    <a:pt x="306324" y="77724"/>
                  </a:lnTo>
                  <a:lnTo>
                    <a:pt x="306324" y="0"/>
                  </a:lnTo>
                  <a:close/>
                </a:path>
                <a:path w="1248409" h="78104">
                  <a:moveTo>
                    <a:pt x="411480" y="0"/>
                  </a:moveTo>
                  <a:lnTo>
                    <a:pt x="313944" y="0"/>
                  </a:lnTo>
                  <a:lnTo>
                    <a:pt x="313944" y="77724"/>
                  </a:lnTo>
                  <a:lnTo>
                    <a:pt x="411480" y="77724"/>
                  </a:lnTo>
                  <a:lnTo>
                    <a:pt x="411480" y="0"/>
                  </a:lnTo>
                  <a:close/>
                </a:path>
                <a:path w="1248409" h="78104">
                  <a:moveTo>
                    <a:pt x="515099" y="0"/>
                  </a:moveTo>
                  <a:lnTo>
                    <a:pt x="417576" y="0"/>
                  </a:lnTo>
                  <a:lnTo>
                    <a:pt x="417576" y="77724"/>
                  </a:lnTo>
                  <a:lnTo>
                    <a:pt x="515099" y="77724"/>
                  </a:lnTo>
                  <a:lnTo>
                    <a:pt x="515099" y="0"/>
                  </a:lnTo>
                  <a:close/>
                </a:path>
                <a:path w="1248409" h="78104">
                  <a:moveTo>
                    <a:pt x="620255" y="0"/>
                  </a:moveTo>
                  <a:lnTo>
                    <a:pt x="522732" y="0"/>
                  </a:lnTo>
                  <a:lnTo>
                    <a:pt x="522732" y="77724"/>
                  </a:lnTo>
                  <a:lnTo>
                    <a:pt x="620255" y="77724"/>
                  </a:lnTo>
                  <a:lnTo>
                    <a:pt x="620255" y="0"/>
                  </a:lnTo>
                  <a:close/>
                </a:path>
                <a:path w="1248409" h="78104">
                  <a:moveTo>
                    <a:pt x="725424" y="0"/>
                  </a:moveTo>
                  <a:lnTo>
                    <a:pt x="627888" y="0"/>
                  </a:lnTo>
                  <a:lnTo>
                    <a:pt x="627888" y="77724"/>
                  </a:lnTo>
                  <a:lnTo>
                    <a:pt x="725424" y="77724"/>
                  </a:lnTo>
                  <a:lnTo>
                    <a:pt x="725424" y="0"/>
                  </a:lnTo>
                  <a:close/>
                </a:path>
                <a:path w="1248409" h="78104">
                  <a:moveTo>
                    <a:pt x="829056" y="0"/>
                  </a:moveTo>
                  <a:lnTo>
                    <a:pt x="731520" y="0"/>
                  </a:lnTo>
                  <a:lnTo>
                    <a:pt x="731520" y="77724"/>
                  </a:lnTo>
                  <a:lnTo>
                    <a:pt x="829056" y="77724"/>
                  </a:lnTo>
                  <a:lnTo>
                    <a:pt x="829056" y="0"/>
                  </a:lnTo>
                  <a:close/>
                </a:path>
                <a:path w="1248409" h="78104">
                  <a:moveTo>
                    <a:pt x="934199" y="0"/>
                  </a:moveTo>
                  <a:lnTo>
                    <a:pt x="836676" y="0"/>
                  </a:lnTo>
                  <a:lnTo>
                    <a:pt x="836676" y="77724"/>
                  </a:lnTo>
                  <a:lnTo>
                    <a:pt x="934199" y="77724"/>
                  </a:lnTo>
                  <a:lnTo>
                    <a:pt x="934199" y="0"/>
                  </a:lnTo>
                  <a:close/>
                </a:path>
                <a:path w="1248409" h="78104">
                  <a:moveTo>
                    <a:pt x="1039355" y="0"/>
                  </a:moveTo>
                  <a:lnTo>
                    <a:pt x="941832" y="0"/>
                  </a:lnTo>
                  <a:lnTo>
                    <a:pt x="941832" y="77724"/>
                  </a:lnTo>
                  <a:lnTo>
                    <a:pt x="1039355" y="77724"/>
                  </a:lnTo>
                  <a:lnTo>
                    <a:pt x="1039355" y="0"/>
                  </a:lnTo>
                  <a:close/>
                </a:path>
                <a:path w="1248409" h="78104">
                  <a:moveTo>
                    <a:pt x="1143000" y="0"/>
                  </a:moveTo>
                  <a:lnTo>
                    <a:pt x="1045464" y="0"/>
                  </a:lnTo>
                  <a:lnTo>
                    <a:pt x="1045464" y="77724"/>
                  </a:lnTo>
                  <a:lnTo>
                    <a:pt x="1143000" y="77724"/>
                  </a:lnTo>
                  <a:lnTo>
                    <a:pt x="1143000" y="0"/>
                  </a:lnTo>
                  <a:close/>
                </a:path>
                <a:path w="1248409" h="78104">
                  <a:moveTo>
                    <a:pt x="1248156" y="0"/>
                  </a:moveTo>
                  <a:lnTo>
                    <a:pt x="1150620" y="0"/>
                  </a:lnTo>
                  <a:lnTo>
                    <a:pt x="1150620" y="77724"/>
                  </a:lnTo>
                  <a:lnTo>
                    <a:pt x="1248156" y="77724"/>
                  </a:lnTo>
                  <a:lnTo>
                    <a:pt x="1248156" y="0"/>
                  </a:lnTo>
                  <a:close/>
                </a:path>
              </a:pathLst>
            </a:custGeom>
            <a:solidFill>
              <a:srgbClr val="F0F1F6">
                <a:alpha val="14509"/>
              </a:srgbClr>
            </a:solidFill>
          </p:spPr>
          <p:txBody>
            <a:bodyPr wrap="square" lIns="0" tIns="0" rIns="0" bIns="0" rtlCol="0"/>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sz="189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5" name="object 9">
              <a:extLst>
                <a:ext uri="{FF2B5EF4-FFF2-40B4-BE49-F238E27FC236}">
                  <a16:creationId xmlns:a16="http://schemas.microsoft.com/office/drawing/2014/main" id="{48AF38F8-E964-E887-81B9-8AFEE3E7D4A9}"/>
                </a:ext>
                <a:ext uri="{C183D7F6-B498-43B3-948B-1728B52AA6E4}">
                  <adec:decorative xmlns:adec="http://schemas.microsoft.com/office/drawing/2017/decorative" val="1"/>
                </a:ext>
              </a:extLst>
            </p:cNvPr>
            <p:cNvPicPr/>
            <p:nvPr/>
          </p:nvPicPr>
          <p:blipFill>
            <a:blip r:embed="rId4" cstate="print"/>
            <a:stretch>
              <a:fillRect/>
            </a:stretch>
          </p:blipFill>
          <p:spPr>
            <a:xfrm>
              <a:off x="4532376" y="1167383"/>
              <a:ext cx="6778751" cy="5593079"/>
            </a:xfrm>
            <a:prstGeom prst="rect">
              <a:avLst/>
            </a:prstGeom>
          </p:spPr>
        </p:pic>
        <p:pic>
          <p:nvPicPr>
            <p:cNvPr id="17" name="object 10">
              <a:extLst>
                <a:ext uri="{FF2B5EF4-FFF2-40B4-BE49-F238E27FC236}">
                  <a16:creationId xmlns:a16="http://schemas.microsoft.com/office/drawing/2014/main" id="{8948EAFE-1A8A-016B-412D-2569BE5DA445}"/>
                </a:ext>
                <a:ext uri="{C183D7F6-B498-43B3-948B-1728B52AA6E4}">
                  <adec:decorative xmlns:adec="http://schemas.microsoft.com/office/drawing/2017/decorative" val="1"/>
                </a:ext>
              </a:extLst>
            </p:cNvPr>
            <p:cNvPicPr/>
            <p:nvPr/>
          </p:nvPicPr>
          <p:blipFill>
            <a:blip r:embed="rId5" cstate="screen">
              <a:extLst>
                <a:ext uri="{28A0092B-C50C-407E-A947-70E740481C1C}">
                  <a14:useLocalDpi xmlns:a14="http://schemas.microsoft.com/office/drawing/2010/main"/>
                </a:ext>
              </a:extLst>
            </a:blip>
            <a:stretch>
              <a:fillRect/>
            </a:stretch>
          </p:blipFill>
          <p:spPr>
            <a:xfrm>
              <a:off x="4558284" y="1193292"/>
              <a:ext cx="6672071" cy="5486399"/>
            </a:xfrm>
            <a:prstGeom prst="rect">
              <a:avLst/>
            </a:prstGeom>
          </p:spPr>
        </p:pic>
        <p:pic>
          <p:nvPicPr>
            <p:cNvPr id="18" name="object 11">
              <a:extLst>
                <a:ext uri="{FF2B5EF4-FFF2-40B4-BE49-F238E27FC236}">
                  <a16:creationId xmlns:a16="http://schemas.microsoft.com/office/drawing/2014/main" id="{90BB91D6-6EC6-9870-2196-B3F1D6BFDE83}"/>
                </a:ext>
                <a:ext uri="{C183D7F6-B498-43B3-948B-1728B52AA6E4}">
                  <adec:decorative xmlns:adec="http://schemas.microsoft.com/office/drawing/2017/decorative" val="1"/>
                </a:ext>
              </a:extLst>
            </p:cNvPr>
            <p:cNvPicPr/>
            <p:nvPr/>
          </p:nvPicPr>
          <p:blipFill>
            <a:blip r:embed="rId6" cstate="print"/>
            <a:stretch>
              <a:fillRect/>
            </a:stretch>
          </p:blipFill>
          <p:spPr>
            <a:xfrm>
              <a:off x="5472684" y="1813559"/>
              <a:ext cx="5344667" cy="4011167"/>
            </a:xfrm>
            <a:prstGeom prst="rect">
              <a:avLst/>
            </a:prstGeom>
          </p:spPr>
        </p:pic>
        <p:pic>
          <p:nvPicPr>
            <p:cNvPr id="19" name="object 12">
              <a:extLst>
                <a:ext uri="{FF2B5EF4-FFF2-40B4-BE49-F238E27FC236}">
                  <a16:creationId xmlns:a16="http://schemas.microsoft.com/office/drawing/2014/main" id="{23FAD4CE-7836-2CF0-0375-C25D7DD7A267}"/>
                </a:ext>
                <a:ext uri="{C183D7F6-B498-43B3-948B-1728B52AA6E4}">
                  <adec:decorative xmlns:adec="http://schemas.microsoft.com/office/drawing/2017/decorative" val="1"/>
                </a:ext>
              </a:extLst>
            </p:cNvPr>
            <p:cNvPicPr/>
            <p:nvPr/>
          </p:nvPicPr>
          <p:blipFill>
            <a:blip r:embed="rId7" cstate="screen">
              <a:extLst>
                <a:ext uri="{28A0092B-C50C-407E-A947-70E740481C1C}">
                  <a14:useLocalDpi xmlns:a14="http://schemas.microsoft.com/office/drawing/2010/main"/>
                </a:ext>
              </a:extLst>
            </a:blip>
            <a:stretch>
              <a:fillRect/>
            </a:stretch>
          </p:blipFill>
          <p:spPr>
            <a:xfrm>
              <a:off x="5499690" y="1839723"/>
              <a:ext cx="5236885" cy="3892613"/>
            </a:xfrm>
            <a:prstGeom prst="rect">
              <a:avLst/>
            </a:prstGeom>
          </p:spPr>
        </p:pic>
        <p:pic>
          <p:nvPicPr>
            <p:cNvPr id="20" name="object 13">
              <a:extLst>
                <a:ext uri="{FF2B5EF4-FFF2-40B4-BE49-F238E27FC236}">
                  <a16:creationId xmlns:a16="http://schemas.microsoft.com/office/drawing/2014/main" id="{C9B33814-3DFB-3BDD-1E48-49DFF89D61DF}"/>
                </a:ext>
                <a:ext uri="{C183D7F6-B498-43B3-948B-1728B52AA6E4}">
                  <adec:decorative xmlns:adec="http://schemas.microsoft.com/office/drawing/2017/decorative" val="1"/>
                </a:ext>
              </a:extLst>
            </p:cNvPr>
            <p:cNvPicPr/>
            <p:nvPr/>
          </p:nvPicPr>
          <p:blipFill>
            <a:blip r:embed="rId8" cstate="print"/>
            <a:stretch>
              <a:fillRect/>
            </a:stretch>
          </p:blipFill>
          <p:spPr>
            <a:xfrm>
              <a:off x="5404104" y="1795272"/>
              <a:ext cx="5414771" cy="3218687"/>
            </a:xfrm>
            <a:prstGeom prst="rect">
              <a:avLst/>
            </a:prstGeom>
          </p:spPr>
        </p:pic>
        <p:pic>
          <p:nvPicPr>
            <p:cNvPr id="21" name="object 14">
              <a:extLst>
                <a:ext uri="{FF2B5EF4-FFF2-40B4-BE49-F238E27FC236}">
                  <a16:creationId xmlns:a16="http://schemas.microsoft.com/office/drawing/2014/main" id="{75251713-FBC2-5AF0-F797-3AAF4E67BBE3}"/>
                </a:ext>
                <a:ext uri="{C183D7F6-B498-43B3-948B-1728B52AA6E4}">
                  <adec:decorative xmlns:adec="http://schemas.microsoft.com/office/drawing/2017/decorative" val="1"/>
                </a:ext>
              </a:extLst>
            </p:cNvPr>
            <p:cNvPicPr/>
            <p:nvPr/>
          </p:nvPicPr>
          <p:blipFill>
            <a:blip r:embed="rId9" cstate="screen">
              <a:extLst>
                <a:ext uri="{28A0092B-C50C-407E-A947-70E740481C1C}">
                  <a14:useLocalDpi xmlns:a14="http://schemas.microsoft.com/office/drawing/2010/main"/>
                </a:ext>
              </a:extLst>
            </a:blip>
            <a:stretch>
              <a:fillRect/>
            </a:stretch>
          </p:blipFill>
          <p:spPr>
            <a:xfrm>
              <a:off x="5449047" y="1839663"/>
              <a:ext cx="5288925" cy="3117908"/>
            </a:xfrm>
            <a:prstGeom prst="rect">
              <a:avLst/>
            </a:prstGeom>
          </p:spPr>
        </p:pic>
        <p:pic>
          <p:nvPicPr>
            <p:cNvPr id="22" name="object 15">
              <a:extLst>
                <a:ext uri="{FF2B5EF4-FFF2-40B4-BE49-F238E27FC236}">
                  <a16:creationId xmlns:a16="http://schemas.microsoft.com/office/drawing/2014/main" id="{69A4D40C-6B87-7508-C24C-84065475CA7D}"/>
                </a:ext>
                <a:ext uri="{C183D7F6-B498-43B3-948B-1728B52AA6E4}">
                  <adec:decorative xmlns:adec="http://schemas.microsoft.com/office/drawing/2017/decorative" val="1"/>
                </a:ext>
              </a:extLst>
            </p:cNvPr>
            <p:cNvPicPr/>
            <p:nvPr/>
          </p:nvPicPr>
          <p:blipFill>
            <a:blip r:embed="rId10" cstate="screen">
              <a:extLst>
                <a:ext uri="{28A0092B-C50C-407E-A947-70E740481C1C}">
                  <a14:useLocalDpi xmlns:a14="http://schemas.microsoft.com/office/drawing/2010/main"/>
                </a:ext>
              </a:extLst>
            </a:blip>
            <a:stretch>
              <a:fillRect/>
            </a:stretch>
          </p:blipFill>
          <p:spPr>
            <a:xfrm>
              <a:off x="6931152" y="5594604"/>
              <a:ext cx="131063" cy="132587"/>
            </a:xfrm>
            <a:prstGeom prst="rect">
              <a:avLst/>
            </a:prstGeom>
          </p:spPr>
        </p:pic>
        <p:pic>
          <p:nvPicPr>
            <p:cNvPr id="23" name="object 16">
              <a:extLst>
                <a:ext uri="{FF2B5EF4-FFF2-40B4-BE49-F238E27FC236}">
                  <a16:creationId xmlns:a16="http://schemas.microsoft.com/office/drawing/2014/main" id="{AF067F7C-54FF-B59D-E939-6434CE54814B}"/>
                </a:ext>
                <a:ext uri="{C183D7F6-B498-43B3-948B-1728B52AA6E4}">
                  <adec:decorative xmlns:adec="http://schemas.microsoft.com/office/drawing/2017/decorative" val="1"/>
                </a:ext>
              </a:extLst>
            </p:cNvPr>
            <p:cNvPicPr/>
            <p:nvPr/>
          </p:nvPicPr>
          <p:blipFill>
            <a:blip r:embed="rId11" cstate="print"/>
            <a:stretch>
              <a:fillRect/>
            </a:stretch>
          </p:blipFill>
          <p:spPr>
            <a:xfrm>
              <a:off x="6815328" y="2619755"/>
              <a:ext cx="216407" cy="216407"/>
            </a:xfrm>
            <a:prstGeom prst="rect">
              <a:avLst/>
            </a:prstGeom>
          </p:spPr>
        </p:pic>
        <p:pic>
          <p:nvPicPr>
            <p:cNvPr id="24" name="object 17">
              <a:extLst>
                <a:ext uri="{FF2B5EF4-FFF2-40B4-BE49-F238E27FC236}">
                  <a16:creationId xmlns:a16="http://schemas.microsoft.com/office/drawing/2014/main" id="{C5E809AD-8949-1510-F92A-3DBE530E9276}"/>
                </a:ext>
                <a:ext uri="{C183D7F6-B498-43B3-948B-1728B52AA6E4}">
                  <adec:decorative xmlns:adec="http://schemas.microsoft.com/office/drawing/2017/decorative" val="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6841235" y="2645663"/>
              <a:ext cx="109727" cy="109727"/>
            </a:xfrm>
            <a:prstGeom prst="rect">
              <a:avLst/>
            </a:prstGeom>
          </p:spPr>
        </p:pic>
        <p:pic>
          <p:nvPicPr>
            <p:cNvPr id="25" name="object 18">
              <a:extLst>
                <a:ext uri="{FF2B5EF4-FFF2-40B4-BE49-F238E27FC236}">
                  <a16:creationId xmlns:a16="http://schemas.microsoft.com/office/drawing/2014/main" id="{11E3E1C9-A663-C4BF-0E8D-2CF262B34FFA}"/>
                </a:ext>
                <a:ext uri="{C183D7F6-B498-43B3-948B-1728B52AA6E4}">
                  <adec:decorative xmlns:adec="http://schemas.microsoft.com/office/drawing/2017/decorative" val="1"/>
                </a:ext>
              </a:extLst>
            </p:cNvPr>
            <p:cNvPicPr/>
            <p:nvPr/>
          </p:nvPicPr>
          <p:blipFill>
            <a:blip r:embed="rId11" cstate="print"/>
            <a:stretch>
              <a:fillRect/>
            </a:stretch>
          </p:blipFill>
          <p:spPr>
            <a:xfrm>
              <a:off x="5391911" y="3137916"/>
              <a:ext cx="216407" cy="216407"/>
            </a:xfrm>
            <a:prstGeom prst="rect">
              <a:avLst/>
            </a:prstGeom>
          </p:spPr>
        </p:pic>
        <p:pic>
          <p:nvPicPr>
            <p:cNvPr id="27" name="object 19">
              <a:extLst>
                <a:ext uri="{FF2B5EF4-FFF2-40B4-BE49-F238E27FC236}">
                  <a16:creationId xmlns:a16="http://schemas.microsoft.com/office/drawing/2014/main" id="{BDE90D5D-56EA-1D73-998C-382FEAE8D26C}"/>
                </a:ext>
                <a:ext uri="{C183D7F6-B498-43B3-948B-1728B52AA6E4}">
                  <adec:decorative xmlns:adec="http://schemas.microsoft.com/office/drawing/2017/decorative" val="1"/>
                </a:ext>
              </a:extLst>
            </p:cNvPr>
            <p:cNvPicPr/>
            <p:nvPr/>
          </p:nvPicPr>
          <p:blipFill>
            <a:blip r:embed="rId13" cstate="screen">
              <a:extLst>
                <a:ext uri="{28A0092B-C50C-407E-A947-70E740481C1C}">
                  <a14:useLocalDpi xmlns:a14="http://schemas.microsoft.com/office/drawing/2010/main"/>
                </a:ext>
              </a:extLst>
            </a:blip>
            <a:stretch>
              <a:fillRect/>
            </a:stretch>
          </p:blipFill>
          <p:spPr>
            <a:xfrm>
              <a:off x="5417819" y="3163823"/>
              <a:ext cx="109727" cy="109727"/>
            </a:xfrm>
            <a:prstGeom prst="rect">
              <a:avLst/>
            </a:prstGeom>
          </p:spPr>
        </p:pic>
        <p:pic>
          <p:nvPicPr>
            <p:cNvPr id="28" name="object 20">
              <a:extLst>
                <a:ext uri="{FF2B5EF4-FFF2-40B4-BE49-F238E27FC236}">
                  <a16:creationId xmlns:a16="http://schemas.microsoft.com/office/drawing/2014/main" id="{B4655BE2-6882-CEED-73C2-56AE6A83D41F}"/>
                </a:ext>
                <a:ext uri="{C183D7F6-B498-43B3-948B-1728B52AA6E4}">
                  <adec:decorative xmlns:adec="http://schemas.microsoft.com/office/drawing/2017/decorative" val="1"/>
                </a:ext>
              </a:extLst>
            </p:cNvPr>
            <p:cNvPicPr/>
            <p:nvPr/>
          </p:nvPicPr>
          <p:blipFill>
            <a:blip r:embed="rId11" cstate="print"/>
            <a:stretch>
              <a:fillRect/>
            </a:stretch>
          </p:blipFill>
          <p:spPr>
            <a:xfrm>
              <a:off x="5530596" y="2238755"/>
              <a:ext cx="216407" cy="216407"/>
            </a:xfrm>
            <a:prstGeom prst="rect">
              <a:avLst/>
            </a:prstGeom>
          </p:spPr>
        </p:pic>
        <p:pic>
          <p:nvPicPr>
            <p:cNvPr id="29" name="object 21">
              <a:extLst>
                <a:ext uri="{FF2B5EF4-FFF2-40B4-BE49-F238E27FC236}">
                  <a16:creationId xmlns:a16="http://schemas.microsoft.com/office/drawing/2014/main" id="{4781F321-6926-ED57-B277-242EAACBB399}"/>
                </a:ext>
                <a:ext uri="{C183D7F6-B498-43B3-948B-1728B52AA6E4}">
                  <adec:decorative xmlns:adec="http://schemas.microsoft.com/office/drawing/2017/decorative" val="1"/>
                </a:ext>
              </a:extLst>
            </p:cNvPr>
            <p:cNvPicPr/>
            <p:nvPr/>
          </p:nvPicPr>
          <p:blipFill>
            <a:blip r:embed="rId14" cstate="screen">
              <a:extLst>
                <a:ext uri="{28A0092B-C50C-407E-A947-70E740481C1C}">
                  <a14:useLocalDpi xmlns:a14="http://schemas.microsoft.com/office/drawing/2010/main"/>
                </a:ext>
              </a:extLst>
            </a:blip>
            <a:stretch>
              <a:fillRect/>
            </a:stretch>
          </p:blipFill>
          <p:spPr>
            <a:xfrm>
              <a:off x="5556504" y="2264663"/>
              <a:ext cx="109727" cy="109727"/>
            </a:xfrm>
            <a:prstGeom prst="rect">
              <a:avLst/>
            </a:prstGeom>
          </p:spPr>
        </p:pic>
        <p:pic>
          <p:nvPicPr>
            <p:cNvPr id="30" name="object 22">
              <a:extLst>
                <a:ext uri="{FF2B5EF4-FFF2-40B4-BE49-F238E27FC236}">
                  <a16:creationId xmlns:a16="http://schemas.microsoft.com/office/drawing/2014/main" id="{595432B9-37F4-F56D-1FAA-05B30753DF68}"/>
                </a:ext>
                <a:ext uri="{C183D7F6-B498-43B3-948B-1728B52AA6E4}">
                  <adec:decorative xmlns:adec="http://schemas.microsoft.com/office/drawing/2017/decorative" val="1"/>
                </a:ext>
              </a:extLst>
            </p:cNvPr>
            <p:cNvPicPr/>
            <p:nvPr/>
          </p:nvPicPr>
          <p:blipFill>
            <a:blip r:embed="rId11" cstate="print"/>
            <a:stretch>
              <a:fillRect/>
            </a:stretch>
          </p:blipFill>
          <p:spPr>
            <a:xfrm>
              <a:off x="5725667" y="1778508"/>
              <a:ext cx="216407" cy="216407"/>
            </a:xfrm>
            <a:prstGeom prst="rect">
              <a:avLst/>
            </a:prstGeom>
          </p:spPr>
        </p:pic>
        <p:pic>
          <p:nvPicPr>
            <p:cNvPr id="31" name="object 23">
              <a:extLst>
                <a:ext uri="{FF2B5EF4-FFF2-40B4-BE49-F238E27FC236}">
                  <a16:creationId xmlns:a16="http://schemas.microsoft.com/office/drawing/2014/main" id="{843A2AF9-8570-6761-9999-600B7A99CFE6}"/>
                </a:ext>
                <a:ext uri="{C183D7F6-B498-43B3-948B-1728B52AA6E4}">
                  <adec:decorative xmlns:adec="http://schemas.microsoft.com/office/drawing/2017/decorative" val="1"/>
                </a:ext>
              </a:extLst>
            </p:cNvPr>
            <p:cNvPicPr/>
            <p:nvPr/>
          </p:nvPicPr>
          <p:blipFill>
            <a:blip r:embed="rId13" cstate="screen">
              <a:extLst>
                <a:ext uri="{28A0092B-C50C-407E-A947-70E740481C1C}">
                  <a14:useLocalDpi xmlns:a14="http://schemas.microsoft.com/office/drawing/2010/main"/>
                </a:ext>
              </a:extLst>
            </a:blip>
            <a:stretch>
              <a:fillRect/>
            </a:stretch>
          </p:blipFill>
          <p:spPr>
            <a:xfrm>
              <a:off x="5751575" y="1804414"/>
              <a:ext cx="109727" cy="109727"/>
            </a:xfrm>
            <a:prstGeom prst="rect">
              <a:avLst/>
            </a:prstGeom>
          </p:spPr>
        </p:pic>
        <p:pic>
          <p:nvPicPr>
            <p:cNvPr id="32" name="object 24">
              <a:extLst>
                <a:ext uri="{FF2B5EF4-FFF2-40B4-BE49-F238E27FC236}">
                  <a16:creationId xmlns:a16="http://schemas.microsoft.com/office/drawing/2014/main" id="{AD2D0916-F901-A217-3150-AD9B217606A9}"/>
                </a:ext>
                <a:ext uri="{C183D7F6-B498-43B3-948B-1728B52AA6E4}">
                  <adec:decorative xmlns:adec="http://schemas.microsoft.com/office/drawing/2017/decorative" val="1"/>
                </a:ext>
              </a:extLst>
            </p:cNvPr>
            <p:cNvPicPr/>
            <p:nvPr/>
          </p:nvPicPr>
          <p:blipFill>
            <a:blip r:embed="rId11" cstate="print"/>
            <a:stretch>
              <a:fillRect/>
            </a:stretch>
          </p:blipFill>
          <p:spPr>
            <a:xfrm>
              <a:off x="6284975" y="3596639"/>
              <a:ext cx="216407" cy="216407"/>
            </a:xfrm>
            <a:prstGeom prst="rect">
              <a:avLst/>
            </a:prstGeom>
          </p:spPr>
        </p:pic>
        <p:pic>
          <p:nvPicPr>
            <p:cNvPr id="33" name="object 25">
              <a:extLst>
                <a:ext uri="{FF2B5EF4-FFF2-40B4-BE49-F238E27FC236}">
                  <a16:creationId xmlns:a16="http://schemas.microsoft.com/office/drawing/2014/main" id="{CF6BD694-C7BD-76F2-05A9-1BB7E124EF4A}"/>
                </a:ext>
                <a:ext uri="{C183D7F6-B498-43B3-948B-1728B52AA6E4}">
                  <adec:decorative xmlns:adec="http://schemas.microsoft.com/office/drawing/2017/decorative" val="1"/>
                </a:ext>
              </a:extLst>
            </p:cNvPr>
            <p:cNvPicPr/>
            <p:nvPr/>
          </p:nvPicPr>
          <p:blipFill>
            <a:blip r:embed="rId13" cstate="screen">
              <a:extLst>
                <a:ext uri="{28A0092B-C50C-407E-A947-70E740481C1C}">
                  <a14:useLocalDpi xmlns:a14="http://schemas.microsoft.com/office/drawing/2010/main"/>
                </a:ext>
              </a:extLst>
            </a:blip>
            <a:stretch>
              <a:fillRect/>
            </a:stretch>
          </p:blipFill>
          <p:spPr>
            <a:xfrm>
              <a:off x="6310884" y="3622548"/>
              <a:ext cx="109727" cy="109728"/>
            </a:xfrm>
            <a:prstGeom prst="rect">
              <a:avLst/>
            </a:prstGeom>
          </p:spPr>
        </p:pic>
        <p:pic>
          <p:nvPicPr>
            <p:cNvPr id="34" name="object 26">
              <a:extLst>
                <a:ext uri="{FF2B5EF4-FFF2-40B4-BE49-F238E27FC236}">
                  <a16:creationId xmlns:a16="http://schemas.microsoft.com/office/drawing/2014/main" id="{E020B338-CB07-26C2-F5FE-8D986D692E8F}"/>
                </a:ext>
                <a:ext uri="{C183D7F6-B498-43B3-948B-1728B52AA6E4}">
                  <adec:decorative xmlns:adec="http://schemas.microsoft.com/office/drawing/2017/decorative" val="1"/>
                </a:ext>
              </a:extLst>
            </p:cNvPr>
            <p:cNvPicPr/>
            <p:nvPr/>
          </p:nvPicPr>
          <p:blipFill>
            <a:blip r:embed="rId15" cstate="print"/>
            <a:stretch>
              <a:fillRect/>
            </a:stretch>
          </p:blipFill>
          <p:spPr>
            <a:xfrm>
              <a:off x="6946392" y="3209544"/>
              <a:ext cx="214883" cy="216407"/>
            </a:xfrm>
            <a:prstGeom prst="rect">
              <a:avLst/>
            </a:prstGeom>
          </p:spPr>
        </p:pic>
        <p:pic>
          <p:nvPicPr>
            <p:cNvPr id="35" name="object 27">
              <a:extLst>
                <a:ext uri="{FF2B5EF4-FFF2-40B4-BE49-F238E27FC236}">
                  <a16:creationId xmlns:a16="http://schemas.microsoft.com/office/drawing/2014/main" id="{64238557-739F-637B-6C4C-4CD477142F02}"/>
                </a:ext>
                <a:ext uri="{C183D7F6-B498-43B3-948B-1728B52AA6E4}">
                  <adec:decorative xmlns:adec="http://schemas.microsoft.com/office/drawing/2017/decorative" val="1"/>
                </a:ext>
              </a:extLst>
            </p:cNvPr>
            <p:cNvPicPr/>
            <p:nvPr/>
          </p:nvPicPr>
          <p:blipFill>
            <a:blip r:embed="rId16" cstate="screen">
              <a:extLst>
                <a:ext uri="{28A0092B-C50C-407E-A947-70E740481C1C}">
                  <a14:useLocalDpi xmlns:a14="http://schemas.microsoft.com/office/drawing/2010/main"/>
                </a:ext>
              </a:extLst>
            </a:blip>
            <a:stretch>
              <a:fillRect/>
            </a:stretch>
          </p:blipFill>
          <p:spPr>
            <a:xfrm>
              <a:off x="6972299" y="3235451"/>
              <a:ext cx="108203" cy="109727"/>
            </a:xfrm>
            <a:prstGeom prst="rect">
              <a:avLst/>
            </a:prstGeom>
          </p:spPr>
        </p:pic>
        <p:pic>
          <p:nvPicPr>
            <p:cNvPr id="36" name="object 28">
              <a:extLst>
                <a:ext uri="{FF2B5EF4-FFF2-40B4-BE49-F238E27FC236}">
                  <a16:creationId xmlns:a16="http://schemas.microsoft.com/office/drawing/2014/main" id="{543D0982-876F-5660-129B-240C4578BCE0}"/>
                </a:ext>
                <a:ext uri="{C183D7F6-B498-43B3-948B-1728B52AA6E4}">
                  <adec:decorative xmlns:adec="http://schemas.microsoft.com/office/drawing/2017/decorative" val="1"/>
                </a:ext>
              </a:extLst>
            </p:cNvPr>
            <p:cNvPicPr/>
            <p:nvPr/>
          </p:nvPicPr>
          <p:blipFill>
            <a:blip r:embed="rId17" cstate="print"/>
            <a:stretch>
              <a:fillRect/>
            </a:stretch>
          </p:blipFill>
          <p:spPr>
            <a:xfrm>
              <a:off x="6903720" y="3784104"/>
              <a:ext cx="216407" cy="217919"/>
            </a:xfrm>
            <a:prstGeom prst="rect">
              <a:avLst/>
            </a:prstGeom>
          </p:spPr>
        </p:pic>
        <p:pic>
          <p:nvPicPr>
            <p:cNvPr id="37" name="object 29">
              <a:extLst>
                <a:ext uri="{FF2B5EF4-FFF2-40B4-BE49-F238E27FC236}">
                  <a16:creationId xmlns:a16="http://schemas.microsoft.com/office/drawing/2014/main" id="{0B8E93C8-F653-05D5-77F0-3C483709E441}"/>
                </a:ext>
                <a:ext uri="{C183D7F6-B498-43B3-948B-1728B52AA6E4}">
                  <adec:decorative xmlns:adec="http://schemas.microsoft.com/office/drawing/2017/decorative" val="1"/>
                </a:ext>
              </a:extLst>
            </p:cNvPr>
            <p:cNvPicPr/>
            <p:nvPr/>
          </p:nvPicPr>
          <p:blipFill>
            <a:blip r:embed="rId18" cstate="screen">
              <a:extLst>
                <a:ext uri="{28A0092B-C50C-407E-A947-70E740481C1C}">
                  <a14:useLocalDpi xmlns:a14="http://schemas.microsoft.com/office/drawing/2010/main"/>
                </a:ext>
              </a:extLst>
            </a:blip>
            <a:stretch>
              <a:fillRect/>
            </a:stretch>
          </p:blipFill>
          <p:spPr>
            <a:xfrm>
              <a:off x="6929628" y="3809999"/>
              <a:ext cx="109727" cy="111252"/>
            </a:xfrm>
            <a:prstGeom prst="rect">
              <a:avLst/>
            </a:prstGeom>
          </p:spPr>
        </p:pic>
        <p:pic>
          <p:nvPicPr>
            <p:cNvPr id="38" name="object 30">
              <a:extLst>
                <a:ext uri="{FF2B5EF4-FFF2-40B4-BE49-F238E27FC236}">
                  <a16:creationId xmlns:a16="http://schemas.microsoft.com/office/drawing/2014/main" id="{11F2F8B2-E471-CE81-FDA0-A62A54523AA9}"/>
                </a:ext>
                <a:ext uri="{C183D7F6-B498-43B3-948B-1728B52AA6E4}">
                  <adec:decorative xmlns:adec="http://schemas.microsoft.com/office/drawing/2017/decorative" val="1"/>
                </a:ext>
              </a:extLst>
            </p:cNvPr>
            <p:cNvPicPr/>
            <p:nvPr/>
          </p:nvPicPr>
          <p:blipFill>
            <a:blip r:embed="rId11" cstate="print"/>
            <a:stretch>
              <a:fillRect/>
            </a:stretch>
          </p:blipFill>
          <p:spPr>
            <a:xfrm>
              <a:off x="7299959" y="4044695"/>
              <a:ext cx="216407" cy="216407"/>
            </a:xfrm>
            <a:prstGeom prst="rect">
              <a:avLst/>
            </a:prstGeom>
          </p:spPr>
        </p:pic>
        <p:pic>
          <p:nvPicPr>
            <p:cNvPr id="39" name="object 31">
              <a:extLst>
                <a:ext uri="{FF2B5EF4-FFF2-40B4-BE49-F238E27FC236}">
                  <a16:creationId xmlns:a16="http://schemas.microsoft.com/office/drawing/2014/main" id="{A965417C-0049-0E86-A78B-3800221BE650}"/>
                </a:ext>
                <a:ext uri="{C183D7F6-B498-43B3-948B-1728B52AA6E4}">
                  <adec:decorative xmlns:adec="http://schemas.microsoft.com/office/drawing/2017/decorative" val="1"/>
                </a:ext>
              </a:extLst>
            </p:cNvPr>
            <p:cNvPicPr/>
            <p:nvPr/>
          </p:nvPicPr>
          <p:blipFill>
            <a:blip r:embed="rId19" cstate="screen">
              <a:extLst>
                <a:ext uri="{28A0092B-C50C-407E-A947-70E740481C1C}">
                  <a14:useLocalDpi xmlns:a14="http://schemas.microsoft.com/office/drawing/2010/main"/>
                </a:ext>
              </a:extLst>
            </a:blip>
            <a:stretch>
              <a:fillRect/>
            </a:stretch>
          </p:blipFill>
          <p:spPr>
            <a:xfrm>
              <a:off x="7325868" y="4070604"/>
              <a:ext cx="109727" cy="109728"/>
            </a:xfrm>
            <a:prstGeom prst="rect">
              <a:avLst/>
            </a:prstGeom>
          </p:spPr>
        </p:pic>
        <p:pic>
          <p:nvPicPr>
            <p:cNvPr id="40" name="object 32">
              <a:extLst>
                <a:ext uri="{FF2B5EF4-FFF2-40B4-BE49-F238E27FC236}">
                  <a16:creationId xmlns:a16="http://schemas.microsoft.com/office/drawing/2014/main" id="{729AA653-5D24-0F03-6E3C-CBD0B161096B}"/>
                </a:ext>
                <a:ext uri="{C183D7F6-B498-43B3-948B-1728B52AA6E4}">
                  <adec:decorative xmlns:adec="http://schemas.microsoft.com/office/drawing/2017/decorative" val="1"/>
                </a:ext>
              </a:extLst>
            </p:cNvPr>
            <p:cNvPicPr/>
            <p:nvPr/>
          </p:nvPicPr>
          <p:blipFill>
            <a:blip r:embed="rId15" cstate="print"/>
            <a:stretch>
              <a:fillRect/>
            </a:stretch>
          </p:blipFill>
          <p:spPr>
            <a:xfrm>
              <a:off x="6576060" y="1950719"/>
              <a:ext cx="214883" cy="216407"/>
            </a:xfrm>
            <a:prstGeom prst="rect">
              <a:avLst/>
            </a:prstGeom>
          </p:spPr>
        </p:pic>
        <p:pic>
          <p:nvPicPr>
            <p:cNvPr id="41" name="object 33">
              <a:extLst>
                <a:ext uri="{FF2B5EF4-FFF2-40B4-BE49-F238E27FC236}">
                  <a16:creationId xmlns:a16="http://schemas.microsoft.com/office/drawing/2014/main" id="{487B32C2-6259-B851-E363-CB1849A0D97F}"/>
                </a:ext>
                <a:ext uri="{C183D7F6-B498-43B3-948B-1728B52AA6E4}">
                  <adec:decorative xmlns:adec="http://schemas.microsoft.com/office/drawing/2017/decorative" val="1"/>
                </a:ext>
              </a:extLst>
            </p:cNvPr>
            <p:cNvPicPr/>
            <p:nvPr/>
          </p:nvPicPr>
          <p:blipFill>
            <a:blip r:embed="rId16" cstate="screen">
              <a:extLst>
                <a:ext uri="{28A0092B-C50C-407E-A947-70E740481C1C}">
                  <a14:useLocalDpi xmlns:a14="http://schemas.microsoft.com/office/drawing/2010/main"/>
                </a:ext>
              </a:extLst>
            </a:blip>
            <a:stretch>
              <a:fillRect/>
            </a:stretch>
          </p:blipFill>
          <p:spPr>
            <a:xfrm>
              <a:off x="6601967" y="1976627"/>
              <a:ext cx="108203" cy="109727"/>
            </a:xfrm>
            <a:prstGeom prst="rect">
              <a:avLst/>
            </a:prstGeom>
          </p:spPr>
        </p:pic>
        <p:pic>
          <p:nvPicPr>
            <p:cNvPr id="42" name="object 34">
              <a:extLst>
                <a:ext uri="{FF2B5EF4-FFF2-40B4-BE49-F238E27FC236}">
                  <a16:creationId xmlns:a16="http://schemas.microsoft.com/office/drawing/2014/main" id="{495FC126-3791-67BE-A776-7ED8AE0909B8}"/>
                </a:ext>
                <a:ext uri="{C183D7F6-B498-43B3-948B-1728B52AA6E4}">
                  <adec:decorative xmlns:adec="http://schemas.microsoft.com/office/drawing/2017/decorative" val="1"/>
                </a:ext>
              </a:extLst>
            </p:cNvPr>
            <p:cNvPicPr/>
            <p:nvPr/>
          </p:nvPicPr>
          <p:blipFill>
            <a:blip r:embed="rId17" cstate="print"/>
            <a:stretch>
              <a:fillRect/>
            </a:stretch>
          </p:blipFill>
          <p:spPr>
            <a:xfrm>
              <a:off x="6128004" y="2299716"/>
              <a:ext cx="216407" cy="217931"/>
            </a:xfrm>
            <a:prstGeom prst="rect">
              <a:avLst/>
            </a:prstGeom>
          </p:spPr>
        </p:pic>
        <p:pic>
          <p:nvPicPr>
            <p:cNvPr id="43" name="object 35">
              <a:extLst>
                <a:ext uri="{FF2B5EF4-FFF2-40B4-BE49-F238E27FC236}">
                  <a16:creationId xmlns:a16="http://schemas.microsoft.com/office/drawing/2014/main" id="{09CFB2A9-12A2-D39C-6F0E-76901529ED34}"/>
                </a:ext>
                <a:ext uri="{C183D7F6-B498-43B3-948B-1728B52AA6E4}">
                  <adec:decorative xmlns:adec="http://schemas.microsoft.com/office/drawing/2017/decorative" val="1"/>
                </a:ext>
              </a:extLst>
            </p:cNvPr>
            <p:cNvPicPr/>
            <p:nvPr/>
          </p:nvPicPr>
          <p:blipFill>
            <a:blip r:embed="rId20" cstate="screen">
              <a:extLst>
                <a:ext uri="{28A0092B-C50C-407E-A947-70E740481C1C}">
                  <a14:useLocalDpi xmlns:a14="http://schemas.microsoft.com/office/drawing/2010/main"/>
                </a:ext>
              </a:extLst>
            </a:blip>
            <a:stretch>
              <a:fillRect/>
            </a:stretch>
          </p:blipFill>
          <p:spPr>
            <a:xfrm>
              <a:off x="6153911" y="2325623"/>
              <a:ext cx="109727" cy="111251"/>
            </a:xfrm>
            <a:prstGeom prst="rect">
              <a:avLst/>
            </a:prstGeom>
          </p:spPr>
        </p:pic>
        <p:pic>
          <p:nvPicPr>
            <p:cNvPr id="44" name="object 36">
              <a:extLst>
                <a:ext uri="{FF2B5EF4-FFF2-40B4-BE49-F238E27FC236}">
                  <a16:creationId xmlns:a16="http://schemas.microsoft.com/office/drawing/2014/main" id="{97085271-B7F1-C43A-08B1-7DE9A98B4352}"/>
                </a:ext>
                <a:ext uri="{C183D7F6-B498-43B3-948B-1728B52AA6E4}">
                  <adec:decorative xmlns:adec="http://schemas.microsoft.com/office/drawing/2017/decorative" val="1"/>
                </a:ext>
              </a:extLst>
            </p:cNvPr>
            <p:cNvPicPr/>
            <p:nvPr/>
          </p:nvPicPr>
          <p:blipFill>
            <a:blip r:embed="rId17" cstate="print"/>
            <a:stretch>
              <a:fillRect/>
            </a:stretch>
          </p:blipFill>
          <p:spPr>
            <a:xfrm>
              <a:off x="8407907" y="4334255"/>
              <a:ext cx="216407" cy="217931"/>
            </a:xfrm>
            <a:prstGeom prst="rect">
              <a:avLst/>
            </a:prstGeom>
          </p:spPr>
        </p:pic>
        <p:pic>
          <p:nvPicPr>
            <p:cNvPr id="45" name="object 37">
              <a:extLst>
                <a:ext uri="{FF2B5EF4-FFF2-40B4-BE49-F238E27FC236}">
                  <a16:creationId xmlns:a16="http://schemas.microsoft.com/office/drawing/2014/main" id="{11901A10-AE95-9485-9D67-DC2CB6626C87}"/>
                </a:ext>
                <a:ext uri="{C183D7F6-B498-43B3-948B-1728B52AA6E4}">
                  <adec:decorative xmlns:adec="http://schemas.microsoft.com/office/drawing/2017/decorative" val="1"/>
                </a:ext>
              </a:extLst>
            </p:cNvPr>
            <p:cNvPicPr/>
            <p:nvPr/>
          </p:nvPicPr>
          <p:blipFill>
            <a:blip r:embed="rId21" cstate="screen">
              <a:extLst>
                <a:ext uri="{28A0092B-C50C-407E-A947-70E740481C1C}">
                  <a14:useLocalDpi xmlns:a14="http://schemas.microsoft.com/office/drawing/2010/main"/>
                </a:ext>
              </a:extLst>
            </a:blip>
            <a:stretch>
              <a:fillRect/>
            </a:stretch>
          </p:blipFill>
          <p:spPr>
            <a:xfrm>
              <a:off x="8433814" y="4360163"/>
              <a:ext cx="109727" cy="111252"/>
            </a:xfrm>
            <a:prstGeom prst="rect">
              <a:avLst/>
            </a:prstGeom>
          </p:spPr>
        </p:pic>
        <p:pic>
          <p:nvPicPr>
            <p:cNvPr id="46" name="object 38">
              <a:extLst>
                <a:ext uri="{FF2B5EF4-FFF2-40B4-BE49-F238E27FC236}">
                  <a16:creationId xmlns:a16="http://schemas.microsoft.com/office/drawing/2014/main" id="{30E4A277-46D7-AD1E-7C99-799041ADB409}"/>
                </a:ext>
                <a:ext uri="{C183D7F6-B498-43B3-948B-1728B52AA6E4}">
                  <adec:decorative xmlns:adec="http://schemas.microsoft.com/office/drawing/2017/decorative" val="1"/>
                </a:ext>
              </a:extLst>
            </p:cNvPr>
            <p:cNvPicPr/>
            <p:nvPr/>
          </p:nvPicPr>
          <p:blipFill>
            <a:blip r:embed="rId22" cstate="print"/>
            <a:stretch>
              <a:fillRect/>
            </a:stretch>
          </p:blipFill>
          <p:spPr>
            <a:xfrm>
              <a:off x="8179307" y="2270772"/>
              <a:ext cx="214883" cy="217919"/>
            </a:xfrm>
            <a:prstGeom prst="rect">
              <a:avLst/>
            </a:prstGeom>
          </p:spPr>
        </p:pic>
        <p:pic>
          <p:nvPicPr>
            <p:cNvPr id="47" name="object 39">
              <a:extLst>
                <a:ext uri="{FF2B5EF4-FFF2-40B4-BE49-F238E27FC236}">
                  <a16:creationId xmlns:a16="http://schemas.microsoft.com/office/drawing/2014/main" id="{316A755A-A8F4-F902-CC3C-FCA7CDC6018F}"/>
                </a:ext>
                <a:ext uri="{C183D7F6-B498-43B3-948B-1728B52AA6E4}">
                  <adec:decorative xmlns:adec="http://schemas.microsoft.com/office/drawing/2017/decorative" val="1"/>
                </a:ext>
              </a:extLst>
            </p:cNvPr>
            <p:cNvPicPr/>
            <p:nvPr/>
          </p:nvPicPr>
          <p:blipFill>
            <a:blip r:embed="rId23" cstate="screen">
              <a:extLst>
                <a:ext uri="{28A0092B-C50C-407E-A947-70E740481C1C}">
                  <a14:useLocalDpi xmlns:a14="http://schemas.microsoft.com/office/drawing/2010/main"/>
                </a:ext>
              </a:extLst>
            </a:blip>
            <a:stretch>
              <a:fillRect/>
            </a:stretch>
          </p:blipFill>
          <p:spPr>
            <a:xfrm>
              <a:off x="8205216" y="2296667"/>
              <a:ext cx="108203" cy="111251"/>
            </a:xfrm>
            <a:prstGeom prst="rect">
              <a:avLst/>
            </a:prstGeom>
          </p:spPr>
        </p:pic>
        <p:pic>
          <p:nvPicPr>
            <p:cNvPr id="48" name="object 40">
              <a:extLst>
                <a:ext uri="{FF2B5EF4-FFF2-40B4-BE49-F238E27FC236}">
                  <a16:creationId xmlns:a16="http://schemas.microsoft.com/office/drawing/2014/main" id="{4A4244B7-2575-6A5E-F59E-387F9C5DE000}"/>
                </a:ext>
                <a:ext uri="{C183D7F6-B498-43B3-948B-1728B52AA6E4}">
                  <adec:decorative xmlns:adec="http://schemas.microsoft.com/office/drawing/2017/decorative" val="1"/>
                </a:ext>
              </a:extLst>
            </p:cNvPr>
            <p:cNvPicPr/>
            <p:nvPr/>
          </p:nvPicPr>
          <p:blipFill>
            <a:blip r:embed="rId11" cstate="print"/>
            <a:stretch>
              <a:fillRect/>
            </a:stretch>
          </p:blipFill>
          <p:spPr>
            <a:xfrm>
              <a:off x="7580375" y="2866644"/>
              <a:ext cx="216407" cy="216407"/>
            </a:xfrm>
            <a:prstGeom prst="rect">
              <a:avLst/>
            </a:prstGeom>
          </p:spPr>
        </p:pic>
        <p:pic>
          <p:nvPicPr>
            <p:cNvPr id="49" name="object 41">
              <a:extLst>
                <a:ext uri="{FF2B5EF4-FFF2-40B4-BE49-F238E27FC236}">
                  <a16:creationId xmlns:a16="http://schemas.microsoft.com/office/drawing/2014/main" id="{A399F46F-FE59-C386-F45B-0D02DA9C440F}"/>
                </a:ext>
                <a:ext uri="{C183D7F6-B498-43B3-948B-1728B52AA6E4}">
                  <adec:decorative xmlns:adec="http://schemas.microsoft.com/office/drawing/2017/decorative" val="1"/>
                </a:ext>
              </a:extLst>
            </p:cNvPr>
            <p:cNvPicPr/>
            <p:nvPr/>
          </p:nvPicPr>
          <p:blipFill>
            <a:blip r:embed="rId24" cstate="screen">
              <a:extLst>
                <a:ext uri="{28A0092B-C50C-407E-A947-70E740481C1C}">
                  <a14:useLocalDpi xmlns:a14="http://schemas.microsoft.com/office/drawing/2010/main"/>
                </a:ext>
              </a:extLst>
            </a:blip>
            <a:stretch>
              <a:fillRect/>
            </a:stretch>
          </p:blipFill>
          <p:spPr>
            <a:xfrm>
              <a:off x="7606283" y="2892551"/>
              <a:ext cx="109727" cy="109727"/>
            </a:xfrm>
            <a:prstGeom prst="rect">
              <a:avLst/>
            </a:prstGeom>
          </p:spPr>
        </p:pic>
        <p:pic>
          <p:nvPicPr>
            <p:cNvPr id="50" name="object 42">
              <a:extLst>
                <a:ext uri="{FF2B5EF4-FFF2-40B4-BE49-F238E27FC236}">
                  <a16:creationId xmlns:a16="http://schemas.microsoft.com/office/drawing/2014/main" id="{373F2E8B-D83A-E0AB-4D2B-C6E9BF35819F}"/>
                </a:ext>
                <a:ext uri="{C183D7F6-B498-43B3-948B-1728B52AA6E4}">
                  <adec:decorative xmlns:adec="http://schemas.microsoft.com/office/drawing/2017/decorative" val="1"/>
                </a:ext>
              </a:extLst>
            </p:cNvPr>
            <p:cNvPicPr/>
            <p:nvPr/>
          </p:nvPicPr>
          <p:blipFill>
            <a:blip r:embed="rId11" cstate="print"/>
            <a:stretch>
              <a:fillRect/>
            </a:stretch>
          </p:blipFill>
          <p:spPr>
            <a:xfrm>
              <a:off x="8342375" y="3272027"/>
              <a:ext cx="216407" cy="216407"/>
            </a:xfrm>
            <a:prstGeom prst="rect">
              <a:avLst/>
            </a:prstGeom>
          </p:spPr>
        </p:pic>
        <p:pic>
          <p:nvPicPr>
            <p:cNvPr id="51" name="object 43">
              <a:extLst>
                <a:ext uri="{FF2B5EF4-FFF2-40B4-BE49-F238E27FC236}">
                  <a16:creationId xmlns:a16="http://schemas.microsoft.com/office/drawing/2014/main" id="{ABC4554A-977E-6FBE-FEC9-C9056ED5DF75}"/>
                </a:ext>
                <a:ext uri="{C183D7F6-B498-43B3-948B-1728B52AA6E4}">
                  <adec:decorative xmlns:adec="http://schemas.microsoft.com/office/drawing/2017/decorative" val="1"/>
                </a:ext>
              </a:extLst>
            </p:cNvPr>
            <p:cNvPicPr/>
            <p:nvPr/>
          </p:nvPicPr>
          <p:blipFill>
            <a:blip r:embed="rId25" cstate="screen">
              <a:extLst>
                <a:ext uri="{28A0092B-C50C-407E-A947-70E740481C1C}">
                  <a14:useLocalDpi xmlns:a14="http://schemas.microsoft.com/office/drawing/2010/main"/>
                </a:ext>
              </a:extLst>
            </a:blip>
            <a:stretch>
              <a:fillRect/>
            </a:stretch>
          </p:blipFill>
          <p:spPr>
            <a:xfrm>
              <a:off x="8368283" y="3297935"/>
              <a:ext cx="109727" cy="109727"/>
            </a:xfrm>
            <a:prstGeom prst="rect">
              <a:avLst/>
            </a:prstGeom>
          </p:spPr>
        </p:pic>
        <p:pic>
          <p:nvPicPr>
            <p:cNvPr id="52" name="object 44">
              <a:extLst>
                <a:ext uri="{FF2B5EF4-FFF2-40B4-BE49-F238E27FC236}">
                  <a16:creationId xmlns:a16="http://schemas.microsoft.com/office/drawing/2014/main" id="{38972E44-0F3A-185A-DE91-35900EFFF108}"/>
                </a:ext>
                <a:ext uri="{C183D7F6-B498-43B3-948B-1728B52AA6E4}">
                  <adec:decorative xmlns:adec="http://schemas.microsoft.com/office/drawing/2017/decorative" val="1"/>
                </a:ext>
              </a:extLst>
            </p:cNvPr>
            <p:cNvPicPr/>
            <p:nvPr/>
          </p:nvPicPr>
          <p:blipFill>
            <a:blip r:embed="rId17" cstate="print"/>
            <a:stretch>
              <a:fillRect/>
            </a:stretch>
          </p:blipFill>
          <p:spPr>
            <a:xfrm>
              <a:off x="8769096" y="3169919"/>
              <a:ext cx="216407" cy="217931"/>
            </a:xfrm>
            <a:prstGeom prst="rect">
              <a:avLst/>
            </a:prstGeom>
          </p:spPr>
        </p:pic>
        <p:pic>
          <p:nvPicPr>
            <p:cNvPr id="53" name="object 45">
              <a:extLst>
                <a:ext uri="{FF2B5EF4-FFF2-40B4-BE49-F238E27FC236}">
                  <a16:creationId xmlns:a16="http://schemas.microsoft.com/office/drawing/2014/main" id="{E447D1BB-CF37-B48C-5213-BD22F4B57CE7}"/>
                </a:ext>
                <a:ext uri="{C183D7F6-B498-43B3-948B-1728B52AA6E4}">
                  <adec:decorative xmlns:adec="http://schemas.microsoft.com/office/drawing/2017/decorative" val="1"/>
                </a:ext>
              </a:extLst>
            </p:cNvPr>
            <p:cNvPicPr/>
            <p:nvPr/>
          </p:nvPicPr>
          <p:blipFill>
            <a:blip r:embed="rId21" cstate="screen">
              <a:extLst>
                <a:ext uri="{28A0092B-C50C-407E-A947-70E740481C1C}">
                  <a14:useLocalDpi xmlns:a14="http://schemas.microsoft.com/office/drawing/2010/main"/>
                </a:ext>
              </a:extLst>
            </a:blip>
            <a:stretch>
              <a:fillRect/>
            </a:stretch>
          </p:blipFill>
          <p:spPr>
            <a:xfrm>
              <a:off x="8795002" y="3195827"/>
              <a:ext cx="109727" cy="111251"/>
            </a:xfrm>
            <a:prstGeom prst="rect">
              <a:avLst/>
            </a:prstGeom>
          </p:spPr>
        </p:pic>
        <p:pic>
          <p:nvPicPr>
            <p:cNvPr id="54" name="object 46">
              <a:extLst>
                <a:ext uri="{FF2B5EF4-FFF2-40B4-BE49-F238E27FC236}">
                  <a16:creationId xmlns:a16="http://schemas.microsoft.com/office/drawing/2014/main" id="{FA0A73D9-1466-A0F0-5A5D-2062821973B4}"/>
                </a:ext>
                <a:ext uri="{C183D7F6-B498-43B3-948B-1728B52AA6E4}">
                  <adec:decorative xmlns:adec="http://schemas.microsoft.com/office/drawing/2017/decorative" val="1"/>
                </a:ext>
              </a:extLst>
            </p:cNvPr>
            <p:cNvPicPr/>
            <p:nvPr/>
          </p:nvPicPr>
          <p:blipFill>
            <a:blip r:embed="rId17" cstate="print"/>
            <a:stretch>
              <a:fillRect/>
            </a:stretch>
          </p:blipFill>
          <p:spPr>
            <a:xfrm>
              <a:off x="9476232" y="2932176"/>
              <a:ext cx="216407" cy="217931"/>
            </a:xfrm>
            <a:prstGeom prst="rect">
              <a:avLst/>
            </a:prstGeom>
          </p:spPr>
        </p:pic>
        <p:pic>
          <p:nvPicPr>
            <p:cNvPr id="57" name="object 47">
              <a:extLst>
                <a:ext uri="{FF2B5EF4-FFF2-40B4-BE49-F238E27FC236}">
                  <a16:creationId xmlns:a16="http://schemas.microsoft.com/office/drawing/2014/main" id="{16EB9897-3CF0-C640-F951-90BF2EE4E082}"/>
                </a:ext>
                <a:ext uri="{C183D7F6-B498-43B3-948B-1728B52AA6E4}">
                  <adec:decorative xmlns:adec="http://schemas.microsoft.com/office/drawing/2017/decorative" val="1"/>
                </a:ext>
              </a:extLst>
            </p:cNvPr>
            <p:cNvPicPr/>
            <p:nvPr/>
          </p:nvPicPr>
          <p:blipFill>
            <a:blip r:embed="rId18" cstate="screen">
              <a:extLst>
                <a:ext uri="{28A0092B-C50C-407E-A947-70E740481C1C}">
                  <a14:useLocalDpi xmlns:a14="http://schemas.microsoft.com/office/drawing/2010/main"/>
                </a:ext>
              </a:extLst>
            </a:blip>
            <a:stretch>
              <a:fillRect/>
            </a:stretch>
          </p:blipFill>
          <p:spPr>
            <a:xfrm>
              <a:off x="9502140" y="2958083"/>
              <a:ext cx="109727" cy="111251"/>
            </a:xfrm>
            <a:prstGeom prst="rect">
              <a:avLst/>
            </a:prstGeom>
          </p:spPr>
        </p:pic>
        <p:pic>
          <p:nvPicPr>
            <p:cNvPr id="58" name="object 48">
              <a:extLst>
                <a:ext uri="{FF2B5EF4-FFF2-40B4-BE49-F238E27FC236}">
                  <a16:creationId xmlns:a16="http://schemas.microsoft.com/office/drawing/2014/main" id="{87166A3A-00D8-F3FE-7D17-F96350AF7871}"/>
                </a:ext>
                <a:ext uri="{C183D7F6-B498-43B3-948B-1728B52AA6E4}">
                  <adec:decorative xmlns:adec="http://schemas.microsoft.com/office/drawing/2017/decorative" val="1"/>
                </a:ext>
              </a:extLst>
            </p:cNvPr>
            <p:cNvPicPr/>
            <p:nvPr/>
          </p:nvPicPr>
          <p:blipFill>
            <a:blip r:embed="rId11" cstate="print"/>
            <a:stretch>
              <a:fillRect/>
            </a:stretch>
          </p:blipFill>
          <p:spPr>
            <a:xfrm>
              <a:off x="8935211" y="3544823"/>
              <a:ext cx="216407" cy="216407"/>
            </a:xfrm>
            <a:prstGeom prst="rect">
              <a:avLst/>
            </a:prstGeom>
          </p:spPr>
        </p:pic>
        <p:pic>
          <p:nvPicPr>
            <p:cNvPr id="59" name="object 49">
              <a:extLst>
                <a:ext uri="{FF2B5EF4-FFF2-40B4-BE49-F238E27FC236}">
                  <a16:creationId xmlns:a16="http://schemas.microsoft.com/office/drawing/2014/main" id="{FF87846A-FC09-8D6E-794E-1682F5B1C98B}"/>
                </a:ext>
                <a:ext uri="{C183D7F6-B498-43B3-948B-1728B52AA6E4}">
                  <adec:decorative xmlns:adec="http://schemas.microsoft.com/office/drawing/2017/decorative" val="1"/>
                </a:ext>
              </a:extLst>
            </p:cNvPr>
            <p:cNvPicPr/>
            <p:nvPr/>
          </p:nvPicPr>
          <p:blipFill>
            <a:blip r:embed="rId13" cstate="screen">
              <a:extLst>
                <a:ext uri="{28A0092B-C50C-407E-A947-70E740481C1C}">
                  <a14:useLocalDpi xmlns:a14="http://schemas.microsoft.com/office/drawing/2010/main"/>
                </a:ext>
              </a:extLst>
            </a:blip>
            <a:stretch>
              <a:fillRect/>
            </a:stretch>
          </p:blipFill>
          <p:spPr>
            <a:xfrm>
              <a:off x="8961120" y="3570732"/>
              <a:ext cx="109727" cy="109727"/>
            </a:xfrm>
            <a:prstGeom prst="rect">
              <a:avLst/>
            </a:prstGeom>
          </p:spPr>
        </p:pic>
        <p:pic>
          <p:nvPicPr>
            <p:cNvPr id="60" name="object 50">
              <a:extLst>
                <a:ext uri="{FF2B5EF4-FFF2-40B4-BE49-F238E27FC236}">
                  <a16:creationId xmlns:a16="http://schemas.microsoft.com/office/drawing/2014/main" id="{5C6D7F0B-3AE9-DDD4-905A-8C3D7989DD10}"/>
                </a:ext>
                <a:ext uri="{C183D7F6-B498-43B3-948B-1728B52AA6E4}">
                  <adec:decorative xmlns:adec="http://schemas.microsoft.com/office/drawing/2017/decorative" val="1"/>
                </a:ext>
              </a:extLst>
            </p:cNvPr>
            <p:cNvPicPr/>
            <p:nvPr/>
          </p:nvPicPr>
          <p:blipFill>
            <a:blip r:embed="rId11" cstate="print"/>
            <a:stretch>
              <a:fillRect/>
            </a:stretch>
          </p:blipFill>
          <p:spPr>
            <a:xfrm>
              <a:off x="7763256" y="3659123"/>
              <a:ext cx="216407" cy="216407"/>
            </a:xfrm>
            <a:prstGeom prst="rect">
              <a:avLst/>
            </a:prstGeom>
          </p:spPr>
        </p:pic>
        <p:pic>
          <p:nvPicPr>
            <p:cNvPr id="61" name="object 51">
              <a:extLst>
                <a:ext uri="{FF2B5EF4-FFF2-40B4-BE49-F238E27FC236}">
                  <a16:creationId xmlns:a16="http://schemas.microsoft.com/office/drawing/2014/main" id="{472D563A-D500-695D-C9AD-FD08DD96AA2E}"/>
                </a:ext>
                <a:ext uri="{C183D7F6-B498-43B3-948B-1728B52AA6E4}">
                  <adec:decorative xmlns:adec="http://schemas.microsoft.com/office/drawing/2017/decorative" val="1"/>
                </a:ext>
              </a:extLst>
            </p:cNvPr>
            <p:cNvPicPr/>
            <p:nvPr/>
          </p:nvPicPr>
          <p:blipFill>
            <a:blip r:embed="rId26" cstate="screen">
              <a:extLst>
                <a:ext uri="{28A0092B-C50C-407E-A947-70E740481C1C}">
                  <a14:useLocalDpi xmlns:a14="http://schemas.microsoft.com/office/drawing/2010/main"/>
                </a:ext>
              </a:extLst>
            </a:blip>
            <a:stretch>
              <a:fillRect/>
            </a:stretch>
          </p:blipFill>
          <p:spPr>
            <a:xfrm>
              <a:off x="7789163" y="3685032"/>
              <a:ext cx="109727" cy="109728"/>
            </a:xfrm>
            <a:prstGeom prst="rect">
              <a:avLst/>
            </a:prstGeom>
          </p:spPr>
        </p:pic>
        <p:pic>
          <p:nvPicPr>
            <p:cNvPr id="62" name="object 52">
              <a:extLst>
                <a:ext uri="{FF2B5EF4-FFF2-40B4-BE49-F238E27FC236}">
                  <a16:creationId xmlns:a16="http://schemas.microsoft.com/office/drawing/2014/main" id="{9553EC20-615D-2C0C-A6AB-CBED80792F13}"/>
                </a:ext>
                <a:ext uri="{C183D7F6-B498-43B3-948B-1728B52AA6E4}">
                  <adec:decorative xmlns:adec="http://schemas.microsoft.com/office/drawing/2017/decorative" val="1"/>
                </a:ext>
              </a:extLst>
            </p:cNvPr>
            <p:cNvPicPr/>
            <p:nvPr/>
          </p:nvPicPr>
          <p:blipFill>
            <a:blip r:embed="rId11" cstate="print"/>
            <a:stretch>
              <a:fillRect/>
            </a:stretch>
          </p:blipFill>
          <p:spPr>
            <a:xfrm>
              <a:off x="8349995" y="3788663"/>
              <a:ext cx="216407" cy="216407"/>
            </a:xfrm>
            <a:prstGeom prst="rect">
              <a:avLst/>
            </a:prstGeom>
          </p:spPr>
        </p:pic>
        <p:pic>
          <p:nvPicPr>
            <p:cNvPr id="63" name="object 53">
              <a:extLst>
                <a:ext uri="{FF2B5EF4-FFF2-40B4-BE49-F238E27FC236}">
                  <a16:creationId xmlns:a16="http://schemas.microsoft.com/office/drawing/2014/main" id="{D7A5A5D8-6BBF-36B9-9CB9-C830BD934071}"/>
                </a:ext>
                <a:ext uri="{C183D7F6-B498-43B3-948B-1728B52AA6E4}">
                  <adec:decorative xmlns:adec="http://schemas.microsoft.com/office/drawing/2017/decorative" val="1"/>
                </a:ext>
              </a:extLst>
            </p:cNvPr>
            <p:cNvPicPr/>
            <p:nvPr/>
          </p:nvPicPr>
          <p:blipFill>
            <a:blip r:embed="rId26" cstate="screen">
              <a:extLst>
                <a:ext uri="{28A0092B-C50C-407E-A947-70E740481C1C}">
                  <a14:useLocalDpi xmlns:a14="http://schemas.microsoft.com/office/drawing/2010/main"/>
                </a:ext>
              </a:extLst>
            </a:blip>
            <a:stretch>
              <a:fillRect/>
            </a:stretch>
          </p:blipFill>
          <p:spPr>
            <a:xfrm>
              <a:off x="8375902" y="3814572"/>
              <a:ext cx="109727" cy="109728"/>
            </a:xfrm>
            <a:prstGeom prst="rect">
              <a:avLst/>
            </a:prstGeom>
          </p:spPr>
        </p:pic>
        <p:pic>
          <p:nvPicPr>
            <p:cNvPr id="64" name="object 54">
              <a:extLst>
                <a:ext uri="{FF2B5EF4-FFF2-40B4-BE49-F238E27FC236}">
                  <a16:creationId xmlns:a16="http://schemas.microsoft.com/office/drawing/2014/main" id="{93FE8232-DB56-C779-B1DB-8E6D843A3D63}"/>
                </a:ext>
                <a:ext uri="{C183D7F6-B498-43B3-948B-1728B52AA6E4}">
                  <adec:decorative xmlns:adec="http://schemas.microsoft.com/office/drawing/2017/decorative" val="1"/>
                </a:ext>
              </a:extLst>
            </p:cNvPr>
            <p:cNvPicPr/>
            <p:nvPr/>
          </p:nvPicPr>
          <p:blipFill>
            <a:blip r:embed="rId15" cstate="print"/>
            <a:stretch>
              <a:fillRect/>
            </a:stretch>
          </p:blipFill>
          <p:spPr>
            <a:xfrm>
              <a:off x="9777983" y="4680204"/>
              <a:ext cx="214883" cy="216407"/>
            </a:xfrm>
            <a:prstGeom prst="rect">
              <a:avLst/>
            </a:prstGeom>
          </p:spPr>
        </p:pic>
        <p:pic>
          <p:nvPicPr>
            <p:cNvPr id="65" name="object 55">
              <a:extLst>
                <a:ext uri="{FF2B5EF4-FFF2-40B4-BE49-F238E27FC236}">
                  <a16:creationId xmlns:a16="http://schemas.microsoft.com/office/drawing/2014/main" id="{58DF7E7F-0758-65D4-900C-4E63E41EF7CA}"/>
                </a:ext>
                <a:ext uri="{C183D7F6-B498-43B3-948B-1728B52AA6E4}">
                  <adec:decorative xmlns:adec="http://schemas.microsoft.com/office/drawing/2017/decorative" val="1"/>
                </a:ext>
              </a:extLst>
            </p:cNvPr>
            <p:cNvPicPr/>
            <p:nvPr/>
          </p:nvPicPr>
          <p:blipFill>
            <a:blip r:embed="rId27" cstate="screen">
              <a:extLst>
                <a:ext uri="{28A0092B-C50C-407E-A947-70E740481C1C}">
                  <a14:useLocalDpi xmlns:a14="http://schemas.microsoft.com/office/drawing/2010/main"/>
                </a:ext>
              </a:extLst>
            </a:blip>
            <a:stretch>
              <a:fillRect/>
            </a:stretch>
          </p:blipFill>
          <p:spPr>
            <a:xfrm>
              <a:off x="9803890" y="4706112"/>
              <a:ext cx="108203" cy="109728"/>
            </a:xfrm>
            <a:prstGeom prst="rect">
              <a:avLst/>
            </a:prstGeom>
          </p:spPr>
        </p:pic>
        <p:pic>
          <p:nvPicPr>
            <p:cNvPr id="66" name="object 56">
              <a:extLst>
                <a:ext uri="{FF2B5EF4-FFF2-40B4-BE49-F238E27FC236}">
                  <a16:creationId xmlns:a16="http://schemas.microsoft.com/office/drawing/2014/main" id="{8C755B83-D11D-BBEB-5220-8BC707B00920}"/>
                </a:ext>
                <a:ext uri="{C183D7F6-B498-43B3-948B-1728B52AA6E4}">
                  <adec:decorative xmlns:adec="http://schemas.microsoft.com/office/drawing/2017/decorative" val="1"/>
                </a:ext>
              </a:extLst>
            </p:cNvPr>
            <p:cNvPicPr/>
            <p:nvPr/>
          </p:nvPicPr>
          <p:blipFill>
            <a:blip r:embed="rId15" cstate="print"/>
            <a:stretch>
              <a:fillRect/>
            </a:stretch>
          </p:blipFill>
          <p:spPr>
            <a:xfrm>
              <a:off x="8706611" y="3910583"/>
              <a:ext cx="214883" cy="216407"/>
            </a:xfrm>
            <a:prstGeom prst="rect">
              <a:avLst/>
            </a:prstGeom>
          </p:spPr>
        </p:pic>
        <p:pic>
          <p:nvPicPr>
            <p:cNvPr id="67" name="object 57">
              <a:extLst>
                <a:ext uri="{FF2B5EF4-FFF2-40B4-BE49-F238E27FC236}">
                  <a16:creationId xmlns:a16="http://schemas.microsoft.com/office/drawing/2014/main" id="{C9C1A376-4221-C921-9CA5-2D752720D852}"/>
                </a:ext>
                <a:ext uri="{C183D7F6-B498-43B3-948B-1728B52AA6E4}">
                  <adec:decorative xmlns:adec="http://schemas.microsoft.com/office/drawing/2017/decorative" val="1"/>
                </a:ext>
              </a:extLst>
            </p:cNvPr>
            <p:cNvPicPr/>
            <p:nvPr/>
          </p:nvPicPr>
          <p:blipFill>
            <a:blip r:embed="rId27" cstate="screen">
              <a:extLst>
                <a:ext uri="{28A0092B-C50C-407E-A947-70E740481C1C}">
                  <a14:useLocalDpi xmlns:a14="http://schemas.microsoft.com/office/drawing/2010/main"/>
                </a:ext>
              </a:extLst>
            </a:blip>
            <a:stretch>
              <a:fillRect/>
            </a:stretch>
          </p:blipFill>
          <p:spPr>
            <a:xfrm>
              <a:off x="8732520" y="3936492"/>
              <a:ext cx="108203" cy="109728"/>
            </a:xfrm>
            <a:prstGeom prst="rect">
              <a:avLst/>
            </a:prstGeom>
          </p:spPr>
        </p:pic>
        <p:pic>
          <p:nvPicPr>
            <p:cNvPr id="68" name="object 58">
              <a:extLst>
                <a:ext uri="{FF2B5EF4-FFF2-40B4-BE49-F238E27FC236}">
                  <a16:creationId xmlns:a16="http://schemas.microsoft.com/office/drawing/2014/main" id="{EDD9A8E5-4389-A2F8-DAC0-F57FCFB1496C}"/>
                </a:ext>
                <a:ext uri="{C183D7F6-B498-43B3-948B-1728B52AA6E4}">
                  <adec:decorative xmlns:adec="http://schemas.microsoft.com/office/drawing/2017/decorative" val="1"/>
                </a:ext>
              </a:extLst>
            </p:cNvPr>
            <p:cNvPicPr/>
            <p:nvPr/>
          </p:nvPicPr>
          <p:blipFill>
            <a:blip r:embed="rId11" cstate="print"/>
            <a:stretch>
              <a:fillRect/>
            </a:stretch>
          </p:blipFill>
          <p:spPr>
            <a:xfrm>
              <a:off x="9491471" y="4128516"/>
              <a:ext cx="216407" cy="216407"/>
            </a:xfrm>
            <a:prstGeom prst="rect">
              <a:avLst/>
            </a:prstGeom>
          </p:spPr>
        </p:pic>
        <p:pic>
          <p:nvPicPr>
            <p:cNvPr id="69" name="object 59">
              <a:extLst>
                <a:ext uri="{FF2B5EF4-FFF2-40B4-BE49-F238E27FC236}">
                  <a16:creationId xmlns:a16="http://schemas.microsoft.com/office/drawing/2014/main" id="{73AE7266-DF71-2B0E-E955-5EF6B476BF60}"/>
                </a:ext>
                <a:ext uri="{C183D7F6-B498-43B3-948B-1728B52AA6E4}">
                  <adec:decorative xmlns:adec="http://schemas.microsoft.com/office/drawing/2017/decorative" val="1"/>
                </a:ext>
              </a:extLst>
            </p:cNvPr>
            <p:cNvPicPr/>
            <p:nvPr/>
          </p:nvPicPr>
          <p:blipFill>
            <a:blip r:embed="rId19" cstate="screen">
              <a:extLst>
                <a:ext uri="{28A0092B-C50C-407E-A947-70E740481C1C}">
                  <a14:useLocalDpi xmlns:a14="http://schemas.microsoft.com/office/drawing/2010/main"/>
                </a:ext>
              </a:extLst>
            </a:blip>
            <a:stretch>
              <a:fillRect/>
            </a:stretch>
          </p:blipFill>
          <p:spPr>
            <a:xfrm>
              <a:off x="9517380" y="4154424"/>
              <a:ext cx="109727" cy="109728"/>
            </a:xfrm>
            <a:prstGeom prst="rect">
              <a:avLst/>
            </a:prstGeom>
          </p:spPr>
        </p:pic>
        <p:pic>
          <p:nvPicPr>
            <p:cNvPr id="70" name="object 60">
              <a:extLst>
                <a:ext uri="{FF2B5EF4-FFF2-40B4-BE49-F238E27FC236}">
                  <a16:creationId xmlns:a16="http://schemas.microsoft.com/office/drawing/2014/main" id="{63BD7BD8-7414-D991-08AB-305E202BF3A5}"/>
                </a:ext>
                <a:ext uri="{C183D7F6-B498-43B3-948B-1728B52AA6E4}">
                  <adec:decorative xmlns:adec="http://schemas.microsoft.com/office/drawing/2017/decorative" val="1"/>
                </a:ext>
              </a:extLst>
            </p:cNvPr>
            <p:cNvPicPr/>
            <p:nvPr/>
          </p:nvPicPr>
          <p:blipFill>
            <a:blip r:embed="rId17" cstate="print"/>
            <a:stretch>
              <a:fillRect/>
            </a:stretch>
          </p:blipFill>
          <p:spPr>
            <a:xfrm>
              <a:off x="9110471" y="3976128"/>
              <a:ext cx="216407" cy="217919"/>
            </a:xfrm>
            <a:prstGeom prst="rect">
              <a:avLst/>
            </a:prstGeom>
          </p:spPr>
        </p:pic>
        <p:pic>
          <p:nvPicPr>
            <p:cNvPr id="71" name="object 61">
              <a:extLst>
                <a:ext uri="{FF2B5EF4-FFF2-40B4-BE49-F238E27FC236}">
                  <a16:creationId xmlns:a16="http://schemas.microsoft.com/office/drawing/2014/main" id="{D290521A-FAF2-BC38-6ADB-497EB931451E}"/>
                </a:ext>
                <a:ext uri="{C183D7F6-B498-43B3-948B-1728B52AA6E4}">
                  <adec:decorative xmlns:adec="http://schemas.microsoft.com/office/drawing/2017/decorative" val="1"/>
                </a:ext>
              </a:extLst>
            </p:cNvPr>
            <p:cNvPicPr/>
            <p:nvPr/>
          </p:nvPicPr>
          <p:blipFill>
            <a:blip r:embed="rId20" cstate="screen">
              <a:extLst>
                <a:ext uri="{28A0092B-C50C-407E-A947-70E740481C1C}">
                  <a14:useLocalDpi xmlns:a14="http://schemas.microsoft.com/office/drawing/2010/main"/>
                </a:ext>
              </a:extLst>
            </a:blip>
            <a:stretch>
              <a:fillRect/>
            </a:stretch>
          </p:blipFill>
          <p:spPr>
            <a:xfrm>
              <a:off x="9136380" y="4002024"/>
              <a:ext cx="109727" cy="111252"/>
            </a:xfrm>
            <a:prstGeom prst="rect">
              <a:avLst/>
            </a:prstGeom>
          </p:spPr>
        </p:pic>
        <p:pic>
          <p:nvPicPr>
            <p:cNvPr id="72" name="object 62">
              <a:extLst>
                <a:ext uri="{FF2B5EF4-FFF2-40B4-BE49-F238E27FC236}">
                  <a16:creationId xmlns:a16="http://schemas.microsoft.com/office/drawing/2014/main" id="{DE89790F-6228-F9D7-3976-B23C4A368799}"/>
                </a:ext>
                <a:ext uri="{C183D7F6-B498-43B3-948B-1728B52AA6E4}">
                  <adec:decorative xmlns:adec="http://schemas.microsoft.com/office/drawing/2017/decorative" val="1"/>
                </a:ext>
              </a:extLst>
            </p:cNvPr>
            <p:cNvPicPr/>
            <p:nvPr/>
          </p:nvPicPr>
          <p:blipFill>
            <a:blip r:embed="rId15" cstate="print"/>
            <a:stretch>
              <a:fillRect/>
            </a:stretch>
          </p:blipFill>
          <p:spPr>
            <a:xfrm>
              <a:off x="9793223" y="3858768"/>
              <a:ext cx="214883" cy="216407"/>
            </a:xfrm>
            <a:prstGeom prst="rect">
              <a:avLst/>
            </a:prstGeom>
          </p:spPr>
        </p:pic>
        <p:pic>
          <p:nvPicPr>
            <p:cNvPr id="73" name="object 63">
              <a:extLst>
                <a:ext uri="{FF2B5EF4-FFF2-40B4-BE49-F238E27FC236}">
                  <a16:creationId xmlns:a16="http://schemas.microsoft.com/office/drawing/2014/main" id="{ADEF82D3-AD45-3887-CAB4-83C8A1153067}"/>
                </a:ext>
                <a:ext uri="{C183D7F6-B498-43B3-948B-1728B52AA6E4}">
                  <adec:decorative xmlns:adec="http://schemas.microsoft.com/office/drawing/2017/decorative" val="1"/>
                </a:ext>
              </a:extLst>
            </p:cNvPr>
            <p:cNvPicPr/>
            <p:nvPr/>
          </p:nvPicPr>
          <p:blipFill>
            <a:blip r:embed="rId27" cstate="screen">
              <a:extLst>
                <a:ext uri="{28A0092B-C50C-407E-A947-70E740481C1C}">
                  <a14:useLocalDpi xmlns:a14="http://schemas.microsoft.com/office/drawing/2010/main"/>
                </a:ext>
              </a:extLst>
            </a:blip>
            <a:stretch>
              <a:fillRect/>
            </a:stretch>
          </p:blipFill>
          <p:spPr>
            <a:xfrm>
              <a:off x="9819132" y="3884675"/>
              <a:ext cx="108203" cy="109728"/>
            </a:xfrm>
            <a:prstGeom prst="rect">
              <a:avLst/>
            </a:prstGeom>
          </p:spPr>
        </p:pic>
        <p:pic>
          <p:nvPicPr>
            <p:cNvPr id="74" name="object 64">
              <a:extLst>
                <a:ext uri="{FF2B5EF4-FFF2-40B4-BE49-F238E27FC236}">
                  <a16:creationId xmlns:a16="http://schemas.microsoft.com/office/drawing/2014/main" id="{A03A82D0-B46B-1B9F-3B59-5B4AEE632799}"/>
                </a:ext>
                <a:ext uri="{C183D7F6-B498-43B3-948B-1728B52AA6E4}">
                  <adec:decorative xmlns:adec="http://schemas.microsoft.com/office/drawing/2017/decorative" val="1"/>
                </a:ext>
              </a:extLst>
            </p:cNvPr>
            <p:cNvPicPr/>
            <p:nvPr/>
          </p:nvPicPr>
          <p:blipFill>
            <a:blip r:embed="rId15" cstate="print"/>
            <a:stretch>
              <a:fillRect/>
            </a:stretch>
          </p:blipFill>
          <p:spPr>
            <a:xfrm>
              <a:off x="9947147" y="3080004"/>
              <a:ext cx="214883" cy="216407"/>
            </a:xfrm>
            <a:prstGeom prst="rect">
              <a:avLst/>
            </a:prstGeom>
          </p:spPr>
        </p:pic>
        <p:pic>
          <p:nvPicPr>
            <p:cNvPr id="75" name="object 65">
              <a:extLst>
                <a:ext uri="{FF2B5EF4-FFF2-40B4-BE49-F238E27FC236}">
                  <a16:creationId xmlns:a16="http://schemas.microsoft.com/office/drawing/2014/main" id="{2B71348C-66D6-DDA9-B310-A10D88EDB977}"/>
                </a:ext>
                <a:ext uri="{C183D7F6-B498-43B3-948B-1728B52AA6E4}">
                  <adec:decorative xmlns:adec="http://schemas.microsoft.com/office/drawing/2017/decorative" val="1"/>
                </a:ext>
              </a:extLst>
            </p:cNvPr>
            <p:cNvPicPr/>
            <p:nvPr/>
          </p:nvPicPr>
          <p:blipFill>
            <a:blip r:embed="rId16" cstate="screen">
              <a:extLst>
                <a:ext uri="{28A0092B-C50C-407E-A947-70E740481C1C}">
                  <a14:useLocalDpi xmlns:a14="http://schemas.microsoft.com/office/drawing/2010/main"/>
                </a:ext>
              </a:extLst>
            </a:blip>
            <a:stretch>
              <a:fillRect/>
            </a:stretch>
          </p:blipFill>
          <p:spPr>
            <a:xfrm>
              <a:off x="9973056" y="3105911"/>
              <a:ext cx="108203" cy="109727"/>
            </a:xfrm>
            <a:prstGeom prst="rect">
              <a:avLst/>
            </a:prstGeom>
          </p:spPr>
        </p:pic>
        <p:pic>
          <p:nvPicPr>
            <p:cNvPr id="76" name="object 66">
              <a:extLst>
                <a:ext uri="{FF2B5EF4-FFF2-40B4-BE49-F238E27FC236}">
                  <a16:creationId xmlns:a16="http://schemas.microsoft.com/office/drawing/2014/main" id="{AEC36469-FF87-3326-E99A-90B8C18CCD26}"/>
                </a:ext>
                <a:ext uri="{C183D7F6-B498-43B3-948B-1728B52AA6E4}">
                  <adec:decorative xmlns:adec="http://schemas.microsoft.com/office/drawing/2017/decorative" val="1"/>
                </a:ext>
              </a:extLst>
            </p:cNvPr>
            <p:cNvPicPr/>
            <p:nvPr/>
          </p:nvPicPr>
          <p:blipFill>
            <a:blip r:embed="rId11" cstate="print"/>
            <a:stretch>
              <a:fillRect/>
            </a:stretch>
          </p:blipFill>
          <p:spPr>
            <a:xfrm>
              <a:off x="9977628" y="3479291"/>
              <a:ext cx="216407" cy="216407"/>
            </a:xfrm>
            <a:prstGeom prst="rect">
              <a:avLst/>
            </a:prstGeom>
          </p:spPr>
        </p:pic>
        <p:pic>
          <p:nvPicPr>
            <p:cNvPr id="77" name="object 67">
              <a:extLst>
                <a:ext uri="{FF2B5EF4-FFF2-40B4-BE49-F238E27FC236}">
                  <a16:creationId xmlns:a16="http://schemas.microsoft.com/office/drawing/2014/main" id="{998A4E11-E2C0-6FFB-8DC6-491272DD50AC}"/>
                </a:ext>
                <a:ext uri="{C183D7F6-B498-43B3-948B-1728B52AA6E4}">
                  <adec:decorative xmlns:adec="http://schemas.microsoft.com/office/drawing/2017/decorative" val="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003535" y="3505200"/>
              <a:ext cx="109727" cy="109728"/>
            </a:xfrm>
            <a:prstGeom prst="rect">
              <a:avLst/>
            </a:prstGeom>
          </p:spPr>
        </p:pic>
        <p:pic>
          <p:nvPicPr>
            <p:cNvPr id="78" name="object 68">
              <a:extLst>
                <a:ext uri="{FF2B5EF4-FFF2-40B4-BE49-F238E27FC236}">
                  <a16:creationId xmlns:a16="http://schemas.microsoft.com/office/drawing/2014/main" id="{F927EC72-2BA9-C441-92F6-8F8BAA51BF61}"/>
                </a:ext>
                <a:ext uri="{C183D7F6-B498-43B3-948B-1728B52AA6E4}">
                  <adec:decorative xmlns:adec="http://schemas.microsoft.com/office/drawing/2017/decorative" val="1"/>
                </a:ext>
              </a:extLst>
            </p:cNvPr>
            <p:cNvPicPr/>
            <p:nvPr/>
          </p:nvPicPr>
          <p:blipFill>
            <a:blip r:embed="rId11" cstate="print"/>
            <a:stretch>
              <a:fillRect/>
            </a:stretch>
          </p:blipFill>
          <p:spPr>
            <a:xfrm>
              <a:off x="9294875" y="3243071"/>
              <a:ext cx="216407" cy="216407"/>
            </a:xfrm>
            <a:prstGeom prst="rect">
              <a:avLst/>
            </a:prstGeom>
          </p:spPr>
        </p:pic>
        <p:pic>
          <p:nvPicPr>
            <p:cNvPr id="79" name="object 69">
              <a:extLst>
                <a:ext uri="{FF2B5EF4-FFF2-40B4-BE49-F238E27FC236}">
                  <a16:creationId xmlns:a16="http://schemas.microsoft.com/office/drawing/2014/main" id="{CAD32417-5D7A-18A6-FF3E-FAC5A33DAD38}"/>
                </a:ext>
                <a:ext uri="{C183D7F6-B498-43B3-948B-1728B52AA6E4}">
                  <adec:decorative xmlns:adec="http://schemas.microsoft.com/office/drawing/2017/decorative" val="1"/>
                </a:ext>
              </a:extLst>
            </p:cNvPr>
            <p:cNvPicPr/>
            <p:nvPr/>
          </p:nvPicPr>
          <p:blipFill>
            <a:blip r:embed="rId13" cstate="screen">
              <a:extLst>
                <a:ext uri="{28A0092B-C50C-407E-A947-70E740481C1C}">
                  <a14:useLocalDpi xmlns:a14="http://schemas.microsoft.com/office/drawing/2010/main"/>
                </a:ext>
              </a:extLst>
            </a:blip>
            <a:stretch>
              <a:fillRect/>
            </a:stretch>
          </p:blipFill>
          <p:spPr>
            <a:xfrm>
              <a:off x="9320783" y="3268979"/>
              <a:ext cx="109727" cy="109727"/>
            </a:xfrm>
            <a:prstGeom prst="rect">
              <a:avLst/>
            </a:prstGeom>
          </p:spPr>
        </p:pic>
        <p:pic>
          <p:nvPicPr>
            <p:cNvPr id="80" name="object 70">
              <a:extLst>
                <a:ext uri="{FF2B5EF4-FFF2-40B4-BE49-F238E27FC236}">
                  <a16:creationId xmlns:a16="http://schemas.microsoft.com/office/drawing/2014/main" id="{6EDC345E-F1F0-8D56-39D7-6C5706FCD2D3}"/>
                </a:ext>
                <a:ext uri="{C183D7F6-B498-43B3-948B-1728B52AA6E4}">
                  <adec:decorative xmlns:adec="http://schemas.microsoft.com/office/drawing/2017/decorative" val="1"/>
                </a:ext>
              </a:extLst>
            </p:cNvPr>
            <p:cNvPicPr/>
            <p:nvPr/>
          </p:nvPicPr>
          <p:blipFill>
            <a:blip r:embed="rId11" cstate="print"/>
            <a:stretch>
              <a:fillRect/>
            </a:stretch>
          </p:blipFill>
          <p:spPr>
            <a:xfrm>
              <a:off x="9653016" y="3069335"/>
              <a:ext cx="216407" cy="216407"/>
            </a:xfrm>
            <a:prstGeom prst="rect">
              <a:avLst/>
            </a:prstGeom>
          </p:spPr>
        </p:pic>
        <p:pic>
          <p:nvPicPr>
            <p:cNvPr id="81" name="object 71">
              <a:extLst>
                <a:ext uri="{FF2B5EF4-FFF2-40B4-BE49-F238E27FC236}">
                  <a16:creationId xmlns:a16="http://schemas.microsoft.com/office/drawing/2014/main" id="{F1988097-9A56-164D-6048-3BF9372FC4C1}"/>
                </a:ext>
                <a:ext uri="{C183D7F6-B498-43B3-948B-1728B52AA6E4}">
                  <adec:decorative xmlns:adec="http://schemas.microsoft.com/office/drawing/2017/decorative" val="1"/>
                </a:ext>
              </a:extLst>
            </p:cNvPr>
            <p:cNvPicPr/>
            <p:nvPr/>
          </p:nvPicPr>
          <p:blipFill>
            <a:blip r:embed="rId26" cstate="screen">
              <a:extLst>
                <a:ext uri="{28A0092B-C50C-407E-A947-70E740481C1C}">
                  <a14:useLocalDpi xmlns:a14="http://schemas.microsoft.com/office/drawing/2010/main"/>
                </a:ext>
              </a:extLst>
            </a:blip>
            <a:stretch>
              <a:fillRect/>
            </a:stretch>
          </p:blipFill>
          <p:spPr>
            <a:xfrm>
              <a:off x="9678923" y="3095244"/>
              <a:ext cx="109727" cy="109727"/>
            </a:xfrm>
            <a:prstGeom prst="rect">
              <a:avLst/>
            </a:prstGeom>
          </p:spPr>
        </p:pic>
        <p:pic>
          <p:nvPicPr>
            <p:cNvPr id="82" name="object 72">
              <a:extLst>
                <a:ext uri="{FF2B5EF4-FFF2-40B4-BE49-F238E27FC236}">
                  <a16:creationId xmlns:a16="http://schemas.microsoft.com/office/drawing/2014/main" id="{F23E1C98-42BA-A984-14B6-7E0BD939F338}"/>
                </a:ext>
                <a:ext uri="{C183D7F6-B498-43B3-948B-1728B52AA6E4}">
                  <adec:decorative xmlns:adec="http://schemas.microsoft.com/office/drawing/2017/decorative" val="1"/>
                </a:ext>
              </a:extLst>
            </p:cNvPr>
            <p:cNvPicPr/>
            <p:nvPr/>
          </p:nvPicPr>
          <p:blipFill>
            <a:blip r:embed="rId11" cstate="print"/>
            <a:stretch>
              <a:fillRect/>
            </a:stretch>
          </p:blipFill>
          <p:spPr>
            <a:xfrm>
              <a:off x="10117835" y="2468879"/>
              <a:ext cx="216407" cy="216407"/>
            </a:xfrm>
            <a:prstGeom prst="rect">
              <a:avLst/>
            </a:prstGeom>
          </p:spPr>
        </p:pic>
        <p:pic>
          <p:nvPicPr>
            <p:cNvPr id="83" name="object 73">
              <a:extLst>
                <a:ext uri="{FF2B5EF4-FFF2-40B4-BE49-F238E27FC236}">
                  <a16:creationId xmlns:a16="http://schemas.microsoft.com/office/drawing/2014/main" id="{9DA1AF2F-16BE-BCFB-F4F3-7C2BA6C1E930}"/>
                </a:ext>
                <a:ext uri="{C183D7F6-B498-43B3-948B-1728B52AA6E4}">
                  <adec:decorative xmlns:adec="http://schemas.microsoft.com/office/drawing/2017/decorative" val="1"/>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0143744" y="2494788"/>
              <a:ext cx="109727" cy="109727"/>
            </a:xfrm>
            <a:prstGeom prst="rect">
              <a:avLst/>
            </a:prstGeom>
          </p:spPr>
        </p:pic>
        <p:pic>
          <p:nvPicPr>
            <p:cNvPr id="84" name="object 74">
              <a:extLst>
                <a:ext uri="{FF2B5EF4-FFF2-40B4-BE49-F238E27FC236}">
                  <a16:creationId xmlns:a16="http://schemas.microsoft.com/office/drawing/2014/main" id="{407BB993-4339-B3B9-9341-3C5FB82B6937}"/>
                </a:ext>
                <a:ext uri="{C183D7F6-B498-43B3-948B-1728B52AA6E4}">
                  <adec:decorative xmlns:adec="http://schemas.microsoft.com/office/drawing/2017/decorative" val="1"/>
                </a:ext>
              </a:extLst>
            </p:cNvPr>
            <p:cNvPicPr/>
            <p:nvPr/>
          </p:nvPicPr>
          <p:blipFill>
            <a:blip r:embed="rId11" cstate="print"/>
            <a:stretch>
              <a:fillRect/>
            </a:stretch>
          </p:blipFill>
          <p:spPr>
            <a:xfrm>
              <a:off x="9777983" y="2785871"/>
              <a:ext cx="216407" cy="216407"/>
            </a:xfrm>
            <a:prstGeom prst="rect">
              <a:avLst/>
            </a:prstGeom>
          </p:spPr>
        </p:pic>
        <p:pic>
          <p:nvPicPr>
            <p:cNvPr id="85" name="object 75">
              <a:extLst>
                <a:ext uri="{FF2B5EF4-FFF2-40B4-BE49-F238E27FC236}">
                  <a16:creationId xmlns:a16="http://schemas.microsoft.com/office/drawing/2014/main" id="{08C9D91F-B1BE-0F79-C379-E0DDDB96A01F}"/>
                </a:ext>
                <a:ext uri="{C183D7F6-B498-43B3-948B-1728B52AA6E4}">
                  <adec:decorative xmlns:adec="http://schemas.microsoft.com/office/drawing/2017/decorative" val="1"/>
                </a:ext>
              </a:extLst>
            </p:cNvPr>
            <p:cNvPicPr/>
            <p:nvPr/>
          </p:nvPicPr>
          <p:blipFill>
            <a:blip r:embed="rId26" cstate="screen">
              <a:extLst>
                <a:ext uri="{28A0092B-C50C-407E-A947-70E740481C1C}">
                  <a14:useLocalDpi xmlns:a14="http://schemas.microsoft.com/office/drawing/2010/main"/>
                </a:ext>
              </a:extLst>
            </a:blip>
            <a:stretch>
              <a:fillRect/>
            </a:stretch>
          </p:blipFill>
          <p:spPr>
            <a:xfrm>
              <a:off x="9803890" y="2811779"/>
              <a:ext cx="109727" cy="109727"/>
            </a:xfrm>
            <a:prstGeom prst="rect">
              <a:avLst/>
            </a:prstGeom>
          </p:spPr>
        </p:pic>
        <p:pic>
          <p:nvPicPr>
            <p:cNvPr id="86" name="object 76">
              <a:extLst>
                <a:ext uri="{FF2B5EF4-FFF2-40B4-BE49-F238E27FC236}">
                  <a16:creationId xmlns:a16="http://schemas.microsoft.com/office/drawing/2014/main" id="{07E49A8B-6F70-B6DC-35B3-9EB82C67A52A}"/>
                </a:ext>
                <a:ext uri="{C183D7F6-B498-43B3-948B-1728B52AA6E4}">
                  <adec:decorative xmlns:adec="http://schemas.microsoft.com/office/drawing/2017/decorative" val="1"/>
                </a:ext>
              </a:extLst>
            </p:cNvPr>
            <p:cNvPicPr/>
            <p:nvPr/>
          </p:nvPicPr>
          <p:blipFill>
            <a:blip r:embed="rId15" cstate="print"/>
            <a:stretch>
              <a:fillRect/>
            </a:stretch>
          </p:blipFill>
          <p:spPr>
            <a:xfrm>
              <a:off x="8639556" y="2474976"/>
              <a:ext cx="214883" cy="216407"/>
            </a:xfrm>
            <a:prstGeom prst="rect">
              <a:avLst/>
            </a:prstGeom>
          </p:spPr>
        </p:pic>
        <p:pic>
          <p:nvPicPr>
            <p:cNvPr id="87" name="object 77">
              <a:extLst>
                <a:ext uri="{FF2B5EF4-FFF2-40B4-BE49-F238E27FC236}">
                  <a16:creationId xmlns:a16="http://schemas.microsoft.com/office/drawing/2014/main" id="{43EC081B-77FF-C87D-A13E-3DDA0AC9B843}"/>
                </a:ext>
                <a:ext uri="{C183D7F6-B498-43B3-948B-1728B52AA6E4}">
                  <adec:decorative xmlns:adec="http://schemas.microsoft.com/office/drawing/2017/decorative" val="1"/>
                </a:ext>
              </a:extLst>
            </p:cNvPr>
            <p:cNvPicPr/>
            <p:nvPr/>
          </p:nvPicPr>
          <p:blipFill>
            <a:blip r:embed="rId27" cstate="screen">
              <a:extLst>
                <a:ext uri="{28A0092B-C50C-407E-A947-70E740481C1C}">
                  <a14:useLocalDpi xmlns:a14="http://schemas.microsoft.com/office/drawing/2010/main"/>
                </a:ext>
              </a:extLst>
            </a:blip>
            <a:stretch>
              <a:fillRect/>
            </a:stretch>
          </p:blipFill>
          <p:spPr>
            <a:xfrm>
              <a:off x="8665463" y="2500883"/>
              <a:ext cx="108203" cy="109727"/>
            </a:xfrm>
            <a:prstGeom prst="rect">
              <a:avLst/>
            </a:prstGeom>
          </p:spPr>
        </p:pic>
        <p:pic>
          <p:nvPicPr>
            <p:cNvPr id="88" name="object 78">
              <a:extLst>
                <a:ext uri="{FF2B5EF4-FFF2-40B4-BE49-F238E27FC236}">
                  <a16:creationId xmlns:a16="http://schemas.microsoft.com/office/drawing/2014/main" id="{67C4C25C-FDED-895D-E814-0D398F6F5C4B}"/>
                </a:ext>
                <a:ext uri="{C183D7F6-B498-43B3-948B-1728B52AA6E4}">
                  <adec:decorative xmlns:adec="http://schemas.microsoft.com/office/drawing/2017/decorative" val="1"/>
                </a:ext>
              </a:extLst>
            </p:cNvPr>
            <p:cNvPicPr/>
            <p:nvPr/>
          </p:nvPicPr>
          <p:blipFill>
            <a:blip r:embed="rId11" cstate="print"/>
            <a:stretch>
              <a:fillRect/>
            </a:stretch>
          </p:blipFill>
          <p:spPr>
            <a:xfrm>
              <a:off x="8217407" y="2749295"/>
              <a:ext cx="216407" cy="216407"/>
            </a:xfrm>
            <a:prstGeom prst="rect">
              <a:avLst/>
            </a:prstGeom>
          </p:spPr>
        </p:pic>
        <p:pic>
          <p:nvPicPr>
            <p:cNvPr id="89" name="object 79">
              <a:extLst>
                <a:ext uri="{FF2B5EF4-FFF2-40B4-BE49-F238E27FC236}">
                  <a16:creationId xmlns:a16="http://schemas.microsoft.com/office/drawing/2014/main" id="{54DEC13A-2E46-FDBB-BC8F-D09A9C1C2E8D}"/>
                </a:ext>
                <a:ext uri="{C183D7F6-B498-43B3-948B-1728B52AA6E4}">
                  <adec:decorative xmlns:adec="http://schemas.microsoft.com/office/drawing/2017/decorative" val="1"/>
                </a:ext>
              </a:extLst>
            </p:cNvPr>
            <p:cNvPicPr/>
            <p:nvPr/>
          </p:nvPicPr>
          <p:blipFill>
            <a:blip r:embed="rId19" cstate="screen">
              <a:extLst>
                <a:ext uri="{28A0092B-C50C-407E-A947-70E740481C1C}">
                  <a14:useLocalDpi xmlns:a14="http://schemas.microsoft.com/office/drawing/2010/main"/>
                </a:ext>
              </a:extLst>
            </a:blip>
            <a:stretch>
              <a:fillRect/>
            </a:stretch>
          </p:blipFill>
          <p:spPr>
            <a:xfrm>
              <a:off x="8243316" y="2775204"/>
              <a:ext cx="109727" cy="109727"/>
            </a:xfrm>
            <a:prstGeom prst="rect">
              <a:avLst/>
            </a:prstGeom>
          </p:spPr>
        </p:pic>
        <p:pic>
          <p:nvPicPr>
            <p:cNvPr id="90" name="object 80">
              <a:extLst>
                <a:ext uri="{FF2B5EF4-FFF2-40B4-BE49-F238E27FC236}">
                  <a16:creationId xmlns:a16="http://schemas.microsoft.com/office/drawing/2014/main" id="{C8449D78-9188-AAA8-39C4-711378388711}"/>
                </a:ext>
                <a:ext uri="{C183D7F6-B498-43B3-948B-1728B52AA6E4}">
                  <adec:decorative xmlns:adec="http://schemas.microsoft.com/office/drawing/2017/decorative" val="1"/>
                </a:ext>
              </a:extLst>
            </p:cNvPr>
            <p:cNvPicPr/>
            <p:nvPr/>
          </p:nvPicPr>
          <p:blipFill>
            <a:blip r:embed="rId11" cstate="print"/>
            <a:stretch>
              <a:fillRect/>
            </a:stretch>
          </p:blipFill>
          <p:spPr>
            <a:xfrm>
              <a:off x="9176004" y="2647188"/>
              <a:ext cx="216407" cy="216407"/>
            </a:xfrm>
            <a:prstGeom prst="rect">
              <a:avLst/>
            </a:prstGeom>
          </p:spPr>
        </p:pic>
        <p:pic>
          <p:nvPicPr>
            <p:cNvPr id="91" name="object 81">
              <a:extLst>
                <a:ext uri="{FF2B5EF4-FFF2-40B4-BE49-F238E27FC236}">
                  <a16:creationId xmlns:a16="http://schemas.microsoft.com/office/drawing/2014/main" id="{E09913B8-221E-2090-4F95-A02BAAA659AE}"/>
                </a:ext>
                <a:ext uri="{C183D7F6-B498-43B3-948B-1728B52AA6E4}">
                  <adec:decorative xmlns:adec="http://schemas.microsoft.com/office/drawing/2017/decorative" val="1"/>
                </a:ext>
              </a:extLst>
            </p:cNvPr>
            <p:cNvPicPr/>
            <p:nvPr/>
          </p:nvPicPr>
          <p:blipFill>
            <a:blip r:embed="rId28" cstate="screen">
              <a:extLst>
                <a:ext uri="{28A0092B-C50C-407E-A947-70E740481C1C}">
                  <a14:useLocalDpi xmlns:a14="http://schemas.microsoft.com/office/drawing/2010/main"/>
                </a:ext>
              </a:extLst>
            </a:blip>
            <a:stretch>
              <a:fillRect/>
            </a:stretch>
          </p:blipFill>
          <p:spPr>
            <a:xfrm>
              <a:off x="9201911" y="2673095"/>
              <a:ext cx="109727" cy="109727"/>
            </a:xfrm>
            <a:prstGeom prst="rect">
              <a:avLst/>
            </a:prstGeom>
          </p:spPr>
        </p:pic>
        <p:pic>
          <p:nvPicPr>
            <p:cNvPr id="92" name="object 82">
              <a:extLst>
                <a:ext uri="{FF2B5EF4-FFF2-40B4-BE49-F238E27FC236}">
                  <a16:creationId xmlns:a16="http://schemas.microsoft.com/office/drawing/2014/main" id="{4FEADE3C-FC2D-BAD7-F568-2B43F4CCEC80}"/>
                </a:ext>
                <a:ext uri="{C183D7F6-B498-43B3-948B-1728B52AA6E4}">
                  <adec:decorative xmlns:adec="http://schemas.microsoft.com/office/drawing/2017/decorative" val="1"/>
                </a:ext>
              </a:extLst>
            </p:cNvPr>
            <p:cNvPicPr/>
            <p:nvPr/>
          </p:nvPicPr>
          <p:blipFill>
            <a:blip r:embed="rId11" cstate="print"/>
            <a:stretch>
              <a:fillRect/>
            </a:stretch>
          </p:blipFill>
          <p:spPr>
            <a:xfrm>
              <a:off x="9060180" y="2997707"/>
              <a:ext cx="216407" cy="216407"/>
            </a:xfrm>
            <a:prstGeom prst="rect">
              <a:avLst/>
            </a:prstGeom>
          </p:spPr>
        </p:pic>
        <p:pic>
          <p:nvPicPr>
            <p:cNvPr id="93" name="object 83">
              <a:extLst>
                <a:ext uri="{FF2B5EF4-FFF2-40B4-BE49-F238E27FC236}">
                  <a16:creationId xmlns:a16="http://schemas.microsoft.com/office/drawing/2014/main" id="{ABD26F85-8390-0FDE-EB2B-E067A723966D}"/>
                </a:ext>
                <a:ext uri="{C183D7F6-B498-43B3-948B-1728B52AA6E4}">
                  <adec:decorative xmlns:adec="http://schemas.microsoft.com/office/drawing/2017/decorative" val="1"/>
                </a:ext>
              </a:extLst>
            </p:cNvPr>
            <p:cNvPicPr/>
            <p:nvPr/>
          </p:nvPicPr>
          <p:blipFill>
            <a:blip r:embed="rId26" cstate="screen">
              <a:extLst>
                <a:ext uri="{28A0092B-C50C-407E-A947-70E740481C1C}">
                  <a14:useLocalDpi xmlns:a14="http://schemas.microsoft.com/office/drawing/2010/main"/>
                </a:ext>
              </a:extLst>
            </a:blip>
            <a:stretch>
              <a:fillRect/>
            </a:stretch>
          </p:blipFill>
          <p:spPr>
            <a:xfrm>
              <a:off x="9086087" y="3023616"/>
              <a:ext cx="109727" cy="109727"/>
            </a:xfrm>
            <a:prstGeom prst="rect">
              <a:avLst/>
            </a:prstGeom>
          </p:spPr>
        </p:pic>
        <p:pic>
          <p:nvPicPr>
            <p:cNvPr id="94" name="object 84">
              <a:extLst>
                <a:ext uri="{FF2B5EF4-FFF2-40B4-BE49-F238E27FC236}">
                  <a16:creationId xmlns:a16="http://schemas.microsoft.com/office/drawing/2014/main" id="{962F99AE-38F6-BF71-8294-217C82A2B73D}"/>
                </a:ext>
                <a:ext uri="{C183D7F6-B498-43B3-948B-1728B52AA6E4}">
                  <adec:decorative xmlns:adec="http://schemas.microsoft.com/office/drawing/2017/decorative" val="1"/>
                </a:ext>
              </a:extLst>
            </p:cNvPr>
            <p:cNvPicPr/>
            <p:nvPr/>
          </p:nvPicPr>
          <p:blipFill>
            <a:blip r:embed="rId11" cstate="print"/>
            <a:stretch>
              <a:fillRect/>
            </a:stretch>
          </p:blipFill>
          <p:spPr>
            <a:xfrm>
              <a:off x="10492740" y="2534411"/>
              <a:ext cx="216407" cy="216407"/>
            </a:xfrm>
            <a:prstGeom prst="rect">
              <a:avLst/>
            </a:prstGeom>
          </p:spPr>
        </p:pic>
        <p:pic>
          <p:nvPicPr>
            <p:cNvPr id="95" name="object 85">
              <a:extLst>
                <a:ext uri="{FF2B5EF4-FFF2-40B4-BE49-F238E27FC236}">
                  <a16:creationId xmlns:a16="http://schemas.microsoft.com/office/drawing/2014/main" id="{7334A922-0E71-D3F2-4852-A9D0A45D843A}"/>
                </a:ext>
                <a:ext uri="{C183D7F6-B498-43B3-948B-1728B52AA6E4}">
                  <adec:decorative xmlns:adec="http://schemas.microsoft.com/office/drawing/2017/decorative" val="1"/>
                </a:ext>
              </a:extLst>
            </p:cNvPr>
            <p:cNvPicPr/>
            <p:nvPr/>
          </p:nvPicPr>
          <p:blipFill>
            <a:blip r:embed="rId14" cstate="screen">
              <a:extLst>
                <a:ext uri="{28A0092B-C50C-407E-A947-70E740481C1C}">
                  <a14:useLocalDpi xmlns:a14="http://schemas.microsoft.com/office/drawing/2010/main"/>
                </a:ext>
              </a:extLst>
            </a:blip>
            <a:stretch>
              <a:fillRect/>
            </a:stretch>
          </p:blipFill>
          <p:spPr>
            <a:xfrm>
              <a:off x="10518647" y="2560319"/>
              <a:ext cx="109727" cy="109727"/>
            </a:xfrm>
            <a:prstGeom prst="rect">
              <a:avLst/>
            </a:prstGeom>
          </p:spPr>
        </p:pic>
        <p:pic>
          <p:nvPicPr>
            <p:cNvPr id="96" name="object 86">
              <a:extLst>
                <a:ext uri="{FF2B5EF4-FFF2-40B4-BE49-F238E27FC236}">
                  <a16:creationId xmlns:a16="http://schemas.microsoft.com/office/drawing/2014/main" id="{A3408072-05C7-E2C1-7AEB-895DA0C96FFB}"/>
                </a:ext>
                <a:ext uri="{C183D7F6-B498-43B3-948B-1728B52AA6E4}">
                  <adec:decorative xmlns:adec="http://schemas.microsoft.com/office/drawing/2017/decorative" val="1"/>
                </a:ext>
              </a:extLst>
            </p:cNvPr>
            <p:cNvPicPr/>
            <p:nvPr/>
          </p:nvPicPr>
          <p:blipFill>
            <a:blip r:embed="rId11" cstate="print"/>
            <a:stretch>
              <a:fillRect/>
            </a:stretch>
          </p:blipFill>
          <p:spPr>
            <a:xfrm>
              <a:off x="10300716" y="2866644"/>
              <a:ext cx="216407" cy="216407"/>
            </a:xfrm>
            <a:prstGeom prst="rect">
              <a:avLst/>
            </a:prstGeom>
          </p:spPr>
        </p:pic>
        <p:sp>
          <p:nvSpPr>
            <p:cNvPr id="97" name="object 87">
              <a:extLst>
                <a:ext uri="{FF2B5EF4-FFF2-40B4-BE49-F238E27FC236}">
                  <a16:creationId xmlns:a16="http://schemas.microsoft.com/office/drawing/2014/main" id="{0D63074F-8A26-0726-A033-5D1811ACC8AB}"/>
                </a:ext>
                <a:ext uri="{C183D7F6-B498-43B3-948B-1728B52AA6E4}">
                  <adec:decorative xmlns:adec="http://schemas.microsoft.com/office/drawing/2017/decorative" val="1"/>
                </a:ext>
              </a:extLst>
            </p:cNvPr>
            <p:cNvSpPr/>
            <p:nvPr/>
          </p:nvSpPr>
          <p:spPr>
            <a:xfrm>
              <a:off x="10339578" y="2905505"/>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sz="189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8" name="object 88">
              <a:extLst>
                <a:ext uri="{FF2B5EF4-FFF2-40B4-BE49-F238E27FC236}">
                  <a16:creationId xmlns:a16="http://schemas.microsoft.com/office/drawing/2014/main" id="{B6B97CD4-59A0-CDA5-6E91-A8807E9076D6}"/>
                </a:ext>
                <a:ext uri="{C183D7F6-B498-43B3-948B-1728B52AA6E4}">
                  <adec:decorative xmlns:adec="http://schemas.microsoft.com/office/drawing/2017/decorative" val="1"/>
                </a:ext>
              </a:extLst>
            </p:cNvPr>
            <p:cNvSpPr/>
            <p:nvPr/>
          </p:nvSpPr>
          <p:spPr>
            <a:xfrm>
              <a:off x="10339578" y="2905505"/>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sz="189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99" name="object 89">
              <a:extLst>
                <a:ext uri="{FF2B5EF4-FFF2-40B4-BE49-F238E27FC236}">
                  <a16:creationId xmlns:a16="http://schemas.microsoft.com/office/drawing/2014/main" id="{AC76DC84-C397-F583-6D73-4DE0D052D9B9}"/>
                </a:ext>
                <a:ext uri="{C183D7F6-B498-43B3-948B-1728B52AA6E4}">
                  <adec:decorative xmlns:adec="http://schemas.microsoft.com/office/drawing/2017/decorative" val="1"/>
                </a:ext>
              </a:extLst>
            </p:cNvPr>
            <p:cNvPicPr/>
            <p:nvPr/>
          </p:nvPicPr>
          <p:blipFill>
            <a:blip r:embed="rId11" cstate="print"/>
            <a:stretch>
              <a:fillRect/>
            </a:stretch>
          </p:blipFill>
          <p:spPr>
            <a:xfrm>
              <a:off x="10236707" y="2973323"/>
              <a:ext cx="216407" cy="216407"/>
            </a:xfrm>
            <a:prstGeom prst="rect">
              <a:avLst/>
            </a:prstGeom>
          </p:spPr>
        </p:pic>
        <p:sp>
          <p:nvSpPr>
            <p:cNvPr id="100" name="object 90">
              <a:extLst>
                <a:ext uri="{FF2B5EF4-FFF2-40B4-BE49-F238E27FC236}">
                  <a16:creationId xmlns:a16="http://schemas.microsoft.com/office/drawing/2014/main" id="{8F7E6360-B980-C63D-C618-3C4B1BF3C8E7}"/>
                </a:ext>
                <a:ext uri="{C183D7F6-B498-43B3-948B-1728B52AA6E4}">
                  <adec:decorative xmlns:adec="http://schemas.microsoft.com/office/drawing/2017/decorative" val="1"/>
                </a:ext>
              </a:extLst>
            </p:cNvPr>
            <p:cNvSpPr/>
            <p:nvPr/>
          </p:nvSpPr>
          <p:spPr>
            <a:xfrm>
              <a:off x="10275570" y="3012185"/>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sz="189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1" name="object 91">
              <a:extLst>
                <a:ext uri="{FF2B5EF4-FFF2-40B4-BE49-F238E27FC236}">
                  <a16:creationId xmlns:a16="http://schemas.microsoft.com/office/drawing/2014/main" id="{86789066-E051-AE5E-F855-A1B27C3B346A}"/>
                </a:ext>
                <a:ext uri="{C183D7F6-B498-43B3-948B-1728B52AA6E4}">
                  <adec:decorative xmlns:adec="http://schemas.microsoft.com/office/drawing/2017/decorative" val="1"/>
                </a:ext>
              </a:extLst>
            </p:cNvPr>
            <p:cNvSpPr/>
            <p:nvPr/>
          </p:nvSpPr>
          <p:spPr>
            <a:xfrm>
              <a:off x="10275568" y="3012185"/>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sz="189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2" name="object 92">
              <a:extLst>
                <a:ext uri="{FF2B5EF4-FFF2-40B4-BE49-F238E27FC236}">
                  <a16:creationId xmlns:a16="http://schemas.microsoft.com/office/drawing/2014/main" id="{E508B7E9-7D5F-A601-7200-60C68E2577DC}"/>
                </a:ext>
                <a:ext uri="{C183D7F6-B498-43B3-948B-1728B52AA6E4}">
                  <adec:decorative xmlns:adec="http://schemas.microsoft.com/office/drawing/2017/decorative" val="1"/>
                </a:ext>
              </a:extLst>
            </p:cNvPr>
            <p:cNvPicPr/>
            <p:nvPr/>
          </p:nvPicPr>
          <p:blipFill>
            <a:blip r:embed="rId11" cstate="print"/>
            <a:stretch>
              <a:fillRect/>
            </a:stretch>
          </p:blipFill>
          <p:spPr>
            <a:xfrm>
              <a:off x="10114787" y="3034283"/>
              <a:ext cx="216407" cy="216407"/>
            </a:xfrm>
            <a:prstGeom prst="rect">
              <a:avLst/>
            </a:prstGeom>
          </p:spPr>
        </p:pic>
        <p:sp>
          <p:nvSpPr>
            <p:cNvPr id="103" name="object 93">
              <a:extLst>
                <a:ext uri="{FF2B5EF4-FFF2-40B4-BE49-F238E27FC236}">
                  <a16:creationId xmlns:a16="http://schemas.microsoft.com/office/drawing/2014/main" id="{302425D3-1094-2306-39DC-2E7E9E3910FA}"/>
                </a:ext>
                <a:ext uri="{C183D7F6-B498-43B3-948B-1728B52AA6E4}">
                  <adec:decorative xmlns:adec="http://schemas.microsoft.com/office/drawing/2017/decorative" val="1"/>
                </a:ext>
              </a:extLst>
            </p:cNvPr>
            <p:cNvSpPr/>
            <p:nvPr/>
          </p:nvSpPr>
          <p:spPr>
            <a:xfrm>
              <a:off x="10153649" y="3073145"/>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sz="189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4" name="object 94">
              <a:extLst>
                <a:ext uri="{FF2B5EF4-FFF2-40B4-BE49-F238E27FC236}">
                  <a16:creationId xmlns:a16="http://schemas.microsoft.com/office/drawing/2014/main" id="{806C5452-5457-5282-CD76-7A726AE8B62E}"/>
                </a:ext>
                <a:ext uri="{C183D7F6-B498-43B3-948B-1728B52AA6E4}">
                  <adec:decorative xmlns:adec="http://schemas.microsoft.com/office/drawing/2017/decorative" val="1"/>
                </a:ext>
              </a:extLst>
            </p:cNvPr>
            <p:cNvSpPr/>
            <p:nvPr/>
          </p:nvSpPr>
          <p:spPr>
            <a:xfrm>
              <a:off x="10153649" y="3073145"/>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sz="189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5" name="object 95">
              <a:extLst>
                <a:ext uri="{FF2B5EF4-FFF2-40B4-BE49-F238E27FC236}">
                  <a16:creationId xmlns:a16="http://schemas.microsoft.com/office/drawing/2014/main" id="{9787C8CF-6C60-330C-F741-9F28CC122B50}"/>
                </a:ext>
                <a:ext uri="{C183D7F6-B498-43B3-948B-1728B52AA6E4}">
                  <adec:decorative xmlns:adec="http://schemas.microsoft.com/office/drawing/2017/decorative" val="1"/>
                </a:ext>
              </a:extLst>
            </p:cNvPr>
            <p:cNvPicPr/>
            <p:nvPr/>
          </p:nvPicPr>
          <p:blipFill>
            <a:blip r:embed="rId11" cstate="print"/>
            <a:stretch>
              <a:fillRect/>
            </a:stretch>
          </p:blipFill>
          <p:spPr>
            <a:xfrm>
              <a:off x="10375392" y="2255519"/>
              <a:ext cx="216407" cy="216407"/>
            </a:xfrm>
            <a:prstGeom prst="rect">
              <a:avLst/>
            </a:prstGeom>
          </p:spPr>
        </p:pic>
        <p:pic>
          <p:nvPicPr>
            <p:cNvPr id="106" name="object 96">
              <a:extLst>
                <a:ext uri="{FF2B5EF4-FFF2-40B4-BE49-F238E27FC236}">
                  <a16:creationId xmlns:a16="http://schemas.microsoft.com/office/drawing/2014/main" id="{5D25F6B8-4BA9-62BE-A9AC-8ADA7649DC1A}"/>
                </a:ext>
                <a:ext uri="{C183D7F6-B498-43B3-948B-1728B52AA6E4}">
                  <adec:decorative xmlns:adec="http://schemas.microsoft.com/office/drawing/2017/decorative" val="1"/>
                </a:ext>
              </a:extLst>
            </p:cNvPr>
            <p:cNvPicPr/>
            <p:nvPr/>
          </p:nvPicPr>
          <p:blipFill>
            <a:blip r:embed="rId26" cstate="screen">
              <a:extLst>
                <a:ext uri="{28A0092B-C50C-407E-A947-70E740481C1C}">
                  <a14:useLocalDpi xmlns:a14="http://schemas.microsoft.com/office/drawing/2010/main"/>
                </a:ext>
              </a:extLst>
            </a:blip>
            <a:stretch>
              <a:fillRect/>
            </a:stretch>
          </p:blipFill>
          <p:spPr>
            <a:xfrm>
              <a:off x="10401299" y="2281427"/>
              <a:ext cx="109727" cy="109727"/>
            </a:xfrm>
            <a:prstGeom prst="rect">
              <a:avLst/>
            </a:prstGeom>
          </p:spPr>
        </p:pic>
        <p:pic>
          <p:nvPicPr>
            <p:cNvPr id="107" name="object 97">
              <a:extLst>
                <a:ext uri="{FF2B5EF4-FFF2-40B4-BE49-F238E27FC236}">
                  <a16:creationId xmlns:a16="http://schemas.microsoft.com/office/drawing/2014/main" id="{3E8181C0-CCEF-287C-81CC-BC3D5A57C951}"/>
                </a:ext>
                <a:ext uri="{C183D7F6-B498-43B3-948B-1728B52AA6E4}">
                  <adec:decorative xmlns:adec="http://schemas.microsoft.com/office/drawing/2017/decorative" val="1"/>
                </a:ext>
              </a:extLst>
            </p:cNvPr>
            <p:cNvPicPr/>
            <p:nvPr/>
          </p:nvPicPr>
          <p:blipFill>
            <a:blip r:embed="rId11" cstate="print"/>
            <a:stretch>
              <a:fillRect/>
            </a:stretch>
          </p:blipFill>
          <p:spPr>
            <a:xfrm>
              <a:off x="10517123" y="2348483"/>
              <a:ext cx="216407" cy="216407"/>
            </a:xfrm>
            <a:prstGeom prst="rect">
              <a:avLst/>
            </a:prstGeom>
          </p:spPr>
        </p:pic>
        <p:pic>
          <p:nvPicPr>
            <p:cNvPr id="108" name="object 98">
              <a:extLst>
                <a:ext uri="{FF2B5EF4-FFF2-40B4-BE49-F238E27FC236}">
                  <a16:creationId xmlns:a16="http://schemas.microsoft.com/office/drawing/2014/main" id="{CF4AE63B-50D9-60B5-D203-C66076B5D322}"/>
                </a:ext>
                <a:ext uri="{C183D7F6-B498-43B3-948B-1728B52AA6E4}">
                  <adec:decorative xmlns:adec="http://schemas.microsoft.com/office/drawing/2017/decorative" val="1"/>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0543032" y="2374391"/>
              <a:ext cx="109727" cy="109727"/>
            </a:xfrm>
            <a:prstGeom prst="rect">
              <a:avLst/>
            </a:prstGeom>
          </p:spPr>
        </p:pic>
        <p:pic>
          <p:nvPicPr>
            <p:cNvPr id="109" name="object 99">
              <a:extLst>
                <a:ext uri="{FF2B5EF4-FFF2-40B4-BE49-F238E27FC236}">
                  <a16:creationId xmlns:a16="http://schemas.microsoft.com/office/drawing/2014/main" id="{D50418D1-3155-0EAD-E95F-76BF9B4B1C61}"/>
                </a:ext>
                <a:ext uri="{C183D7F6-B498-43B3-948B-1728B52AA6E4}">
                  <adec:decorative xmlns:adec="http://schemas.microsoft.com/office/drawing/2017/decorative" val="1"/>
                </a:ext>
              </a:extLst>
            </p:cNvPr>
            <p:cNvPicPr/>
            <p:nvPr/>
          </p:nvPicPr>
          <p:blipFill>
            <a:blip r:embed="rId11" cstate="print"/>
            <a:stretch>
              <a:fillRect/>
            </a:stretch>
          </p:blipFill>
          <p:spPr>
            <a:xfrm>
              <a:off x="10514075" y="2185416"/>
              <a:ext cx="216407" cy="216407"/>
            </a:xfrm>
            <a:prstGeom prst="rect">
              <a:avLst/>
            </a:prstGeom>
          </p:spPr>
        </p:pic>
        <p:pic>
          <p:nvPicPr>
            <p:cNvPr id="110" name="object 100">
              <a:extLst>
                <a:ext uri="{FF2B5EF4-FFF2-40B4-BE49-F238E27FC236}">
                  <a16:creationId xmlns:a16="http://schemas.microsoft.com/office/drawing/2014/main" id="{C6AA8226-AD59-50BC-15E2-433C54F8D5AB}"/>
                </a:ext>
                <a:ext uri="{C183D7F6-B498-43B3-948B-1728B52AA6E4}">
                  <adec:decorative xmlns:adec="http://schemas.microsoft.com/office/drawing/2017/decorative" val="1"/>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0539983" y="2211323"/>
              <a:ext cx="109727" cy="109727"/>
            </a:xfrm>
            <a:prstGeom prst="rect">
              <a:avLst/>
            </a:prstGeom>
          </p:spPr>
        </p:pic>
        <p:pic>
          <p:nvPicPr>
            <p:cNvPr id="111" name="object 101">
              <a:extLst>
                <a:ext uri="{FF2B5EF4-FFF2-40B4-BE49-F238E27FC236}">
                  <a16:creationId xmlns:a16="http://schemas.microsoft.com/office/drawing/2014/main" id="{9087A26F-81EA-3CB7-7FB9-25197D3B840E}"/>
                </a:ext>
                <a:ext uri="{C183D7F6-B498-43B3-948B-1728B52AA6E4}">
                  <adec:decorative xmlns:adec="http://schemas.microsoft.com/office/drawing/2017/decorative" val="1"/>
                </a:ext>
              </a:extLst>
            </p:cNvPr>
            <p:cNvPicPr/>
            <p:nvPr/>
          </p:nvPicPr>
          <p:blipFill>
            <a:blip r:embed="rId11" cstate="print"/>
            <a:stretch>
              <a:fillRect/>
            </a:stretch>
          </p:blipFill>
          <p:spPr>
            <a:xfrm>
              <a:off x="10696956" y="2002536"/>
              <a:ext cx="216407" cy="216407"/>
            </a:xfrm>
            <a:prstGeom prst="rect">
              <a:avLst/>
            </a:prstGeom>
          </p:spPr>
        </p:pic>
        <p:pic>
          <p:nvPicPr>
            <p:cNvPr id="112" name="object 102">
              <a:extLst>
                <a:ext uri="{FF2B5EF4-FFF2-40B4-BE49-F238E27FC236}">
                  <a16:creationId xmlns:a16="http://schemas.microsoft.com/office/drawing/2014/main" id="{4BD40A06-EF95-B811-F070-1A6B2492B065}"/>
                </a:ext>
                <a:ext uri="{C183D7F6-B498-43B3-948B-1728B52AA6E4}">
                  <adec:decorative xmlns:adec="http://schemas.microsoft.com/office/drawing/2017/decorative" val="1"/>
                </a:ext>
              </a:extLst>
            </p:cNvPr>
            <p:cNvPicPr/>
            <p:nvPr/>
          </p:nvPicPr>
          <p:blipFill>
            <a:blip r:embed="rId26" cstate="screen">
              <a:extLst>
                <a:ext uri="{28A0092B-C50C-407E-A947-70E740481C1C}">
                  <a14:useLocalDpi xmlns:a14="http://schemas.microsoft.com/office/drawing/2010/main"/>
                </a:ext>
              </a:extLst>
            </a:blip>
            <a:stretch>
              <a:fillRect/>
            </a:stretch>
          </p:blipFill>
          <p:spPr>
            <a:xfrm>
              <a:off x="10722863" y="2028444"/>
              <a:ext cx="109727" cy="109727"/>
            </a:xfrm>
            <a:prstGeom prst="rect">
              <a:avLst/>
            </a:prstGeom>
          </p:spPr>
        </p:pic>
        <p:pic>
          <p:nvPicPr>
            <p:cNvPr id="113" name="object 103">
              <a:extLst>
                <a:ext uri="{FF2B5EF4-FFF2-40B4-BE49-F238E27FC236}">
                  <a16:creationId xmlns:a16="http://schemas.microsoft.com/office/drawing/2014/main" id="{7BB1C0BD-4606-6885-914F-1F7966926105}"/>
                </a:ext>
                <a:ext uri="{C183D7F6-B498-43B3-948B-1728B52AA6E4}">
                  <adec:decorative xmlns:adec="http://schemas.microsoft.com/office/drawing/2017/decorative" val="1"/>
                </a:ext>
              </a:extLst>
            </p:cNvPr>
            <p:cNvPicPr/>
            <p:nvPr/>
          </p:nvPicPr>
          <p:blipFill>
            <a:blip r:embed="rId11" cstate="print"/>
            <a:stretch>
              <a:fillRect/>
            </a:stretch>
          </p:blipFill>
          <p:spPr>
            <a:xfrm>
              <a:off x="6300216" y="3017519"/>
              <a:ext cx="216407" cy="216407"/>
            </a:xfrm>
            <a:prstGeom prst="rect">
              <a:avLst/>
            </a:prstGeom>
          </p:spPr>
        </p:pic>
        <p:pic>
          <p:nvPicPr>
            <p:cNvPr id="114" name="object 104">
              <a:extLst>
                <a:ext uri="{FF2B5EF4-FFF2-40B4-BE49-F238E27FC236}">
                  <a16:creationId xmlns:a16="http://schemas.microsoft.com/office/drawing/2014/main" id="{D234B82B-2E0B-9CE4-A2E8-A12F80A0D640}"/>
                </a:ext>
                <a:ext uri="{C183D7F6-B498-43B3-948B-1728B52AA6E4}">
                  <adec:decorative xmlns:adec="http://schemas.microsoft.com/office/drawing/2017/decorative" val="1"/>
                </a:ext>
              </a:extLst>
            </p:cNvPr>
            <p:cNvPicPr/>
            <p:nvPr/>
          </p:nvPicPr>
          <p:blipFill>
            <a:blip r:embed="rId26" cstate="screen">
              <a:extLst>
                <a:ext uri="{28A0092B-C50C-407E-A947-70E740481C1C}">
                  <a14:useLocalDpi xmlns:a14="http://schemas.microsoft.com/office/drawing/2010/main"/>
                </a:ext>
              </a:extLst>
            </a:blip>
            <a:stretch>
              <a:fillRect/>
            </a:stretch>
          </p:blipFill>
          <p:spPr>
            <a:xfrm>
              <a:off x="6326123" y="3043427"/>
              <a:ext cx="109727" cy="109727"/>
            </a:xfrm>
            <a:prstGeom prst="rect">
              <a:avLst/>
            </a:prstGeom>
          </p:spPr>
        </p:pic>
        <p:pic>
          <p:nvPicPr>
            <p:cNvPr id="115" name="object 105">
              <a:extLst>
                <a:ext uri="{FF2B5EF4-FFF2-40B4-BE49-F238E27FC236}">
                  <a16:creationId xmlns:a16="http://schemas.microsoft.com/office/drawing/2014/main" id="{76512718-A38A-C2F0-8459-91ADE54D46EC}"/>
                </a:ext>
                <a:ext uri="{C183D7F6-B498-43B3-948B-1728B52AA6E4}">
                  <adec:decorative xmlns:adec="http://schemas.microsoft.com/office/drawing/2017/decorative" val="1"/>
                </a:ext>
              </a:extLst>
            </p:cNvPr>
            <p:cNvPicPr/>
            <p:nvPr/>
          </p:nvPicPr>
          <p:blipFill>
            <a:blip r:embed="rId11" cstate="print"/>
            <a:stretch>
              <a:fillRect/>
            </a:stretch>
          </p:blipFill>
          <p:spPr>
            <a:xfrm>
              <a:off x="8735568" y="2831591"/>
              <a:ext cx="216407" cy="216407"/>
            </a:xfrm>
            <a:prstGeom prst="rect">
              <a:avLst/>
            </a:prstGeom>
          </p:spPr>
        </p:pic>
        <p:pic>
          <p:nvPicPr>
            <p:cNvPr id="116" name="object 106">
              <a:extLst>
                <a:ext uri="{FF2B5EF4-FFF2-40B4-BE49-F238E27FC236}">
                  <a16:creationId xmlns:a16="http://schemas.microsoft.com/office/drawing/2014/main" id="{F0E93545-04DA-6447-378B-4CF15822EE03}"/>
                </a:ext>
                <a:ext uri="{C183D7F6-B498-43B3-948B-1728B52AA6E4}">
                  <adec:decorative xmlns:adec="http://schemas.microsoft.com/office/drawing/2017/decorative" val="1"/>
                </a:ext>
              </a:extLst>
            </p:cNvPr>
            <p:cNvPicPr/>
            <p:nvPr/>
          </p:nvPicPr>
          <p:blipFill>
            <a:blip r:embed="rId26" cstate="screen">
              <a:extLst>
                <a:ext uri="{28A0092B-C50C-407E-A947-70E740481C1C}">
                  <a14:useLocalDpi xmlns:a14="http://schemas.microsoft.com/office/drawing/2010/main"/>
                </a:ext>
              </a:extLst>
            </a:blip>
            <a:stretch>
              <a:fillRect/>
            </a:stretch>
          </p:blipFill>
          <p:spPr>
            <a:xfrm>
              <a:off x="8761475" y="2857500"/>
              <a:ext cx="109727" cy="109727"/>
            </a:xfrm>
            <a:prstGeom prst="rect">
              <a:avLst/>
            </a:prstGeom>
          </p:spPr>
        </p:pic>
        <p:pic>
          <p:nvPicPr>
            <p:cNvPr id="117" name="object 107">
              <a:extLst>
                <a:ext uri="{FF2B5EF4-FFF2-40B4-BE49-F238E27FC236}">
                  <a16:creationId xmlns:a16="http://schemas.microsoft.com/office/drawing/2014/main" id="{2F298038-A89C-04BF-9D22-8DA6DCAABBCA}"/>
                </a:ext>
                <a:ext uri="{C183D7F6-B498-43B3-948B-1728B52AA6E4}">
                  <adec:decorative xmlns:adec="http://schemas.microsoft.com/office/drawing/2017/decorative" val="1"/>
                </a:ext>
              </a:extLst>
            </p:cNvPr>
            <p:cNvPicPr/>
            <p:nvPr/>
          </p:nvPicPr>
          <p:blipFill>
            <a:blip r:embed="rId15" cstate="print"/>
            <a:stretch>
              <a:fillRect/>
            </a:stretch>
          </p:blipFill>
          <p:spPr>
            <a:xfrm>
              <a:off x="7586471" y="3221735"/>
              <a:ext cx="214883" cy="216407"/>
            </a:xfrm>
            <a:prstGeom prst="rect">
              <a:avLst/>
            </a:prstGeom>
          </p:spPr>
        </p:pic>
        <p:pic>
          <p:nvPicPr>
            <p:cNvPr id="118" name="object 108">
              <a:extLst>
                <a:ext uri="{FF2B5EF4-FFF2-40B4-BE49-F238E27FC236}">
                  <a16:creationId xmlns:a16="http://schemas.microsoft.com/office/drawing/2014/main" id="{AC7D7659-7B18-C457-DE21-8365646CA204}"/>
                </a:ext>
                <a:ext uri="{C183D7F6-B498-43B3-948B-1728B52AA6E4}">
                  <adec:decorative xmlns:adec="http://schemas.microsoft.com/office/drawing/2017/decorative" val="1"/>
                </a:ext>
              </a:extLst>
            </p:cNvPr>
            <p:cNvPicPr/>
            <p:nvPr/>
          </p:nvPicPr>
          <p:blipFill>
            <a:blip r:embed="rId16" cstate="screen">
              <a:extLst>
                <a:ext uri="{28A0092B-C50C-407E-A947-70E740481C1C}">
                  <a14:useLocalDpi xmlns:a14="http://schemas.microsoft.com/office/drawing/2010/main"/>
                </a:ext>
              </a:extLst>
            </a:blip>
            <a:stretch>
              <a:fillRect/>
            </a:stretch>
          </p:blipFill>
          <p:spPr>
            <a:xfrm>
              <a:off x="7612380" y="3247644"/>
              <a:ext cx="108203" cy="109727"/>
            </a:xfrm>
            <a:prstGeom prst="rect">
              <a:avLst/>
            </a:prstGeom>
          </p:spPr>
        </p:pic>
        <p:pic>
          <p:nvPicPr>
            <p:cNvPr id="119" name="object 109">
              <a:extLst>
                <a:ext uri="{FF2B5EF4-FFF2-40B4-BE49-F238E27FC236}">
                  <a16:creationId xmlns:a16="http://schemas.microsoft.com/office/drawing/2014/main" id="{09B1021E-BD52-6DE2-3AE9-E4272B04F1B8}"/>
                </a:ext>
                <a:ext uri="{C183D7F6-B498-43B3-948B-1728B52AA6E4}">
                  <adec:decorative xmlns:adec="http://schemas.microsoft.com/office/drawing/2017/decorative" val="1"/>
                </a:ext>
              </a:extLst>
            </p:cNvPr>
            <p:cNvPicPr/>
            <p:nvPr/>
          </p:nvPicPr>
          <p:blipFill>
            <a:blip r:embed="rId11" cstate="print"/>
            <a:stretch>
              <a:fillRect/>
            </a:stretch>
          </p:blipFill>
          <p:spPr>
            <a:xfrm>
              <a:off x="7597140" y="2493264"/>
              <a:ext cx="216407" cy="216407"/>
            </a:xfrm>
            <a:prstGeom prst="rect">
              <a:avLst/>
            </a:prstGeom>
          </p:spPr>
        </p:pic>
        <p:pic>
          <p:nvPicPr>
            <p:cNvPr id="120" name="object 110">
              <a:extLst>
                <a:ext uri="{FF2B5EF4-FFF2-40B4-BE49-F238E27FC236}">
                  <a16:creationId xmlns:a16="http://schemas.microsoft.com/office/drawing/2014/main" id="{DEFE02BF-D893-AA6C-3FA6-8213C76B0809}"/>
                </a:ext>
                <a:ext uri="{C183D7F6-B498-43B3-948B-1728B52AA6E4}">
                  <adec:decorative xmlns:adec="http://schemas.microsoft.com/office/drawing/2017/decorative" val="1"/>
                </a:ext>
              </a:extLst>
            </p:cNvPr>
            <p:cNvPicPr/>
            <p:nvPr/>
          </p:nvPicPr>
          <p:blipFill>
            <a:blip r:embed="rId13" cstate="screen">
              <a:extLst>
                <a:ext uri="{28A0092B-C50C-407E-A947-70E740481C1C}">
                  <a14:useLocalDpi xmlns:a14="http://schemas.microsoft.com/office/drawing/2010/main"/>
                </a:ext>
              </a:extLst>
            </a:blip>
            <a:stretch>
              <a:fillRect/>
            </a:stretch>
          </p:blipFill>
          <p:spPr>
            <a:xfrm>
              <a:off x="7623047" y="2519172"/>
              <a:ext cx="109727" cy="109727"/>
            </a:xfrm>
            <a:prstGeom prst="rect">
              <a:avLst/>
            </a:prstGeom>
          </p:spPr>
        </p:pic>
        <p:pic>
          <p:nvPicPr>
            <p:cNvPr id="121" name="object 111">
              <a:extLst>
                <a:ext uri="{FF2B5EF4-FFF2-40B4-BE49-F238E27FC236}">
                  <a16:creationId xmlns:a16="http://schemas.microsoft.com/office/drawing/2014/main" id="{4E59F682-211D-0B5A-5626-4340606DC7CF}"/>
                </a:ext>
                <a:ext uri="{C183D7F6-B498-43B3-948B-1728B52AA6E4}">
                  <adec:decorative xmlns:adec="http://schemas.microsoft.com/office/drawing/2017/decorative" val="1"/>
                </a:ext>
              </a:extLst>
            </p:cNvPr>
            <p:cNvPicPr/>
            <p:nvPr/>
          </p:nvPicPr>
          <p:blipFill>
            <a:blip r:embed="rId11" cstate="print"/>
            <a:stretch>
              <a:fillRect/>
            </a:stretch>
          </p:blipFill>
          <p:spPr>
            <a:xfrm>
              <a:off x="5714999" y="2987040"/>
              <a:ext cx="216407" cy="216407"/>
            </a:xfrm>
            <a:prstGeom prst="rect">
              <a:avLst/>
            </a:prstGeom>
          </p:spPr>
        </p:pic>
        <p:pic>
          <p:nvPicPr>
            <p:cNvPr id="122" name="object 112">
              <a:extLst>
                <a:ext uri="{FF2B5EF4-FFF2-40B4-BE49-F238E27FC236}">
                  <a16:creationId xmlns:a16="http://schemas.microsoft.com/office/drawing/2014/main" id="{9A3BE0A0-E0C0-F7FB-A7C5-D24D7EF3FF5E}"/>
                </a:ext>
                <a:ext uri="{C183D7F6-B498-43B3-948B-1728B52AA6E4}">
                  <adec:decorative xmlns:adec="http://schemas.microsoft.com/office/drawing/2017/decorative" val="1"/>
                </a:ext>
              </a:extLst>
            </p:cNvPr>
            <p:cNvPicPr/>
            <p:nvPr/>
          </p:nvPicPr>
          <p:blipFill>
            <a:blip r:embed="rId13" cstate="screen">
              <a:extLst>
                <a:ext uri="{28A0092B-C50C-407E-A947-70E740481C1C}">
                  <a14:useLocalDpi xmlns:a14="http://schemas.microsoft.com/office/drawing/2010/main"/>
                </a:ext>
              </a:extLst>
            </a:blip>
            <a:stretch>
              <a:fillRect/>
            </a:stretch>
          </p:blipFill>
          <p:spPr>
            <a:xfrm>
              <a:off x="5740908" y="3012948"/>
              <a:ext cx="109727" cy="109727"/>
            </a:xfrm>
            <a:prstGeom prst="rect">
              <a:avLst/>
            </a:prstGeom>
          </p:spPr>
        </p:pic>
        <p:pic>
          <p:nvPicPr>
            <p:cNvPr id="123" name="object 113">
              <a:extLst>
                <a:ext uri="{FF2B5EF4-FFF2-40B4-BE49-F238E27FC236}">
                  <a16:creationId xmlns:a16="http://schemas.microsoft.com/office/drawing/2014/main" id="{C402E940-7C60-AC01-3F99-C1B2255CF968}"/>
                </a:ext>
                <a:ext uri="{C183D7F6-B498-43B3-948B-1728B52AA6E4}">
                  <adec:decorative xmlns:adec="http://schemas.microsoft.com/office/drawing/2017/decorative" val="1"/>
                </a:ext>
              </a:extLst>
            </p:cNvPr>
            <p:cNvPicPr/>
            <p:nvPr/>
          </p:nvPicPr>
          <p:blipFill>
            <a:blip r:embed="rId29" cstate="print"/>
            <a:stretch>
              <a:fillRect/>
            </a:stretch>
          </p:blipFill>
          <p:spPr>
            <a:xfrm>
              <a:off x="10145268" y="2875788"/>
              <a:ext cx="210311" cy="210311"/>
            </a:xfrm>
            <a:prstGeom prst="rect">
              <a:avLst/>
            </a:prstGeom>
          </p:spPr>
        </p:pic>
        <p:sp>
          <p:nvSpPr>
            <p:cNvPr id="124" name="object 114">
              <a:extLst>
                <a:ext uri="{FF2B5EF4-FFF2-40B4-BE49-F238E27FC236}">
                  <a16:creationId xmlns:a16="http://schemas.microsoft.com/office/drawing/2014/main" id="{6FAE3CC9-ED19-54DE-24F9-68DDEB5E457E}"/>
                </a:ext>
                <a:ext uri="{C183D7F6-B498-43B3-948B-1728B52AA6E4}">
                  <adec:decorative xmlns:adec="http://schemas.microsoft.com/office/drawing/2017/decorative" val="1"/>
                </a:ext>
              </a:extLst>
            </p:cNvPr>
            <p:cNvSpPr/>
            <p:nvPr/>
          </p:nvSpPr>
          <p:spPr>
            <a:xfrm>
              <a:off x="10181082" y="2911601"/>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sz="189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5" name="object 115">
              <a:extLst>
                <a:ext uri="{FF2B5EF4-FFF2-40B4-BE49-F238E27FC236}">
                  <a16:creationId xmlns:a16="http://schemas.microsoft.com/office/drawing/2014/main" id="{759E8537-3AD9-D794-D636-C47DDBB2AC6D}"/>
                </a:ext>
                <a:ext uri="{C183D7F6-B498-43B3-948B-1728B52AA6E4}">
                  <adec:decorative xmlns:adec="http://schemas.microsoft.com/office/drawing/2017/decorative" val="1"/>
                </a:ext>
              </a:extLst>
            </p:cNvPr>
            <p:cNvSpPr/>
            <p:nvPr/>
          </p:nvSpPr>
          <p:spPr>
            <a:xfrm>
              <a:off x="10181080" y="2911601"/>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19812">
              <a:solidFill>
                <a:srgbClr val="0775FF"/>
              </a:solidFill>
            </a:ln>
          </p:spPr>
          <p:txBody>
            <a:bodyPr wrap="square" lIns="0" tIns="0" rIns="0" bIns="0" rtlCol="0"/>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sz="189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0" name="TextBox 9">
            <a:extLst>
              <a:ext uri="{FF2B5EF4-FFF2-40B4-BE49-F238E27FC236}">
                <a16:creationId xmlns:a16="http://schemas.microsoft.com/office/drawing/2014/main" id="{8CDB7546-6D52-42A5-48A8-B4C60E76E23B}"/>
              </a:ext>
              <a:ext uri="{C183D7F6-B498-43B3-948B-1728B52AA6E4}">
                <adec:decorative xmlns:adec="http://schemas.microsoft.com/office/drawing/2017/decorative" val="1"/>
              </a:ext>
            </a:extLst>
          </p:cNvPr>
          <p:cNvSpPr txBox="1"/>
          <p:nvPr/>
        </p:nvSpPr>
        <p:spPr>
          <a:xfrm>
            <a:off x="105215" y="6363931"/>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4" name="TextBox 3">
            <a:extLst>
              <a:ext uri="{FF2B5EF4-FFF2-40B4-BE49-F238E27FC236}">
                <a16:creationId xmlns:a16="http://schemas.microsoft.com/office/drawing/2014/main" id="{726578EC-6FB0-90A7-6F53-ADD5D77377E9}"/>
              </a:ext>
            </a:extLst>
          </p:cNvPr>
          <p:cNvSpPr txBox="1"/>
          <p:nvPr/>
        </p:nvSpPr>
        <p:spPr>
          <a:xfrm>
            <a:off x="3311349" y="5640016"/>
            <a:ext cx="585640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fentanyl appears most often in heroin and counterfeit pills, fentanyl and its analogs are also being found in meth, MDMA/Ecstasy and cocaine.</a:t>
            </a:r>
          </a:p>
        </p:txBody>
      </p:sp>
      <p:sp>
        <p:nvSpPr>
          <p:cNvPr id="55" name="Slide Number Placeholder 54">
            <a:extLst>
              <a:ext uri="{FF2B5EF4-FFF2-40B4-BE49-F238E27FC236}">
                <a16:creationId xmlns:a16="http://schemas.microsoft.com/office/drawing/2014/main" id="{2F0BDE97-6463-0ECC-4244-9851FE0EEE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rPr>
              <a:t>| </a:t>
            </a:r>
            <a:fld id="{D447BB2B-ED08-DE44-A114-EDC612879DA1}" type="slidenum">
              <a:rPr kumimoji="0" lang="en-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54D85BB0-5EA7-8CD2-61E8-7411D07D51CF}"/>
              </a:ext>
              <a:ext uri="{C183D7F6-B498-43B3-948B-1728B52AA6E4}">
                <adec:decorative xmlns:adec="http://schemas.microsoft.com/office/drawing/2017/decorative" val="1"/>
              </a:ext>
            </a:extLst>
          </p:cNvPr>
          <p:cNvPicPr/>
          <p:nvPr/>
        </p:nvPicPr>
        <p:blipFill>
          <a:blip r:embed="rId30"/>
          <a:stretch>
            <a:fillRect/>
          </a:stretch>
        </p:blipFill>
        <p:spPr>
          <a:xfrm>
            <a:off x="0" y="0"/>
            <a:ext cx="12192000" cy="6858000"/>
          </a:xfrm>
          <a:prstGeom prst="rect">
            <a:avLst/>
          </a:prstGeom>
        </p:spPr>
      </p:pic>
    </p:spTree>
    <p:extLst>
      <p:ext uri="{BB962C8B-B14F-4D97-AF65-F5344CB8AC3E}">
        <p14:creationId xmlns:p14="http://schemas.microsoft.com/office/powerpoint/2010/main" val="241594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A8E1-B538-0902-631A-01233924B40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691CB54-10FD-75CA-16A9-79AD544CCAFA}"/>
              </a:ext>
              <a:ext uri="{C183D7F6-B498-43B3-948B-1728B52AA6E4}">
                <adec:decorative xmlns:adec="http://schemas.microsoft.com/office/drawing/2017/decorative" val="1"/>
              </a:ext>
            </a:extLst>
          </p:cNvPr>
          <p:cNvSpPr/>
          <p:nvPr/>
        </p:nvSpPr>
        <p:spPr>
          <a:xfrm>
            <a:off x="0" y="1549524"/>
            <a:ext cx="12192000" cy="480682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AC80DE15-66FD-F32B-E26E-1BF74C64A1D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sp>
        <p:nvSpPr>
          <p:cNvPr id="8" name="Title 7">
            <a:extLst>
              <a:ext uri="{FF2B5EF4-FFF2-40B4-BE49-F238E27FC236}">
                <a16:creationId xmlns:a16="http://schemas.microsoft.com/office/drawing/2014/main" id="{065A6BC9-1211-88AE-1FA8-3B87B88BCA8D}"/>
              </a:ext>
            </a:extLst>
          </p:cNvPr>
          <p:cNvSpPr>
            <a:spLocks noGrp="1"/>
          </p:cNvSpPr>
          <p:nvPr>
            <p:ph type="title" idx="4294967295"/>
          </p:nvPr>
        </p:nvSpPr>
        <p:spPr>
          <a:xfrm>
            <a:off x="3206838" y="365125"/>
            <a:ext cx="8146961" cy="1325563"/>
          </a:xfrm>
        </p:spPr>
        <p:txBody>
          <a:bodyPr/>
          <a:lstStyle/>
          <a:p>
            <a:r>
              <a:rPr lang="en-US" dirty="0"/>
              <a:t>Supply chain of illicit fentanyl</a:t>
            </a:r>
          </a:p>
        </p:txBody>
      </p:sp>
      <p:grpSp>
        <p:nvGrpSpPr>
          <p:cNvPr id="12" name="Group 11">
            <a:extLst>
              <a:ext uri="{FF2B5EF4-FFF2-40B4-BE49-F238E27FC236}">
                <a16:creationId xmlns:a16="http://schemas.microsoft.com/office/drawing/2014/main" id="{207BD14C-DE49-C240-ED3B-9FEC7A8D82F9}"/>
              </a:ext>
              <a:ext uri="{C183D7F6-B498-43B3-948B-1728B52AA6E4}">
                <adec:decorative xmlns:adec="http://schemas.microsoft.com/office/drawing/2017/decorative" val="1"/>
              </a:ext>
            </a:extLst>
          </p:cNvPr>
          <p:cNvGrpSpPr/>
          <p:nvPr/>
        </p:nvGrpSpPr>
        <p:grpSpPr>
          <a:xfrm>
            <a:off x="428944" y="1799431"/>
            <a:ext cx="11300943" cy="1706176"/>
            <a:chOff x="428944" y="1799431"/>
            <a:chExt cx="11300943" cy="1706176"/>
          </a:xfrm>
        </p:grpSpPr>
        <p:sp>
          <p:nvSpPr>
            <p:cNvPr id="4" name="Oval 3">
              <a:extLst>
                <a:ext uri="{FF2B5EF4-FFF2-40B4-BE49-F238E27FC236}">
                  <a16:creationId xmlns:a16="http://schemas.microsoft.com/office/drawing/2014/main" id="{85B54AAF-E057-1500-B8B3-A05E669B07EA}"/>
                </a:ext>
              </a:extLst>
            </p:cNvPr>
            <p:cNvSpPr/>
            <p:nvPr/>
          </p:nvSpPr>
          <p:spPr>
            <a:xfrm>
              <a:off x="10100317" y="1799431"/>
              <a:ext cx="1629570" cy="1629570"/>
            </a:xfrm>
            <a:prstGeom prst="ellipse">
              <a:avLst/>
            </a:prstGeom>
            <a:solidFill>
              <a:srgbClr val="18274F"/>
            </a:solidFill>
            <a:ln w="28575" cap="flat" cmpd="sng" algn="ctr">
              <a:solidFill>
                <a:srgbClr val="C00000"/>
              </a:solidFill>
              <a:prstDash val="solid"/>
            </a:ln>
            <a:effectLst>
              <a:outerShdw blurRad="50800" dist="38100" dir="2700000" algn="tl" rotWithShape="0">
                <a:prstClr val="black">
                  <a:alpha val="40000"/>
                </a:prstClr>
              </a:outerShdw>
            </a:effectLst>
          </p:spPr>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endParaRPr kumimoji="0" lang="en-US" sz="189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pic>
          <p:nvPicPr>
            <p:cNvPr id="6" name="Picture 5" descr="Icon&#10;&#10;Description automatically generated">
              <a:extLst>
                <a:ext uri="{FF2B5EF4-FFF2-40B4-BE49-F238E27FC236}">
                  <a16:creationId xmlns:a16="http://schemas.microsoft.com/office/drawing/2014/main" id="{4B6EFEC0-1F06-792F-C230-A768FBF96262}"/>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10536089" y="2181003"/>
              <a:ext cx="865782" cy="865784"/>
            </a:xfrm>
            <a:prstGeom prst="rect">
              <a:avLst/>
            </a:prstGeom>
            <a:effectLst>
              <a:innerShdw blurRad="63500" dist="50800" dir="13500000">
                <a:srgbClr val="134F5C">
                  <a:lumMod val="50000"/>
                  <a:alpha val="50000"/>
                </a:srgbClr>
              </a:innerShdw>
            </a:effectLst>
          </p:spPr>
        </p:pic>
        <p:sp>
          <p:nvSpPr>
            <p:cNvPr id="14" name="Oval 13">
              <a:extLst>
                <a:ext uri="{FF2B5EF4-FFF2-40B4-BE49-F238E27FC236}">
                  <a16:creationId xmlns:a16="http://schemas.microsoft.com/office/drawing/2014/main" id="{A4C0E01E-4AA3-479E-D513-5E7DDF38F814}"/>
                </a:ext>
              </a:extLst>
            </p:cNvPr>
            <p:cNvSpPr/>
            <p:nvPr/>
          </p:nvSpPr>
          <p:spPr>
            <a:xfrm>
              <a:off x="428944" y="1819302"/>
              <a:ext cx="1629570" cy="1629570"/>
            </a:xfrm>
            <a:prstGeom prst="ellipse">
              <a:avLst/>
            </a:prstGeom>
            <a:solidFill>
              <a:srgbClr val="18274F"/>
            </a:solidFill>
            <a:ln w="28575" cap="flat" cmpd="sng" algn="ctr">
              <a:solidFill>
                <a:srgbClr val="C00000"/>
              </a:solidFill>
              <a:prstDash val="solid"/>
            </a:ln>
            <a:effectLst>
              <a:outerShdw blurRad="50800" dist="38100" dir="2700000" algn="tl" rotWithShape="0">
                <a:prstClr val="black">
                  <a:alpha val="40000"/>
                </a:prstClr>
              </a:outerShdw>
            </a:effectLst>
          </p:spPr>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endParaRPr kumimoji="0" lang="en-US" sz="189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pic>
          <p:nvPicPr>
            <p:cNvPr id="26" name="Picture 25">
              <a:extLst>
                <a:ext uri="{FF2B5EF4-FFF2-40B4-BE49-F238E27FC236}">
                  <a16:creationId xmlns:a16="http://schemas.microsoft.com/office/drawing/2014/main" id="{0363CD3D-BE04-70A4-924C-6CC22A908C0A}"/>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675353" y="2063647"/>
              <a:ext cx="1115613" cy="1115616"/>
            </a:xfrm>
            <a:prstGeom prst="rect">
              <a:avLst/>
            </a:prstGeom>
            <a:effectLst>
              <a:innerShdw blurRad="63500" dist="50800" dir="13500000">
                <a:srgbClr val="134F5C">
                  <a:lumMod val="50000"/>
                  <a:alpha val="50000"/>
                </a:srgbClr>
              </a:innerShdw>
            </a:effectLst>
          </p:spPr>
        </p:pic>
        <p:sp>
          <p:nvSpPr>
            <p:cNvPr id="129" name="Oval 128">
              <a:extLst>
                <a:ext uri="{FF2B5EF4-FFF2-40B4-BE49-F238E27FC236}">
                  <a16:creationId xmlns:a16="http://schemas.microsoft.com/office/drawing/2014/main" id="{673CE0F0-1B81-72CD-C7EE-4A50C41128CF}"/>
                </a:ext>
              </a:extLst>
            </p:cNvPr>
            <p:cNvSpPr/>
            <p:nvPr/>
          </p:nvSpPr>
          <p:spPr>
            <a:xfrm>
              <a:off x="2882899" y="1876037"/>
              <a:ext cx="1629569" cy="1629570"/>
            </a:xfrm>
            <a:prstGeom prst="ellipse">
              <a:avLst/>
            </a:prstGeom>
            <a:solidFill>
              <a:srgbClr val="18274F"/>
            </a:solidFill>
            <a:ln w="28575" cap="flat" cmpd="sng" algn="ctr">
              <a:solidFill>
                <a:srgbClr val="C00000"/>
              </a:solidFill>
              <a:prstDash val="solid"/>
            </a:ln>
            <a:effectLst>
              <a:outerShdw blurRad="50800" dist="38100" dir="2700000" algn="tl" rotWithShape="0">
                <a:prstClr val="black">
                  <a:alpha val="40000"/>
                </a:prstClr>
              </a:outerShdw>
            </a:effectLst>
          </p:spPr>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endParaRPr kumimoji="0" lang="en-US" sz="189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pic>
          <p:nvPicPr>
            <p:cNvPr id="131" name="Picture 130">
              <a:extLst>
                <a:ext uri="{FF2B5EF4-FFF2-40B4-BE49-F238E27FC236}">
                  <a16:creationId xmlns:a16="http://schemas.microsoft.com/office/drawing/2014/main" id="{EDB0955B-3688-9739-0B98-6BB060637295}"/>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p:blipFill>
          <p:spPr>
            <a:xfrm>
              <a:off x="3370584" y="2298931"/>
              <a:ext cx="774068" cy="774068"/>
            </a:xfrm>
            <a:prstGeom prst="rect">
              <a:avLst/>
            </a:prstGeom>
            <a:effectLst>
              <a:innerShdw blurRad="63500" dist="50800" dir="13500000">
                <a:srgbClr val="134F5C">
                  <a:lumMod val="50000"/>
                  <a:alpha val="50000"/>
                </a:srgbClr>
              </a:innerShdw>
            </a:effectLst>
          </p:spPr>
        </p:pic>
        <p:sp>
          <p:nvSpPr>
            <p:cNvPr id="134" name="Oval 133">
              <a:extLst>
                <a:ext uri="{FF2B5EF4-FFF2-40B4-BE49-F238E27FC236}">
                  <a16:creationId xmlns:a16="http://schemas.microsoft.com/office/drawing/2014/main" id="{6BEA272C-7F3F-119F-5EB4-D613290AE867}"/>
                </a:ext>
              </a:extLst>
            </p:cNvPr>
            <p:cNvSpPr/>
            <p:nvPr/>
          </p:nvSpPr>
          <p:spPr>
            <a:xfrm>
              <a:off x="7726097" y="1838727"/>
              <a:ext cx="1629570" cy="1629570"/>
            </a:xfrm>
            <a:prstGeom prst="ellipse">
              <a:avLst/>
            </a:prstGeom>
            <a:solidFill>
              <a:srgbClr val="18274F"/>
            </a:solidFill>
            <a:ln w="28575" cap="flat" cmpd="sng" algn="ctr">
              <a:solidFill>
                <a:srgbClr val="C00000"/>
              </a:solidFill>
              <a:prstDash val="solid"/>
            </a:ln>
            <a:effectLst>
              <a:outerShdw blurRad="50800" dist="38100" dir="2700000" algn="tl" rotWithShape="0">
                <a:prstClr val="black">
                  <a:alpha val="40000"/>
                </a:prstClr>
              </a:outerShdw>
            </a:effectLst>
          </p:spPr>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endParaRPr kumimoji="0" lang="en-US" sz="189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pic>
          <p:nvPicPr>
            <p:cNvPr id="135" name="Picture 134">
              <a:extLst>
                <a:ext uri="{FF2B5EF4-FFF2-40B4-BE49-F238E27FC236}">
                  <a16:creationId xmlns:a16="http://schemas.microsoft.com/office/drawing/2014/main" id="{FC9DEB14-9551-95DF-3357-464AF4C2E424}"/>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p:blipFill>
          <p:spPr>
            <a:xfrm>
              <a:off x="8658178" y="2400767"/>
              <a:ext cx="473256" cy="436785"/>
            </a:xfrm>
            <a:prstGeom prst="rect">
              <a:avLst/>
            </a:prstGeom>
            <a:effectLst>
              <a:innerShdw blurRad="63500" dist="50800" dir="13500000">
                <a:srgbClr val="134F5C">
                  <a:lumMod val="50000"/>
                  <a:alpha val="50000"/>
                </a:srgbClr>
              </a:innerShdw>
            </a:effectLst>
          </p:spPr>
        </p:pic>
        <p:pic>
          <p:nvPicPr>
            <p:cNvPr id="136" name="Graphic 135">
              <a:extLst>
                <a:ext uri="{FF2B5EF4-FFF2-40B4-BE49-F238E27FC236}">
                  <a16:creationId xmlns:a16="http://schemas.microsoft.com/office/drawing/2014/main" id="{48383FE2-0CF2-A9B1-2892-1C176E2D14F5}"/>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t="44224" b="7037"/>
            <a:stretch/>
          </p:blipFill>
          <p:spPr>
            <a:xfrm>
              <a:off x="8266365" y="2863421"/>
              <a:ext cx="733306" cy="329863"/>
            </a:xfrm>
            <a:prstGeom prst="rect">
              <a:avLst/>
            </a:prstGeom>
            <a:effectLst>
              <a:innerShdw blurRad="63500" dist="50800" dir="13500000">
                <a:srgbClr val="134F5C">
                  <a:lumMod val="50000"/>
                  <a:alpha val="50000"/>
                </a:srgbClr>
              </a:innerShdw>
            </a:effectLst>
          </p:spPr>
        </p:pic>
        <p:pic>
          <p:nvPicPr>
            <p:cNvPr id="137" name="Graphic 136">
              <a:extLst>
                <a:ext uri="{FF2B5EF4-FFF2-40B4-BE49-F238E27FC236}">
                  <a16:creationId xmlns:a16="http://schemas.microsoft.com/office/drawing/2014/main" id="{C1EE1F15-2425-185B-26F2-6C56FE11E70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54601" y="2214940"/>
              <a:ext cx="733306" cy="676794"/>
            </a:xfrm>
            <a:prstGeom prst="rect">
              <a:avLst/>
            </a:prstGeom>
            <a:effectLst>
              <a:innerShdw blurRad="63500" dist="50800" dir="13500000">
                <a:srgbClr val="134F5C">
                  <a:lumMod val="50000"/>
                  <a:alpha val="50000"/>
                </a:srgbClr>
              </a:innerShdw>
            </a:effectLst>
          </p:spPr>
        </p:pic>
        <p:sp>
          <p:nvSpPr>
            <p:cNvPr id="139" name="Triangle 14">
              <a:extLst>
                <a:ext uri="{FF2B5EF4-FFF2-40B4-BE49-F238E27FC236}">
                  <a16:creationId xmlns:a16="http://schemas.microsoft.com/office/drawing/2014/main" id="{B25E2665-A0E1-174D-68CE-8F8ABBF0492E}"/>
                </a:ext>
              </a:extLst>
            </p:cNvPr>
            <p:cNvSpPr>
              <a:spLocks noChangeAspect="1"/>
            </p:cNvSpPr>
            <p:nvPr/>
          </p:nvSpPr>
          <p:spPr>
            <a:xfrm rot="5400000">
              <a:off x="2274423" y="2574760"/>
              <a:ext cx="393535" cy="240421"/>
            </a:xfrm>
            <a:prstGeom prst="triangle">
              <a:avLst/>
            </a:prstGeom>
            <a:solidFill>
              <a:srgbClr val="CF1E25"/>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endParaRPr kumimoji="0" lang="en-US" sz="189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40" name="Triangle 111">
              <a:extLst>
                <a:ext uri="{FF2B5EF4-FFF2-40B4-BE49-F238E27FC236}">
                  <a16:creationId xmlns:a16="http://schemas.microsoft.com/office/drawing/2014/main" id="{5D1301C6-D372-6C05-5E74-FB1956B2FDEF}"/>
                </a:ext>
              </a:extLst>
            </p:cNvPr>
            <p:cNvSpPr>
              <a:spLocks noChangeAspect="1"/>
            </p:cNvSpPr>
            <p:nvPr/>
          </p:nvSpPr>
          <p:spPr>
            <a:xfrm rot="5400000">
              <a:off x="7157007" y="2593823"/>
              <a:ext cx="393535" cy="240421"/>
            </a:xfrm>
            <a:prstGeom prst="triangle">
              <a:avLst/>
            </a:prstGeom>
            <a:solidFill>
              <a:srgbClr val="C00000"/>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endParaRPr kumimoji="0" lang="en-US" sz="189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41" name="Triangle 112">
              <a:extLst>
                <a:ext uri="{FF2B5EF4-FFF2-40B4-BE49-F238E27FC236}">
                  <a16:creationId xmlns:a16="http://schemas.microsoft.com/office/drawing/2014/main" id="{4C64907A-67C8-5DF2-59AC-3B43F197481A}"/>
                </a:ext>
              </a:extLst>
            </p:cNvPr>
            <p:cNvSpPr>
              <a:spLocks noChangeAspect="1"/>
            </p:cNvSpPr>
            <p:nvPr/>
          </p:nvSpPr>
          <p:spPr>
            <a:xfrm rot="5400000">
              <a:off x="9532228" y="2572212"/>
              <a:ext cx="393535" cy="240421"/>
            </a:xfrm>
            <a:prstGeom prst="triangle">
              <a:avLst/>
            </a:prstGeom>
            <a:solidFill>
              <a:srgbClr val="C00000"/>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endParaRPr kumimoji="0" lang="en-US" sz="189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43" name="Oval 142">
              <a:extLst>
                <a:ext uri="{FF2B5EF4-FFF2-40B4-BE49-F238E27FC236}">
                  <a16:creationId xmlns:a16="http://schemas.microsoft.com/office/drawing/2014/main" id="{6D9ED046-0F22-D955-81BB-D24BB42FD8FF}"/>
                </a:ext>
              </a:extLst>
            </p:cNvPr>
            <p:cNvSpPr/>
            <p:nvPr/>
          </p:nvSpPr>
          <p:spPr>
            <a:xfrm>
              <a:off x="5252913" y="1838727"/>
              <a:ext cx="1629570" cy="1629570"/>
            </a:xfrm>
            <a:prstGeom prst="ellipse">
              <a:avLst/>
            </a:prstGeom>
            <a:solidFill>
              <a:srgbClr val="18274F"/>
            </a:solidFill>
            <a:ln w="28575" cap="flat" cmpd="sng" algn="ctr">
              <a:solidFill>
                <a:srgbClr val="C00000"/>
              </a:solidFill>
              <a:prstDash val="solid"/>
            </a:ln>
            <a:effectLst>
              <a:outerShdw blurRad="50800" dist="38100" dir="2700000" algn="tl" rotWithShape="0">
                <a:prstClr val="black">
                  <a:alpha val="40000"/>
                </a:prstClr>
              </a:outerShdw>
            </a:effectLst>
          </p:spPr>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endParaRPr kumimoji="0" lang="en-US" sz="189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pic>
          <p:nvPicPr>
            <p:cNvPr id="144" name="Picture 143">
              <a:extLst>
                <a:ext uri="{FF2B5EF4-FFF2-40B4-BE49-F238E27FC236}">
                  <a16:creationId xmlns:a16="http://schemas.microsoft.com/office/drawing/2014/main" id="{EE29984C-8BDE-289A-472F-73E20A6FC1D6}"/>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a:stretch/>
          </p:blipFill>
          <p:spPr>
            <a:xfrm>
              <a:off x="5687658" y="2246538"/>
              <a:ext cx="888564" cy="888566"/>
            </a:xfrm>
            <a:prstGeom prst="rect">
              <a:avLst/>
            </a:prstGeom>
            <a:effectLst>
              <a:innerShdw blurRad="63500" dist="50800" dir="13500000">
                <a:srgbClr val="134F5C">
                  <a:lumMod val="50000"/>
                  <a:alpha val="50000"/>
                </a:srgbClr>
              </a:innerShdw>
            </a:effectLst>
          </p:spPr>
        </p:pic>
        <p:sp>
          <p:nvSpPr>
            <p:cNvPr id="146" name="Triangle 111">
              <a:extLst>
                <a:ext uri="{FF2B5EF4-FFF2-40B4-BE49-F238E27FC236}">
                  <a16:creationId xmlns:a16="http://schemas.microsoft.com/office/drawing/2014/main" id="{5856FFFF-C519-1AAE-D76C-98D73A2E484A}"/>
                </a:ext>
              </a:extLst>
            </p:cNvPr>
            <p:cNvSpPr>
              <a:spLocks noChangeAspect="1"/>
            </p:cNvSpPr>
            <p:nvPr/>
          </p:nvSpPr>
          <p:spPr>
            <a:xfrm rot="5400000">
              <a:off x="4706019" y="2572214"/>
              <a:ext cx="393535" cy="240421"/>
            </a:xfrm>
            <a:prstGeom prst="triangle">
              <a:avLst/>
            </a:prstGeom>
            <a:solidFill>
              <a:srgbClr val="C00000"/>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endParaRPr kumimoji="0" lang="en-US" sz="189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grpSp>
      <p:sp>
        <p:nvSpPr>
          <p:cNvPr id="127" name="Oval 126">
            <a:extLst>
              <a:ext uri="{FF2B5EF4-FFF2-40B4-BE49-F238E27FC236}">
                <a16:creationId xmlns:a16="http://schemas.microsoft.com/office/drawing/2014/main" id="{709D6D69-61AF-21BE-EED7-B0106BCD8FE3}"/>
              </a:ext>
            </a:extLst>
          </p:cNvPr>
          <p:cNvSpPr/>
          <p:nvPr/>
        </p:nvSpPr>
        <p:spPr>
          <a:xfrm>
            <a:off x="234081" y="1819302"/>
            <a:ext cx="648000" cy="648000"/>
          </a:xfrm>
          <a:prstGeom prst="ellipse">
            <a:avLst/>
          </a:prstGeom>
          <a:solidFill>
            <a:srgbClr val="C00000"/>
          </a:solidFill>
          <a:ln w="38100" cap="flat" cmpd="sng" algn="ctr">
            <a:solidFill>
              <a:srgbClr val="FFFFFF"/>
            </a:solidFill>
            <a:prstDash val="solid"/>
          </a:ln>
          <a:effectLst/>
        </p:spPr>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0" lang="en-US" sz="1890" b="1" i="0" u="none" strike="noStrike" kern="1200" cap="none" spc="0" normalizeH="0" baseline="0" noProof="0" dirty="0">
                <a:ln>
                  <a:noFill/>
                </a:ln>
                <a:solidFill>
                  <a:srgbClr val="FFFFFF"/>
                </a:solidFill>
                <a:effectLst/>
                <a:uLnTx/>
                <a:uFillTx/>
                <a:latin typeface="Aptos" panose="02110004020202020204"/>
                <a:ea typeface="+mn-ea"/>
                <a:cs typeface="+mn-cs"/>
              </a:rPr>
              <a:t>1</a:t>
            </a:r>
            <a:endParaRPr kumimoji="0" lang="en-US" sz="2940" b="1" i="0" u="none" strike="noStrike" kern="1200" cap="none" spc="0" normalizeH="0" baseline="0" noProof="0" dirty="0">
              <a:ln>
                <a:noFill/>
              </a:ln>
              <a:solidFill>
                <a:srgbClr val="FFFFFF"/>
              </a:solidFill>
              <a:effectLst/>
              <a:uLnTx/>
              <a:uFillTx/>
              <a:latin typeface="Aptos" panose="02110004020202020204"/>
              <a:ea typeface="+mn-ea"/>
              <a:cs typeface="+mn-cs"/>
            </a:endParaRPr>
          </a:p>
        </p:txBody>
      </p:sp>
      <p:pic>
        <p:nvPicPr>
          <p:cNvPr id="158" name="Picture 157" descr="Chinese flag. ">
            <a:extLst>
              <a:ext uri="{FF2B5EF4-FFF2-40B4-BE49-F238E27FC236}">
                <a16:creationId xmlns:a16="http://schemas.microsoft.com/office/drawing/2014/main" id="{1DB54521-D3CC-3D2A-2914-8F1D509A4ADC}"/>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984796" y="3528847"/>
            <a:ext cx="517865" cy="499295"/>
          </a:xfrm>
          <a:prstGeom prst="rect">
            <a:avLst/>
          </a:prstGeom>
        </p:spPr>
      </p:pic>
      <p:sp>
        <p:nvSpPr>
          <p:cNvPr id="7" name="TextBox 6">
            <a:extLst>
              <a:ext uri="{FF2B5EF4-FFF2-40B4-BE49-F238E27FC236}">
                <a16:creationId xmlns:a16="http://schemas.microsoft.com/office/drawing/2014/main" id="{F02176B6-2A25-8CF4-D106-2C8AEC34815E}"/>
              </a:ext>
            </a:extLst>
          </p:cNvPr>
          <p:cNvSpPr txBox="1"/>
          <p:nvPr/>
        </p:nvSpPr>
        <p:spPr>
          <a:xfrm>
            <a:off x="234079" y="4004274"/>
            <a:ext cx="1907966" cy="1323439"/>
          </a:xfrm>
          <a:prstGeom prst="rect">
            <a:avLst/>
          </a:prstGeom>
          <a:noFill/>
        </p:spPr>
        <p:txBody>
          <a:bodyPr wrap="square" rtlCol="0">
            <a:spAutoFit/>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8274F"/>
                </a:solidFill>
                <a:effectLst/>
                <a:uLnTx/>
                <a:uFillTx/>
                <a:latin typeface="Aptos" panose="02110004020202020204"/>
                <a:ea typeface="+mn-ea"/>
                <a:cs typeface="+mn-cs"/>
              </a:rPr>
              <a:t>Source precursor chemicals from China</a:t>
            </a:r>
          </a:p>
        </p:txBody>
      </p:sp>
      <p:sp>
        <p:nvSpPr>
          <p:cNvPr id="132" name="Oval 131">
            <a:extLst>
              <a:ext uri="{FF2B5EF4-FFF2-40B4-BE49-F238E27FC236}">
                <a16:creationId xmlns:a16="http://schemas.microsoft.com/office/drawing/2014/main" id="{12EB5FF5-ECF7-F42D-8C3C-D08008511D02}"/>
              </a:ext>
            </a:extLst>
          </p:cNvPr>
          <p:cNvSpPr/>
          <p:nvPr/>
        </p:nvSpPr>
        <p:spPr>
          <a:xfrm>
            <a:off x="2702978" y="1844452"/>
            <a:ext cx="648000" cy="648000"/>
          </a:xfrm>
          <a:prstGeom prst="ellipse">
            <a:avLst/>
          </a:prstGeom>
          <a:solidFill>
            <a:srgbClr val="C00000"/>
          </a:solidFill>
          <a:ln w="38100" cap="flat" cmpd="sng" algn="ctr">
            <a:solidFill>
              <a:srgbClr val="FFFFFF"/>
            </a:solidFill>
            <a:prstDash val="solid"/>
          </a:ln>
          <a:effectLst/>
        </p:spPr>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0" lang="en-US" sz="1890" b="1" i="0" u="none" strike="noStrike" kern="1200" cap="none" spc="0" normalizeH="0" baseline="0" noProof="0" dirty="0">
                <a:ln>
                  <a:noFill/>
                </a:ln>
                <a:solidFill>
                  <a:srgbClr val="FFFFFF"/>
                </a:solidFill>
                <a:effectLst/>
                <a:uLnTx/>
                <a:uFillTx/>
                <a:latin typeface="Aptos" panose="02110004020202020204"/>
                <a:ea typeface="+mn-ea"/>
                <a:cs typeface="+mn-cs"/>
              </a:rPr>
              <a:t>2</a:t>
            </a:r>
            <a:endParaRPr kumimoji="0" lang="en-US" sz="2940" b="1" i="0" u="none" strike="noStrike" kern="1200" cap="none" spc="0" normalizeH="0" baseline="0" noProof="0" dirty="0">
              <a:ln>
                <a:noFill/>
              </a:ln>
              <a:solidFill>
                <a:srgbClr val="FFFFFF"/>
              </a:solidFill>
              <a:effectLst/>
              <a:uLnTx/>
              <a:uFillTx/>
              <a:latin typeface="Aptos" panose="02110004020202020204"/>
              <a:ea typeface="+mn-ea"/>
              <a:cs typeface="+mn-cs"/>
            </a:endParaRPr>
          </a:p>
        </p:txBody>
      </p:sp>
      <p:pic>
        <p:nvPicPr>
          <p:cNvPr id="157" name="Picture 156" descr="Mexican flag. ">
            <a:extLst>
              <a:ext uri="{FF2B5EF4-FFF2-40B4-BE49-F238E27FC236}">
                <a16:creationId xmlns:a16="http://schemas.microsoft.com/office/drawing/2014/main" id="{7E776D42-B86E-741E-F4FD-B67EA72A81EA}"/>
              </a:ext>
            </a:extLst>
          </p:cNvPr>
          <p:cNvPicPr>
            <a:picLocks/>
          </p:cNvPicPr>
          <p:nvPr/>
        </p:nvPicPr>
        <p:blipFill rotWithShape="1">
          <a:blip r:embed="rId16" cstate="screen">
            <a:extLst>
              <a:ext uri="{28A0092B-C50C-407E-A947-70E740481C1C}">
                <a14:useLocalDpi xmlns:a14="http://schemas.microsoft.com/office/drawing/2010/main"/>
              </a:ext>
            </a:extLst>
          </a:blip>
          <a:srcRect/>
          <a:stretch/>
        </p:blipFill>
        <p:spPr>
          <a:xfrm>
            <a:off x="3458742" y="3570350"/>
            <a:ext cx="471158" cy="457790"/>
          </a:xfrm>
          <a:prstGeom prst="rect">
            <a:avLst/>
          </a:prstGeom>
        </p:spPr>
      </p:pic>
      <p:sp>
        <p:nvSpPr>
          <p:cNvPr id="11" name="TextBox 10">
            <a:extLst>
              <a:ext uri="{FF2B5EF4-FFF2-40B4-BE49-F238E27FC236}">
                <a16:creationId xmlns:a16="http://schemas.microsoft.com/office/drawing/2014/main" id="{5AD9F451-4A66-4F2E-C064-3D37D70149A2}"/>
              </a:ext>
            </a:extLst>
          </p:cNvPr>
          <p:cNvSpPr txBox="1"/>
          <p:nvPr/>
        </p:nvSpPr>
        <p:spPr>
          <a:xfrm>
            <a:off x="2702980" y="4004273"/>
            <a:ext cx="2045861" cy="1938992"/>
          </a:xfrm>
          <a:prstGeom prst="rect">
            <a:avLst/>
          </a:prstGeom>
          <a:noFill/>
          <a:ln>
            <a:noFill/>
          </a:ln>
        </p:spPr>
        <p:txBody>
          <a:bodyPr wrap="square" rtlCol="0">
            <a:spAutoFit/>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8274F"/>
                </a:solidFill>
                <a:effectLst/>
                <a:uLnTx/>
                <a:uFillTx/>
                <a:latin typeface="Aptos" panose="02110004020202020204"/>
                <a:ea typeface="+mn-ea"/>
                <a:cs typeface="+mn-cs"/>
              </a:rPr>
              <a:t>Manufacture fentanyl into powder and pills at clandestine labs in Mexico</a:t>
            </a:r>
          </a:p>
        </p:txBody>
      </p:sp>
      <p:sp>
        <p:nvSpPr>
          <p:cNvPr id="145" name="Oval 144">
            <a:extLst>
              <a:ext uri="{FF2B5EF4-FFF2-40B4-BE49-F238E27FC236}">
                <a16:creationId xmlns:a16="http://schemas.microsoft.com/office/drawing/2014/main" id="{1FA921E7-3586-3764-FB66-BEE31F70C2A3}"/>
              </a:ext>
            </a:extLst>
          </p:cNvPr>
          <p:cNvSpPr/>
          <p:nvPr/>
        </p:nvSpPr>
        <p:spPr>
          <a:xfrm>
            <a:off x="5075787" y="1801461"/>
            <a:ext cx="648000" cy="648001"/>
          </a:xfrm>
          <a:prstGeom prst="ellipse">
            <a:avLst/>
          </a:prstGeom>
          <a:solidFill>
            <a:srgbClr val="C00000"/>
          </a:solidFill>
          <a:ln w="38100" cap="flat" cmpd="sng" algn="ctr">
            <a:solidFill>
              <a:srgbClr val="FFFFFF"/>
            </a:solidFill>
            <a:prstDash val="solid"/>
          </a:ln>
          <a:effectLst/>
        </p:spPr>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0" lang="en-US" sz="1890" b="1" i="0" u="none" strike="noStrike" kern="1200" cap="none" spc="0" normalizeH="0" baseline="0" noProof="0" dirty="0">
                <a:ln>
                  <a:noFill/>
                </a:ln>
                <a:solidFill>
                  <a:srgbClr val="FFFFFF"/>
                </a:solidFill>
                <a:effectLst/>
                <a:uLnTx/>
                <a:uFillTx/>
                <a:latin typeface="Aptos" panose="02110004020202020204"/>
                <a:ea typeface="+mn-ea"/>
                <a:cs typeface="+mn-cs"/>
              </a:rPr>
              <a:t>3</a:t>
            </a:r>
          </a:p>
        </p:txBody>
      </p:sp>
      <p:pic>
        <p:nvPicPr>
          <p:cNvPr id="155" name="Picture 154" descr="Mexican flag. ">
            <a:extLst>
              <a:ext uri="{FF2B5EF4-FFF2-40B4-BE49-F238E27FC236}">
                <a16:creationId xmlns:a16="http://schemas.microsoft.com/office/drawing/2014/main" id="{F1BDD4B2-F376-4817-4936-22FF02065605}"/>
              </a:ext>
            </a:extLst>
          </p:cNvPr>
          <p:cNvPicPr>
            <a:picLocks/>
          </p:cNvPicPr>
          <p:nvPr/>
        </p:nvPicPr>
        <p:blipFill rotWithShape="1">
          <a:blip r:embed="rId16" cstate="screen">
            <a:extLst>
              <a:ext uri="{28A0092B-C50C-407E-A947-70E740481C1C}">
                <a14:useLocalDpi xmlns:a14="http://schemas.microsoft.com/office/drawing/2010/main"/>
              </a:ext>
            </a:extLst>
          </a:blip>
          <a:srcRect/>
          <a:stretch/>
        </p:blipFill>
        <p:spPr>
          <a:xfrm>
            <a:off x="5576212" y="3549598"/>
            <a:ext cx="471158" cy="457790"/>
          </a:xfrm>
          <a:prstGeom prst="rect">
            <a:avLst/>
          </a:prstGeom>
        </p:spPr>
      </p:pic>
      <p:pic>
        <p:nvPicPr>
          <p:cNvPr id="156" name="Picture 155" descr="United States flag. ">
            <a:extLst>
              <a:ext uri="{FF2B5EF4-FFF2-40B4-BE49-F238E27FC236}">
                <a16:creationId xmlns:a16="http://schemas.microsoft.com/office/drawing/2014/main" id="{D942DDEF-12FB-D23C-A8D3-51722BA17C24}"/>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6067700" y="3552701"/>
            <a:ext cx="428771" cy="482724"/>
          </a:xfrm>
          <a:prstGeom prst="rect">
            <a:avLst/>
          </a:prstGeom>
        </p:spPr>
      </p:pic>
      <p:sp>
        <p:nvSpPr>
          <p:cNvPr id="148" name="TextBox 147">
            <a:extLst>
              <a:ext uri="{FF2B5EF4-FFF2-40B4-BE49-F238E27FC236}">
                <a16:creationId xmlns:a16="http://schemas.microsoft.com/office/drawing/2014/main" id="{3D28B388-BD70-22F4-03C8-B89BB9041193}"/>
              </a:ext>
            </a:extLst>
          </p:cNvPr>
          <p:cNvSpPr txBox="1"/>
          <p:nvPr/>
        </p:nvSpPr>
        <p:spPr>
          <a:xfrm>
            <a:off x="5012149" y="4004273"/>
            <a:ext cx="1988552" cy="1938992"/>
          </a:xfrm>
          <a:prstGeom prst="rect">
            <a:avLst/>
          </a:prstGeom>
          <a:noFill/>
          <a:ln>
            <a:noFill/>
          </a:ln>
        </p:spPr>
        <p:txBody>
          <a:bodyPr wrap="square" rtlCol="0">
            <a:spAutoFit/>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8274F"/>
                </a:solidFill>
                <a:effectLst/>
                <a:uLnTx/>
                <a:uFillTx/>
                <a:latin typeface="Aptos" panose="02110004020202020204"/>
                <a:ea typeface="+mn-ea"/>
                <a:cs typeface="+mn-cs"/>
              </a:rPr>
              <a:t>Smuggle fentanyl into the United States via land, sea, air, and underground</a:t>
            </a:r>
          </a:p>
        </p:txBody>
      </p:sp>
      <p:sp>
        <p:nvSpPr>
          <p:cNvPr id="138" name="Oval 137">
            <a:extLst>
              <a:ext uri="{FF2B5EF4-FFF2-40B4-BE49-F238E27FC236}">
                <a16:creationId xmlns:a16="http://schemas.microsoft.com/office/drawing/2014/main" id="{A124464B-3E49-8E2A-8455-38CD062DDBAF}"/>
              </a:ext>
            </a:extLst>
          </p:cNvPr>
          <p:cNvSpPr/>
          <p:nvPr/>
        </p:nvSpPr>
        <p:spPr>
          <a:xfrm>
            <a:off x="7569987" y="1801461"/>
            <a:ext cx="648000" cy="648000"/>
          </a:xfrm>
          <a:prstGeom prst="ellipse">
            <a:avLst/>
          </a:prstGeom>
          <a:solidFill>
            <a:srgbClr val="C00000"/>
          </a:solidFill>
          <a:ln w="38100" cap="flat" cmpd="sng" algn="ctr">
            <a:solidFill>
              <a:srgbClr val="FFFFFF"/>
            </a:solidFill>
            <a:prstDash val="solid"/>
          </a:ln>
          <a:effectLst/>
        </p:spPr>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0" lang="en-US" sz="1890" b="1" i="0" u="none" strike="noStrike" kern="1200" cap="none" spc="0" normalizeH="0" baseline="0" noProof="0" dirty="0">
                <a:ln>
                  <a:noFill/>
                </a:ln>
                <a:solidFill>
                  <a:srgbClr val="FFFFFF"/>
                </a:solidFill>
                <a:effectLst/>
                <a:uLnTx/>
                <a:uFillTx/>
                <a:latin typeface="Aptos" panose="02110004020202020204"/>
                <a:ea typeface="+mn-ea"/>
                <a:cs typeface="+mn-cs"/>
              </a:rPr>
              <a:t>4</a:t>
            </a:r>
          </a:p>
        </p:txBody>
      </p:sp>
      <p:pic>
        <p:nvPicPr>
          <p:cNvPr id="154" name="Picture 153" descr="United States flag. ">
            <a:extLst>
              <a:ext uri="{FF2B5EF4-FFF2-40B4-BE49-F238E27FC236}">
                <a16:creationId xmlns:a16="http://schemas.microsoft.com/office/drawing/2014/main" id="{7121180E-1B46-2D62-F9DE-3960C4AA7198}"/>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8359139" y="3535561"/>
            <a:ext cx="428771" cy="482724"/>
          </a:xfrm>
          <a:prstGeom prst="rect">
            <a:avLst/>
          </a:prstGeom>
        </p:spPr>
      </p:pic>
      <p:sp>
        <p:nvSpPr>
          <p:cNvPr id="149" name="TextBox 148">
            <a:extLst>
              <a:ext uri="{FF2B5EF4-FFF2-40B4-BE49-F238E27FC236}">
                <a16:creationId xmlns:a16="http://schemas.microsoft.com/office/drawing/2014/main" id="{AEF3E068-C582-168A-7F72-93EDE05D8778}"/>
              </a:ext>
            </a:extLst>
          </p:cNvPr>
          <p:cNvSpPr txBox="1"/>
          <p:nvPr/>
        </p:nvSpPr>
        <p:spPr>
          <a:xfrm>
            <a:off x="7625272" y="4007390"/>
            <a:ext cx="1988552" cy="2862322"/>
          </a:xfrm>
          <a:prstGeom prst="rect">
            <a:avLst/>
          </a:prstGeom>
          <a:noFill/>
          <a:ln>
            <a:noFill/>
          </a:ln>
        </p:spPr>
        <p:txBody>
          <a:bodyPr wrap="square" rtlCol="0">
            <a:spAutoFit/>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8274F"/>
                </a:solidFill>
                <a:effectLst/>
                <a:uLnTx/>
                <a:uFillTx/>
                <a:latin typeface="Aptos" panose="02110004020202020204"/>
                <a:ea typeface="+mn-ea"/>
                <a:cs typeface="+mn-cs"/>
              </a:rPr>
              <a:t>Distribute fentanyl through local criminal groups and individuals on the street and through social media</a:t>
            </a:r>
          </a:p>
        </p:txBody>
      </p:sp>
      <p:sp>
        <p:nvSpPr>
          <p:cNvPr id="147" name="Oval 146">
            <a:extLst>
              <a:ext uri="{FF2B5EF4-FFF2-40B4-BE49-F238E27FC236}">
                <a16:creationId xmlns:a16="http://schemas.microsoft.com/office/drawing/2014/main" id="{FFEB7F06-A7DF-9B80-FFF9-ACAD4862590D}"/>
              </a:ext>
            </a:extLst>
          </p:cNvPr>
          <p:cNvSpPr/>
          <p:nvPr/>
        </p:nvSpPr>
        <p:spPr>
          <a:xfrm>
            <a:off x="9940773" y="1823517"/>
            <a:ext cx="647999" cy="647999"/>
          </a:xfrm>
          <a:prstGeom prst="ellipse">
            <a:avLst/>
          </a:prstGeom>
          <a:solidFill>
            <a:srgbClr val="C00000"/>
          </a:solidFill>
          <a:ln w="38100" cap="flat" cmpd="sng" algn="ctr">
            <a:solidFill>
              <a:srgbClr val="FFFFFF"/>
            </a:solidFill>
            <a:prstDash val="solid"/>
          </a:ln>
          <a:effectLst/>
        </p:spPr>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0" lang="en-US" sz="1890" b="1" i="0" u="none" strike="noStrike" kern="1200" cap="none" spc="0" normalizeH="0" baseline="0" noProof="0" dirty="0">
                <a:ln>
                  <a:noFill/>
                </a:ln>
                <a:solidFill>
                  <a:srgbClr val="FFFFFF"/>
                </a:solidFill>
                <a:effectLst/>
                <a:uLnTx/>
                <a:uFillTx/>
                <a:latin typeface="Aptos" panose="02110004020202020204"/>
                <a:ea typeface="+mn-ea"/>
                <a:cs typeface="+mn-cs"/>
              </a:rPr>
              <a:t>5</a:t>
            </a:r>
          </a:p>
        </p:txBody>
      </p:sp>
      <p:pic>
        <p:nvPicPr>
          <p:cNvPr id="153" name="Picture 152" descr="United States flag. ">
            <a:extLst>
              <a:ext uri="{FF2B5EF4-FFF2-40B4-BE49-F238E27FC236}">
                <a16:creationId xmlns:a16="http://schemas.microsoft.com/office/drawing/2014/main" id="{150A2236-6A14-352C-E5DD-D05FA23CCD80}"/>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0283883" y="3515680"/>
            <a:ext cx="428771" cy="482724"/>
          </a:xfrm>
          <a:prstGeom prst="rect">
            <a:avLst/>
          </a:prstGeom>
        </p:spPr>
      </p:pic>
      <p:pic>
        <p:nvPicPr>
          <p:cNvPr id="152" name="Picture 151" descr="Chinese flag. ">
            <a:extLst>
              <a:ext uri="{FF2B5EF4-FFF2-40B4-BE49-F238E27FC236}">
                <a16:creationId xmlns:a16="http://schemas.microsoft.com/office/drawing/2014/main" id="{7BDDA10C-8CFD-7354-44CF-82F7A1FA4AC9}"/>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0684893" y="3505607"/>
            <a:ext cx="517865" cy="499295"/>
          </a:xfrm>
          <a:prstGeom prst="rect">
            <a:avLst/>
          </a:prstGeom>
        </p:spPr>
      </p:pic>
      <p:pic>
        <p:nvPicPr>
          <p:cNvPr id="151" name="Picture 150" descr="Mexican flag. ">
            <a:extLst>
              <a:ext uri="{FF2B5EF4-FFF2-40B4-BE49-F238E27FC236}">
                <a16:creationId xmlns:a16="http://schemas.microsoft.com/office/drawing/2014/main" id="{E6085252-2CC9-50E2-9AFF-CC5EECB85FD1}"/>
              </a:ext>
            </a:extLst>
          </p:cNvPr>
          <p:cNvPicPr>
            <a:picLocks/>
          </p:cNvPicPr>
          <p:nvPr/>
        </p:nvPicPr>
        <p:blipFill rotWithShape="1">
          <a:blip r:embed="rId16" cstate="screen">
            <a:extLst>
              <a:ext uri="{28A0092B-C50C-407E-A947-70E740481C1C}">
                <a14:useLocalDpi xmlns:a14="http://schemas.microsoft.com/office/drawing/2010/main"/>
              </a:ext>
            </a:extLst>
          </a:blip>
          <a:srcRect/>
          <a:stretch/>
        </p:blipFill>
        <p:spPr>
          <a:xfrm>
            <a:off x="11155532" y="3505605"/>
            <a:ext cx="471158" cy="457790"/>
          </a:xfrm>
          <a:prstGeom prst="rect">
            <a:avLst/>
          </a:prstGeom>
        </p:spPr>
      </p:pic>
      <p:sp>
        <p:nvSpPr>
          <p:cNvPr id="150" name="TextBox 149">
            <a:extLst>
              <a:ext uri="{FF2B5EF4-FFF2-40B4-BE49-F238E27FC236}">
                <a16:creationId xmlns:a16="http://schemas.microsoft.com/office/drawing/2014/main" id="{48899248-37F0-8486-26A1-1EAB7FC08288}"/>
              </a:ext>
            </a:extLst>
          </p:cNvPr>
          <p:cNvSpPr txBox="1"/>
          <p:nvPr/>
        </p:nvSpPr>
        <p:spPr>
          <a:xfrm>
            <a:off x="9849206" y="4004273"/>
            <a:ext cx="2242531" cy="1323439"/>
          </a:xfrm>
          <a:prstGeom prst="rect">
            <a:avLst/>
          </a:prstGeom>
          <a:noFill/>
          <a:ln>
            <a:noFill/>
          </a:ln>
        </p:spPr>
        <p:txBody>
          <a:bodyPr wrap="square" rtlCol="0">
            <a:spAutoFit/>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8274F"/>
                </a:solidFill>
                <a:effectLst/>
                <a:uLnTx/>
                <a:uFillTx/>
                <a:latin typeface="Aptos" panose="02110004020202020204"/>
                <a:ea typeface="+mn-ea"/>
                <a:cs typeface="+mn-cs"/>
              </a:rPr>
              <a:t>Launder drug profits through cash, goods, and cryptocurrency</a:t>
            </a:r>
          </a:p>
        </p:txBody>
      </p:sp>
      <p:sp>
        <p:nvSpPr>
          <p:cNvPr id="10" name="TextBox 9">
            <a:extLst>
              <a:ext uri="{FF2B5EF4-FFF2-40B4-BE49-F238E27FC236}">
                <a16:creationId xmlns:a16="http://schemas.microsoft.com/office/drawing/2014/main" id="{AA3B98C2-79D0-6C52-47F7-A4D8871AAF32}"/>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17" name="TextBox 16">
            <a:extLst>
              <a:ext uri="{FF2B5EF4-FFF2-40B4-BE49-F238E27FC236}">
                <a16:creationId xmlns:a16="http://schemas.microsoft.com/office/drawing/2014/main" id="{7B290E96-F0F8-54B2-B180-8972D00F3162}"/>
              </a:ext>
            </a:extLst>
          </p:cNvPr>
          <p:cNvSpPr txBox="1"/>
          <p:nvPr/>
        </p:nvSpPr>
        <p:spPr>
          <a:xfrm>
            <a:off x="3264926" y="5877616"/>
            <a:ext cx="892707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Here is an infographic that shows you the supply chain that illicit fentanyl takes on its way to American cities and towns.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It starts with precursor chemicals from China that are smuggled to Mexico.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In Mexico, those chemicals are manufactured into fake pills made to look like legitimate pharmaceuticals.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From there, the pills are smuggled into American communities and distributed to individuals.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The final step is that the profits made from the sale of these poisons are laundered back to the drug cartels and their suppliers. </a:t>
            </a:r>
          </a:p>
        </p:txBody>
      </p:sp>
      <p:sp>
        <p:nvSpPr>
          <p:cNvPr id="55" name="Slide Number Placeholder 54">
            <a:extLst>
              <a:ext uri="{FF2B5EF4-FFF2-40B4-BE49-F238E27FC236}">
                <a16:creationId xmlns:a16="http://schemas.microsoft.com/office/drawing/2014/main" id="{659BAC30-E230-9581-BD9D-0E4569907E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rPr>
              <a:t>| </a:t>
            </a:r>
            <a:fld id="{D447BB2B-ED08-DE44-A114-EDC612879DA1}" type="slidenum">
              <a:rPr kumimoji="0" lang="en-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9BF09C0A-73D8-9267-34B7-CCC2B18B6D5E}"/>
              </a:ext>
              <a:ext uri="{C183D7F6-B498-43B3-948B-1728B52AA6E4}">
                <adec:decorative xmlns:adec="http://schemas.microsoft.com/office/drawing/2017/decorative" val="1"/>
              </a:ext>
            </a:extLst>
          </p:cNvPr>
          <p:cNvPicPr/>
          <p:nvPr/>
        </p:nvPicPr>
        <p:blipFill>
          <a:blip r:embed="rId18"/>
          <a:stretch>
            <a:fillRect/>
          </a:stretch>
        </p:blipFill>
        <p:spPr>
          <a:xfrm>
            <a:off x="0" y="0"/>
            <a:ext cx="12192000" cy="6858000"/>
          </a:xfrm>
          <a:prstGeom prst="rect">
            <a:avLst/>
          </a:prstGeom>
        </p:spPr>
      </p:pic>
    </p:spTree>
    <p:extLst>
      <p:ext uri="{BB962C8B-B14F-4D97-AF65-F5344CB8AC3E}">
        <p14:creationId xmlns:p14="http://schemas.microsoft.com/office/powerpoint/2010/main" val="73835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4CDF1-86BE-E8D8-8E6B-9B8CEF10998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A1E7310-FFAC-5320-178C-11698D8FFBE2}"/>
              </a:ext>
              <a:ext uri="{C183D7F6-B498-43B3-948B-1728B52AA6E4}">
                <adec:decorative xmlns:adec="http://schemas.microsoft.com/office/drawing/2017/decorative" val="1"/>
              </a:ext>
            </a:extLst>
          </p:cNvPr>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FB3A5492-2F52-21EC-13E6-134395EB6D4D}"/>
              </a:ext>
            </a:extLst>
          </p:cNvPr>
          <p:cNvSpPr>
            <a:spLocks noGrp="1"/>
          </p:cNvSpPr>
          <p:nvPr>
            <p:ph type="title" idx="4294967295"/>
          </p:nvPr>
        </p:nvSpPr>
        <p:spPr>
          <a:xfrm>
            <a:off x="835069" y="136525"/>
            <a:ext cx="10515600" cy="1325563"/>
          </a:xfrm>
        </p:spPr>
        <p:txBody>
          <a:bodyPr/>
          <a:lstStyle/>
          <a:p>
            <a:r>
              <a:rPr lang="en-US" dirty="0"/>
              <a:t>PROTECT</a:t>
            </a:r>
          </a:p>
        </p:txBody>
      </p:sp>
      <p:pic>
        <p:nvPicPr>
          <p:cNvPr id="8" name="Picture 7" descr="Logo: Fentanyl Free America. Protect, Prevent, Support. &#10;&#10;&quot;Protect&quot; is circled. ">
            <a:extLst>
              <a:ext uri="{FF2B5EF4-FFF2-40B4-BE49-F238E27FC236}">
                <a16:creationId xmlns:a16="http://schemas.microsoft.com/office/drawing/2014/main" id="{532FCE41-5F72-D8AE-6D41-958AB4E1AA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92093"/>
            <a:ext cx="12208412" cy="3848344"/>
          </a:xfrm>
          <a:prstGeom prst="rect">
            <a:avLst/>
          </a:prstGeom>
        </p:spPr>
      </p:pic>
      <p:sp>
        <p:nvSpPr>
          <p:cNvPr id="13" name="Rectangle: Rounded Corners 4">
            <a:extLst>
              <a:ext uri="{FF2B5EF4-FFF2-40B4-BE49-F238E27FC236}">
                <a16:creationId xmlns:a16="http://schemas.microsoft.com/office/drawing/2014/main" id="{6E8D2D8E-1FEA-9976-80C5-9E21437DD23E}"/>
              </a:ext>
              <a:ext uri="{C183D7F6-B498-43B3-948B-1728B52AA6E4}">
                <adec:decorative xmlns:adec="http://schemas.microsoft.com/office/drawing/2017/decorative" val="1"/>
              </a:ext>
            </a:extLst>
          </p:cNvPr>
          <p:cNvSpPr/>
          <p:nvPr/>
        </p:nvSpPr>
        <p:spPr>
          <a:xfrm>
            <a:off x="3252083" y="3927061"/>
            <a:ext cx="1914277" cy="768530"/>
          </a:xfrm>
          <a:prstGeom prst="roundRect">
            <a:avLst/>
          </a:prstGeom>
          <a:noFill/>
          <a:ln w="76200" cap="flat" cmpd="sng" algn="ctr">
            <a:solidFill>
              <a:srgbClr val="A61E1E"/>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70" b="0" i="0" u="none" strike="noStrike" kern="1200" cap="none" spc="0" normalizeH="0" baseline="0" noProof="0">
              <a:ln>
                <a:noFill/>
              </a:ln>
              <a:solidFill>
                <a:srgbClr val="E97132"/>
              </a:solidFill>
              <a:effectLst/>
              <a:uLnTx/>
              <a:uFillTx/>
              <a:latin typeface="Aptos" panose="02110004020202020204"/>
              <a:ea typeface="+mn-ea"/>
              <a:cs typeface="+mn-cs"/>
            </a:endParaRPr>
          </a:p>
        </p:txBody>
      </p:sp>
      <p:sp>
        <p:nvSpPr>
          <p:cNvPr id="14" name="Flowchart: Manual Input 13">
            <a:extLst>
              <a:ext uri="{FF2B5EF4-FFF2-40B4-BE49-F238E27FC236}">
                <a16:creationId xmlns:a16="http://schemas.microsoft.com/office/drawing/2014/main" id="{AF45247D-F85C-1A6B-B740-9DF7E31F1715}"/>
              </a:ext>
            </a:extLst>
          </p:cNvPr>
          <p:cNvSpPr/>
          <p:nvPr/>
        </p:nvSpPr>
        <p:spPr>
          <a:xfrm>
            <a:off x="3520662" y="5398792"/>
            <a:ext cx="5731344" cy="562552"/>
          </a:xfrm>
          <a:custGeom>
            <a:avLst/>
            <a:gdLst>
              <a:gd name="csX0" fmla="*/ 0 w 10000"/>
              <a:gd name="csY0" fmla="*/ 2000 h 10000"/>
              <a:gd name="csX1" fmla="*/ 10000 w 10000"/>
              <a:gd name="csY1" fmla="*/ 0 h 10000"/>
              <a:gd name="csX2" fmla="*/ 10000 w 10000"/>
              <a:gd name="csY2" fmla="*/ 10000 h 10000"/>
              <a:gd name="csX3" fmla="*/ 0 w 10000"/>
              <a:gd name="csY3" fmla="*/ 10000 h 10000"/>
              <a:gd name="csX4" fmla="*/ 0 w 10000"/>
              <a:gd name="csY4" fmla="*/ 2000 h 10000"/>
              <a:gd name="csX0" fmla="*/ 0 w 11321"/>
              <a:gd name="csY0" fmla="*/ 0 h 8000"/>
              <a:gd name="csX1" fmla="*/ 11321 w 11321"/>
              <a:gd name="csY1" fmla="*/ 109 h 8000"/>
              <a:gd name="csX2" fmla="*/ 10000 w 11321"/>
              <a:gd name="csY2" fmla="*/ 8000 h 8000"/>
              <a:gd name="csX3" fmla="*/ 0 w 11321"/>
              <a:gd name="csY3" fmla="*/ 8000 h 8000"/>
              <a:gd name="csX4" fmla="*/ 0 w 11321"/>
              <a:gd name="csY4" fmla="*/ 0 h 8000"/>
              <a:gd name="csX0" fmla="*/ 1509 w 11509"/>
              <a:gd name="csY0" fmla="*/ 0 h 10000"/>
              <a:gd name="csX1" fmla="*/ 11509 w 11509"/>
              <a:gd name="csY1" fmla="*/ 136 h 10000"/>
              <a:gd name="csX2" fmla="*/ 10342 w 11509"/>
              <a:gd name="csY2" fmla="*/ 10000 h 10000"/>
              <a:gd name="csX3" fmla="*/ 0 w 11509"/>
              <a:gd name="csY3" fmla="*/ 9812 h 10000"/>
              <a:gd name="csX4" fmla="*/ 1509 w 11509"/>
              <a:gd name="csY4" fmla="*/ 0 h 10000"/>
              <a:gd name="csX0" fmla="*/ 1509 w 10774"/>
              <a:gd name="csY0" fmla="*/ 0 h 10000"/>
              <a:gd name="csX1" fmla="*/ 10774 w 10774"/>
              <a:gd name="csY1" fmla="*/ 136 h 10000"/>
              <a:gd name="csX2" fmla="*/ 10342 w 10774"/>
              <a:gd name="csY2" fmla="*/ 10000 h 10000"/>
              <a:gd name="csX3" fmla="*/ 0 w 10774"/>
              <a:gd name="csY3" fmla="*/ 9812 h 10000"/>
              <a:gd name="csX4" fmla="*/ 1509 w 10774"/>
              <a:gd name="csY4" fmla="*/ 0 h 10000"/>
              <a:gd name="csX0" fmla="*/ 0 w 9265"/>
              <a:gd name="csY0" fmla="*/ 0 h 10000"/>
              <a:gd name="csX1" fmla="*/ 9265 w 9265"/>
              <a:gd name="csY1" fmla="*/ 136 h 10000"/>
              <a:gd name="csX2" fmla="*/ 8833 w 9265"/>
              <a:gd name="csY2" fmla="*/ 10000 h 10000"/>
              <a:gd name="csX3" fmla="*/ 291 w 9265"/>
              <a:gd name="csY3" fmla="*/ 9521 h 10000"/>
              <a:gd name="csX4" fmla="*/ 0 w 9265"/>
              <a:gd name="csY4" fmla="*/ 0 h 10000"/>
              <a:gd name="csX0" fmla="*/ 548 w 9686"/>
              <a:gd name="csY0" fmla="*/ 0 h 10146"/>
              <a:gd name="csX1" fmla="*/ 9686 w 9686"/>
              <a:gd name="csY1" fmla="*/ 282 h 10146"/>
              <a:gd name="csX2" fmla="*/ 9220 w 9686"/>
              <a:gd name="csY2" fmla="*/ 10146 h 10146"/>
              <a:gd name="csX3" fmla="*/ 0 w 9686"/>
              <a:gd name="csY3" fmla="*/ 9667 h 10146"/>
              <a:gd name="csX4" fmla="*/ 548 w 9686"/>
              <a:gd name="csY4" fmla="*/ 0 h 10146"/>
              <a:gd name="csX0" fmla="*/ 736 w 10170"/>
              <a:gd name="csY0" fmla="*/ 0 h 10000"/>
              <a:gd name="csX1" fmla="*/ 10170 w 10170"/>
              <a:gd name="csY1" fmla="*/ 278 h 10000"/>
              <a:gd name="csX2" fmla="*/ 9689 w 10170"/>
              <a:gd name="csY2" fmla="*/ 10000 h 10000"/>
              <a:gd name="csX3" fmla="*/ 0 w 10170"/>
              <a:gd name="csY3" fmla="*/ 9528 h 10000"/>
              <a:gd name="csX4" fmla="*/ 736 w 10170"/>
              <a:gd name="csY4" fmla="*/ 0 h 10000"/>
              <a:gd name="csX0" fmla="*/ 482 w 10170"/>
              <a:gd name="csY0" fmla="*/ 0 h 10000"/>
              <a:gd name="csX1" fmla="*/ 10170 w 10170"/>
              <a:gd name="csY1" fmla="*/ 278 h 10000"/>
              <a:gd name="csX2" fmla="*/ 9689 w 10170"/>
              <a:gd name="csY2" fmla="*/ 10000 h 10000"/>
              <a:gd name="csX3" fmla="*/ 0 w 10170"/>
              <a:gd name="csY3" fmla="*/ 9528 h 10000"/>
              <a:gd name="csX4" fmla="*/ 482 w 10170"/>
              <a:gd name="csY4" fmla="*/ 0 h 10000"/>
              <a:gd name="csX0" fmla="*/ 510 w 10198"/>
              <a:gd name="csY0" fmla="*/ 0 h 10000"/>
              <a:gd name="csX1" fmla="*/ 10198 w 10198"/>
              <a:gd name="csY1" fmla="*/ 278 h 10000"/>
              <a:gd name="csX2" fmla="*/ 9717 w 10198"/>
              <a:gd name="csY2" fmla="*/ 10000 h 10000"/>
              <a:gd name="csX3" fmla="*/ 0 w 10198"/>
              <a:gd name="csY3" fmla="*/ 9815 h 10000"/>
              <a:gd name="csX4" fmla="*/ 510 w 10198"/>
              <a:gd name="csY4" fmla="*/ 0 h 10000"/>
              <a:gd name="csX0" fmla="*/ 468 w 10198"/>
              <a:gd name="csY0" fmla="*/ 0 h 10144"/>
              <a:gd name="csX1" fmla="*/ 10198 w 10198"/>
              <a:gd name="csY1" fmla="*/ 422 h 10144"/>
              <a:gd name="csX2" fmla="*/ 9717 w 10198"/>
              <a:gd name="csY2" fmla="*/ 10144 h 10144"/>
              <a:gd name="csX3" fmla="*/ 0 w 10198"/>
              <a:gd name="csY3" fmla="*/ 9959 h 10144"/>
              <a:gd name="csX4" fmla="*/ 468 w 10198"/>
              <a:gd name="csY4" fmla="*/ 0 h 10144"/>
              <a:gd name="csX0" fmla="*/ 468 w 10198"/>
              <a:gd name="csY0" fmla="*/ 9 h 10153"/>
              <a:gd name="csX1" fmla="*/ 10198 w 10198"/>
              <a:gd name="csY1" fmla="*/ 0 h 10153"/>
              <a:gd name="csX2" fmla="*/ 9717 w 10198"/>
              <a:gd name="csY2" fmla="*/ 10153 h 10153"/>
              <a:gd name="csX3" fmla="*/ 0 w 10198"/>
              <a:gd name="csY3" fmla="*/ 9968 h 10153"/>
              <a:gd name="csX4" fmla="*/ 468 w 10198"/>
              <a:gd name="csY4" fmla="*/ 9 h 10153"/>
              <a:gd name="csX0" fmla="*/ 454 w 10184"/>
              <a:gd name="csY0" fmla="*/ 9 h 10153"/>
              <a:gd name="csX1" fmla="*/ 10184 w 10184"/>
              <a:gd name="csY1" fmla="*/ 0 h 10153"/>
              <a:gd name="csX2" fmla="*/ 9703 w 10184"/>
              <a:gd name="csY2" fmla="*/ 10153 h 10153"/>
              <a:gd name="csX3" fmla="*/ 0 w 10184"/>
              <a:gd name="csY3" fmla="*/ 10112 h 10153"/>
              <a:gd name="csX4" fmla="*/ 454 w 10184"/>
              <a:gd name="csY4" fmla="*/ 9 h 10153"/>
            </a:gdLst>
            <a:ahLst/>
            <a:cxnLst>
              <a:cxn ang="0">
                <a:pos x="csX0" y="csY0"/>
              </a:cxn>
              <a:cxn ang="0">
                <a:pos x="csX1" y="csY1"/>
              </a:cxn>
              <a:cxn ang="0">
                <a:pos x="csX2" y="csY2"/>
              </a:cxn>
              <a:cxn ang="0">
                <a:pos x="csX3" y="csY3"/>
              </a:cxn>
              <a:cxn ang="0">
                <a:pos x="csX4" y="csY4"/>
              </a:cxn>
            </a:cxnLst>
            <a:rect l="l" t="t" r="r" b="b"/>
            <a:pathLst>
              <a:path w="10184" h="10153">
                <a:moveTo>
                  <a:pt x="454" y="9"/>
                </a:moveTo>
                <a:lnTo>
                  <a:pt x="10184" y="0"/>
                </a:lnTo>
                <a:cubicBezTo>
                  <a:pt x="10024" y="3241"/>
                  <a:pt x="9863" y="6912"/>
                  <a:pt x="9703" y="10153"/>
                </a:cubicBezTo>
                <a:lnTo>
                  <a:pt x="0" y="10112"/>
                </a:lnTo>
                <a:cubicBezTo>
                  <a:pt x="189" y="6936"/>
                  <a:pt x="265" y="3185"/>
                  <a:pt x="454" y="9"/>
                </a:cubicBezTo>
                <a:close/>
              </a:path>
            </a:pathLst>
          </a:cu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ptos" panose="02110004020202020204"/>
                <a:ea typeface="+mn-ea"/>
                <a:cs typeface="+mn-cs"/>
                <a:hlinkClick r:id="rId4" tooltip="Fentanyl Free America">
                  <a:extLst>
                    <a:ext uri="{A12FA001-AC4F-418D-AE19-62706E023703}">
                      <ahyp:hlinkClr xmlns:ahyp="http://schemas.microsoft.com/office/drawing/2018/hyperlinkcolor" val="tx"/>
                    </a:ext>
                  </a:extLst>
                </a:hlinkClick>
              </a:rPr>
              <a:t>DEA.GOV/FENTANYLFREE</a:t>
            </a:r>
            <a:r>
              <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
        <p:nvSpPr>
          <p:cNvPr id="6" name="TextBox 5">
            <a:extLst>
              <a:ext uri="{FF2B5EF4-FFF2-40B4-BE49-F238E27FC236}">
                <a16:creationId xmlns:a16="http://schemas.microsoft.com/office/drawing/2014/main" id="{5E0D1F9A-B569-3BD7-0B77-54FF4479599C}"/>
              </a:ext>
            </a:extLst>
          </p:cNvPr>
          <p:cNvSpPr txBox="1"/>
          <p:nvPr/>
        </p:nvSpPr>
        <p:spPr>
          <a:xfrm>
            <a:off x="2298367" y="6311900"/>
            <a:ext cx="6110416"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cap="none" dirty="0">
                <a:solidFill>
                  <a:srgbClr val="000000"/>
                </a:solidFill>
                <a:effectLst/>
                <a:latin typeface="Arial"/>
                <a:ea typeface="Arial"/>
                <a:cs typeface="Arial"/>
                <a:sym typeface="Arial"/>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cap="none" dirty="0">
                <a:solidFill>
                  <a:srgbClr val="000000"/>
                </a:solidFill>
                <a:effectLst/>
                <a:latin typeface="Arial"/>
                <a:ea typeface="Arial"/>
                <a:cs typeface="Arial"/>
                <a:sym typeface="Arial"/>
              </a:rPr>
              <a:t>DEA is, first and foremost, a law enforcement agency.  We protect communities through increased enforcement and stronger measures to prevent fentanyl production and distribution.</a:t>
            </a:r>
            <a:endParaRPr lang="en-US" sz="1000" dirty="0"/>
          </a:p>
        </p:txBody>
      </p:sp>
      <p:sp>
        <p:nvSpPr>
          <p:cNvPr id="55" name="Slide Number Placeholder 54">
            <a:extLst>
              <a:ext uri="{FF2B5EF4-FFF2-40B4-BE49-F238E27FC236}">
                <a16:creationId xmlns:a16="http://schemas.microsoft.com/office/drawing/2014/main" id="{1DEDDD5D-802A-BE24-CB8F-F76D69F2D3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rPr>
              <a:t>| </a:t>
            </a:r>
            <a:fld id="{D447BB2B-ED08-DE44-A114-EDC612879DA1}" type="slidenum">
              <a:rPr kumimoji="0" lang="en-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4C0CED88-F19A-4602-C66D-6D3D621DA4FD}"/>
              </a:ext>
              <a:ext uri="{C183D7F6-B498-43B3-948B-1728B52AA6E4}">
                <adec:decorative xmlns:adec="http://schemas.microsoft.com/office/drawing/2017/decorative" val="1"/>
              </a:ext>
            </a:extLst>
          </p:cNvPr>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71852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33580-11DB-D5F2-50D9-D47547318D65}"/>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76AA0FA-763E-EC1E-1C5B-884B45365A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rot="16200000">
            <a:off x="2673895" y="-2667635"/>
            <a:ext cx="6850471" cy="12185738"/>
          </a:xfrm>
          <a:prstGeom prst="rect">
            <a:avLst/>
          </a:prstGeom>
        </p:spPr>
      </p:pic>
      <p:sp>
        <p:nvSpPr>
          <p:cNvPr id="2" name="Rectangle 1">
            <a:extLst>
              <a:ext uri="{FF2B5EF4-FFF2-40B4-BE49-F238E27FC236}">
                <a16:creationId xmlns:a16="http://schemas.microsoft.com/office/drawing/2014/main" id="{F260B79A-3263-70D4-202F-C93ECC3A6C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2F7F0E0B-30BE-83A0-69F7-B6C1191C073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6308" y="1196539"/>
            <a:ext cx="2574506" cy="250042"/>
          </a:xfrm>
          <a:prstGeom prst="rect">
            <a:avLst/>
          </a:prstGeom>
        </p:spPr>
      </p:pic>
      <p:pic>
        <p:nvPicPr>
          <p:cNvPr id="7" name="Picture 6">
            <a:extLst>
              <a:ext uri="{FF2B5EF4-FFF2-40B4-BE49-F238E27FC236}">
                <a16:creationId xmlns:a16="http://schemas.microsoft.com/office/drawing/2014/main" id="{D44E4D73-1E2A-D212-DB2F-87A27873759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327" y="6392"/>
            <a:ext cx="3059271" cy="1344645"/>
          </a:xfrm>
          <a:prstGeom prst="rect">
            <a:avLst/>
          </a:prstGeom>
        </p:spPr>
      </p:pic>
      <p:pic>
        <p:nvPicPr>
          <p:cNvPr id="18" name="Picture 17">
            <a:extLst>
              <a:ext uri="{FF2B5EF4-FFF2-40B4-BE49-F238E27FC236}">
                <a16:creationId xmlns:a16="http://schemas.microsoft.com/office/drawing/2014/main" id="{18DF9915-D264-2630-BC3B-BE346A3D2A6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886071" y="409054"/>
            <a:ext cx="2493703" cy="546100"/>
          </a:xfrm>
          <a:prstGeom prst="rect">
            <a:avLst/>
          </a:prstGeom>
        </p:spPr>
      </p:pic>
      <p:sp>
        <p:nvSpPr>
          <p:cNvPr id="19" name="TextBox 18">
            <a:extLst>
              <a:ext uri="{FF2B5EF4-FFF2-40B4-BE49-F238E27FC236}">
                <a16:creationId xmlns:a16="http://schemas.microsoft.com/office/drawing/2014/main" id="{D5305B42-0648-3431-4FD5-646ABD323F25}"/>
              </a:ext>
            </a:extLst>
          </p:cNvPr>
          <p:cNvSpPr txBox="1"/>
          <p:nvPr/>
        </p:nvSpPr>
        <p:spPr>
          <a:xfrm>
            <a:off x="10668671" y="510204"/>
            <a:ext cx="1226619"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PROTECT</a:t>
            </a:r>
          </a:p>
        </p:txBody>
      </p:sp>
      <p:sp>
        <p:nvSpPr>
          <p:cNvPr id="4" name="Title 3">
            <a:extLst>
              <a:ext uri="{FF2B5EF4-FFF2-40B4-BE49-F238E27FC236}">
                <a16:creationId xmlns:a16="http://schemas.microsoft.com/office/drawing/2014/main" id="{F26A580D-E42E-6CB0-9A8E-C23FA1DB16AA}"/>
              </a:ext>
            </a:extLst>
          </p:cNvPr>
          <p:cNvSpPr txBox="1">
            <a:spLocks noGrp="1"/>
          </p:cNvSpPr>
          <p:nvPr>
            <p:ph type="title" idx="4294967295"/>
          </p:nvPr>
        </p:nvSpPr>
        <p:spPr>
          <a:xfrm>
            <a:off x="403152" y="1576313"/>
            <a:ext cx="4348921"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DEA PROTECTS AMERICA</a:t>
            </a:r>
          </a:p>
        </p:txBody>
      </p:sp>
      <p:sp>
        <p:nvSpPr>
          <p:cNvPr id="11" name="Content Placeholder 10">
            <a:extLst>
              <a:ext uri="{FF2B5EF4-FFF2-40B4-BE49-F238E27FC236}">
                <a16:creationId xmlns:a16="http://schemas.microsoft.com/office/drawing/2014/main" id="{BFB7025E-BB0F-0680-FC12-B824167964B4}"/>
              </a:ext>
            </a:extLst>
          </p:cNvPr>
          <p:cNvSpPr>
            <a:spLocks noGrp="1"/>
          </p:cNvSpPr>
          <p:nvPr>
            <p:ph idx="1"/>
          </p:nvPr>
        </p:nvSpPr>
        <p:spPr>
          <a:xfrm>
            <a:off x="492905" y="2530420"/>
            <a:ext cx="4118902" cy="3560818"/>
          </a:xfrm>
        </p:spPr>
        <p:txBody>
          <a:bodyPr>
            <a:normAutofit fontScale="85000" lnSpcReduction="10000"/>
          </a:bodyPr>
          <a:lstStyle/>
          <a:p>
            <a:pPr lvl="0"/>
            <a:r>
              <a:rPr lang="en-US" dirty="0"/>
              <a:t>Enforces our nation’s drug laws</a:t>
            </a:r>
          </a:p>
          <a:p>
            <a:pPr lvl="0"/>
            <a:r>
              <a:rPr lang="en-US" dirty="0"/>
              <a:t>Disrupts supply chains</a:t>
            </a:r>
          </a:p>
          <a:p>
            <a:pPr lvl="0"/>
            <a:r>
              <a:rPr lang="en-US" dirty="0"/>
              <a:t>Stops precursor chemicals</a:t>
            </a:r>
          </a:p>
          <a:p>
            <a:pPr lvl="0"/>
            <a:r>
              <a:rPr lang="en-US" dirty="0"/>
              <a:t>Identifies and respond to risks</a:t>
            </a:r>
          </a:p>
          <a:p>
            <a:pPr lvl="0"/>
            <a:r>
              <a:rPr lang="en-US" dirty="0"/>
              <a:t>Works with international, national, tribal, and local law enforcement partners</a:t>
            </a:r>
          </a:p>
        </p:txBody>
      </p:sp>
      <p:pic>
        <p:nvPicPr>
          <p:cNvPr id="8" name="Picture 2" descr="Photo of a bag labeled &quot;Suspected Fentanyl.&quot; ">
            <a:extLst>
              <a:ext uri="{FF2B5EF4-FFF2-40B4-BE49-F238E27FC236}">
                <a16:creationId xmlns:a16="http://schemas.microsoft.com/office/drawing/2014/main" id="{04F83924-3FD5-413C-850D-31622AE5D02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829808" y="1351037"/>
            <a:ext cx="3019028" cy="2264271"/>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4" descr="Photo of a laboratory technician performing tests.">
            <a:extLst>
              <a:ext uri="{FF2B5EF4-FFF2-40B4-BE49-F238E27FC236}">
                <a16:creationId xmlns:a16="http://schemas.microsoft.com/office/drawing/2014/main" id="{954E142E-49AE-FE01-9889-433C06106E6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36611" y="1339090"/>
            <a:ext cx="3235380" cy="2234569"/>
          </a:xfrm>
          <a:prstGeom prst="rect">
            <a:avLst/>
          </a:prstGeom>
          <a:ln w="15875">
            <a:solidFill>
              <a:schemeClr val="bg1"/>
            </a:solidFill>
          </a:ln>
        </p:spPr>
      </p:pic>
      <p:pic>
        <p:nvPicPr>
          <p:cNvPr id="17" name="Picture 16" descr="Photo of DEA officers talking with a group of children.">
            <a:extLst>
              <a:ext uri="{FF2B5EF4-FFF2-40B4-BE49-F238E27FC236}">
                <a16:creationId xmlns:a16="http://schemas.microsoft.com/office/drawing/2014/main" id="{2249C8B2-5354-C108-37AB-FB066F99428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18067" y="3782211"/>
            <a:ext cx="2803804" cy="2264270"/>
          </a:xfrm>
          <a:prstGeom prst="rect">
            <a:avLst/>
          </a:prstGeom>
          <a:ln w="15875">
            <a:solidFill>
              <a:schemeClr val="bg1"/>
            </a:solidFill>
          </a:ln>
        </p:spPr>
      </p:pic>
      <p:pic>
        <p:nvPicPr>
          <p:cNvPr id="12" name="Picture 4" descr="Rafael Caro Quintero: Drug lord convicted in Mexico of DEA agent's murder  appears in US court - 6abc Philadelphia">
            <a:extLst>
              <a:ext uri="{FF2B5EF4-FFF2-40B4-BE49-F238E27FC236}">
                <a16:creationId xmlns:a16="http://schemas.microsoft.com/office/drawing/2014/main" id="{43A9DB49-4B14-0C1E-85E0-D8BE8E187825}"/>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577340" y="3826796"/>
            <a:ext cx="3495668" cy="1957574"/>
          </a:xfrm>
          <a:prstGeom prst="rect">
            <a:avLst/>
          </a:prstGeom>
          <a:noFill/>
          <a:ln w="15875">
            <a:solidFill>
              <a:schemeClr val="bg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68725C9-4845-6E2E-277A-5F0C4D9E3AA1}"/>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5" name="TextBox 4">
            <a:extLst>
              <a:ext uri="{FF2B5EF4-FFF2-40B4-BE49-F238E27FC236}">
                <a16:creationId xmlns:a16="http://schemas.microsoft.com/office/drawing/2014/main" id="{D3C415EF-C71C-355C-50C0-256961837D65}"/>
              </a:ext>
            </a:extLst>
          </p:cNvPr>
          <p:cNvSpPr txBox="1"/>
          <p:nvPr/>
        </p:nvSpPr>
        <p:spPr>
          <a:xfrm>
            <a:off x="3240866" y="6226036"/>
            <a:ext cx="8944873" cy="707886"/>
          </a:xfrm>
          <a:prstGeom prst="rect">
            <a:avLst/>
          </a:prstGeom>
          <a:noFill/>
        </p:spPr>
        <p:txBody>
          <a:bodyPr wrap="square">
            <a:sp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b="0" i="0" u="none" strike="noStrike" cap="none" dirty="0">
                <a:solidFill>
                  <a:srgbClr val="000000"/>
                </a:solidFill>
                <a:effectLst/>
                <a:latin typeface="Arial"/>
                <a:ea typeface="Arial"/>
                <a:cs typeface="Arial"/>
                <a:sym typeface="Arial"/>
              </a:rPr>
              <a:t>Speaker Notes: DEA leads the fight to protect American lives and communities from the devastating impact of fentanyl.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b="0" i="0" u="none" strike="noStrike" cap="none" dirty="0">
                <a:solidFill>
                  <a:srgbClr val="000000"/>
                </a:solidFill>
                <a:effectLst/>
                <a:latin typeface="Arial"/>
                <a:ea typeface="Arial"/>
                <a:cs typeface="Arial"/>
                <a:sym typeface="Arial"/>
              </a:rPr>
              <a:t>Our mission is clear and rooted in decisive action: dismantling the cartels responsible for manufacturing and trafficking this deadly poison, breaking their command-and-control networks, disrupting the illicit financial systems that sustain them, and cutting off the supply before it reaches our neighborhoods.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b="0" i="0" u="none" strike="noStrike" cap="none" dirty="0">
                <a:solidFill>
                  <a:srgbClr val="000000"/>
                </a:solidFill>
                <a:effectLst/>
                <a:latin typeface="Arial"/>
                <a:ea typeface="Arial"/>
                <a:cs typeface="Arial"/>
                <a:sym typeface="Arial"/>
              </a:rPr>
              <a:t>Partnerships are at the heart of DEA’s work.  DEA collaborates with law enforcement agencies and civilian organizations at every level to achieve results. </a:t>
            </a:r>
          </a:p>
        </p:txBody>
      </p:sp>
      <p:sp>
        <p:nvSpPr>
          <p:cNvPr id="55" name="Slide Number Placeholder 54">
            <a:extLst>
              <a:ext uri="{FF2B5EF4-FFF2-40B4-BE49-F238E27FC236}">
                <a16:creationId xmlns:a16="http://schemas.microsoft.com/office/drawing/2014/main" id="{80EAF627-CB46-CD2D-232B-58B89400AABD}"/>
              </a:ext>
            </a:extLst>
          </p:cNvPr>
          <p:cNvSpPr>
            <a:spLocks noGrp="1"/>
          </p:cNvSpPr>
          <p:nvPr>
            <p:ph type="sldNum" sz="quarter" idx="12"/>
          </p:nvPr>
        </p:nvSpPr>
        <p:spPr>
          <a:xfrm>
            <a:off x="8610600" y="6356350"/>
            <a:ext cx="2743200" cy="365125"/>
          </a:xfrm>
        </p:spPr>
        <p:txBody>
          <a:bodyPr/>
          <a:lstStyle/>
          <a:p>
            <a:pPr lvl="0"/>
            <a:r>
              <a:rPr lang="en-US" b="1" noProof="0" dirty="0">
                <a:solidFill>
                  <a:schemeClr val="tx1"/>
                </a:solidFill>
              </a:rPr>
              <a:t>| </a:t>
            </a:r>
            <a:fld id="{D447BB2B-ED08-DE44-A114-EDC612879DA1}" type="slidenum">
              <a:rPr lang="en-US" b="1" noProof="0" smtClean="0">
                <a:solidFill>
                  <a:schemeClr val="tx1"/>
                </a:solidFill>
              </a:rPr>
              <a:pPr lvl="0"/>
              <a:t>14</a:t>
            </a:fld>
            <a:endParaRPr lang="en-US" b="1" noProof="0" dirty="0">
              <a:solidFill>
                <a:schemeClr val="tx1"/>
              </a:solidFill>
            </a:endParaRPr>
          </a:p>
        </p:txBody>
      </p:sp>
      <p:pic>
        <p:nvPicPr>
          <p:cNvPr id="3" name="Picture 2">
            <a:extLst>
              <a:ext uri="{FF2B5EF4-FFF2-40B4-BE49-F238E27FC236}">
                <a16:creationId xmlns:a16="http://schemas.microsoft.com/office/drawing/2014/main" id="{DF1E65DA-1FFA-3236-E3E4-1F38DEFC3A30}"/>
              </a:ext>
              <a:ext uri="{C183D7F6-B498-43B3-948B-1728B52AA6E4}">
                <adec:decorative xmlns:adec="http://schemas.microsoft.com/office/drawing/2017/decorative" val="1"/>
              </a:ext>
            </a:extLst>
          </p:cNvPr>
          <p:cNvPicPr/>
          <p:nvPr/>
        </p:nvPicPr>
        <p:blipFill>
          <a:blip r:embed="rId11"/>
          <a:stretch>
            <a:fillRect/>
          </a:stretch>
        </p:blipFill>
        <p:spPr>
          <a:xfrm>
            <a:off x="0" y="0"/>
            <a:ext cx="12192000" cy="6858000"/>
          </a:xfrm>
          <a:prstGeom prst="rect">
            <a:avLst/>
          </a:prstGeom>
        </p:spPr>
      </p:pic>
    </p:spTree>
    <p:extLst>
      <p:ext uri="{BB962C8B-B14F-4D97-AF65-F5344CB8AC3E}">
        <p14:creationId xmlns:p14="http://schemas.microsoft.com/office/powerpoint/2010/main" val="69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BC29D-3ABC-352E-BBD2-79B143D88014}"/>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CCED8F81-646B-D38F-B205-5C1C2A4064C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86071" y="409054"/>
            <a:ext cx="2493703" cy="546100"/>
          </a:xfrm>
          <a:prstGeom prst="rect">
            <a:avLst/>
          </a:prstGeom>
        </p:spPr>
      </p:pic>
      <p:sp>
        <p:nvSpPr>
          <p:cNvPr id="19" name="TextBox 18">
            <a:extLst>
              <a:ext uri="{FF2B5EF4-FFF2-40B4-BE49-F238E27FC236}">
                <a16:creationId xmlns:a16="http://schemas.microsoft.com/office/drawing/2014/main" id="{0ECB48CD-E832-86E4-16DA-DB6FBA781D38}"/>
              </a:ext>
            </a:extLst>
          </p:cNvPr>
          <p:cNvSpPr txBox="1"/>
          <p:nvPr/>
        </p:nvSpPr>
        <p:spPr>
          <a:xfrm>
            <a:off x="10668671" y="510204"/>
            <a:ext cx="1226619"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PROTECT</a:t>
            </a:r>
          </a:p>
        </p:txBody>
      </p:sp>
      <p:sp>
        <p:nvSpPr>
          <p:cNvPr id="2" name="Rectangle 1">
            <a:extLst>
              <a:ext uri="{FF2B5EF4-FFF2-40B4-BE49-F238E27FC236}">
                <a16:creationId xmlns:a16="http://schemas.microsoft.com/office/drawing/2014/main" id="{B3AC333B-088B-3802-1426-40638B761B7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9903DE3B-A7EF-D055-AD99-F0112E9492EE}"/>
              </a:ext>
            </a:extLst>
          </p:cNvPr>
          <p:cNvSpPr txBox="1">
            <a:spLocks noGrp="1"/>
          </p:cNvSpPr>
          <p:nvPr>
            <p:ph type="title" idx="4294967295"/>
          </p:nvPr>
        </p:nvSpPr>
        <p:spPr>
          <a:xfrm>
            <a:off x="597160" y="1579794"/>
            <a:ext cx="3245364"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DEA ENFORCEMENT</a:t>
            </a:r>
          </a:p>
        </p:txBody>
      </p:sp>
      <p:sp>
        <p:nvSpPr>
          <p:cNvPr id="11" name="Content Placeholder 10">
            <a:extLst>
              <a:ext uri="{FF2B5EF4-FFF2-40B4-BE49-F238E27FC236}">
                <a16:creationId xmlns:a16="http://schemas.microsoft.com/office/drawing/2014/main" id="{CE54C400-F570-272C-2058-4A8D13C86CD2}"/>
              </a:ext>
            </a:extLst>
          </p:cNvPr>
          <p:cNvSpPr>
            <a:spLocks noGrp="1"/>
          </p:cNvSpPr>
          <p:nvPr>
            <p:ph idx="1"/>
          </p:nvPr>
        </p:nvSpPr>
        <p:spPr>
          <a:xfrm>
            <a:off x="611188" y="2815388"/>
            <a:ext cx="3298611" cy="3275849"/>
          </a:xfrm>
        </p:spPr>
        <p:txBody>
          <a:bodyPr>
            <a:normAutofit fontScale="92500"/>
          </a:bodyPr>
          <a:lstStyle/>
          <a:p>
            <a:pPr lvl="0">
              <a:spcAft>
                <a:spcPts val="2400"/>
              </a:spcAft>
            </a:pPr>
            <a:r>
              <a:rPr lang="en-US" dirty="0"/>
              <a:t>Targets traffickers</a:t>
            </a:r>
          </a:p>
          <a:p>
            <a:pPr lvl="0">
              <a:spcAft>
                <a:spcPts val="2400"/>
              </a:spcAft>
            </a:pPr>
            <a:r>
              <a:rPr lang="en-US" dirty="0"/>
              <a:t>Removes poison from our communities</a:t>
            </a:r>
          </a:p>
          <a:p>
            <a:pPr lvl="0"/>
            <a:r>
              <a:rPr lang="en-US" dirty="0"/>
              <a:t>Protects the vulnerable</a:t>
            </a:r>
          </a:p>
        </p:txBody>
      </p:sp>
      <p:pic>
        <p:nvPicPr>
          <p:cNvPr id="14" name="Picture 13">
            <a:extLst>
              <a:ext uri="{FF2B5EF4-FFF2-40B4-BE49-F238E27FC236}">
                <a16:creationId xmlns:a16="http://schemas.microsoft.com/office/drawing/2014/main" id="{52146CD5-08FE-17F8-FACA-06836B026DA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22999" y="1152089"/>
            <a:ext cx="3415366" cy="2276911"/>
          </a:xfrm>
          <a:prstGeom prst="rect">
            <a:avLst/>
          </a:prstGeom>
          <a:ln w="15875">
            <a:solidFill>
              <a:schemeClr val="bg1"/>
            </a:solidFill>
          </a:ln>
        </p:spPr>
      </p:pic>
      <p:pic>
        <p:nvPicPr>
          <p:cNvPr id="16" name="Picture 15">
            <a:extLst>
              <a:ext uri="{FF2B5EF4-FFF2-40B4-BE49-F238E27FC236}">
                <a16:creationId xmlns:a16="http://schemas.microsoft.com/office/drawing/2014/main" id="{A0EAC931-671B-7915-D4DE-B6EFB46E1B7D}"/>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09799" y="1638436"/>
            <a:ext cx="3580038" cy="4304654"/>
          </a:xfrm>
          <a:prstGeom prst="rect">
            <a:avLst/>
          </a:prstGeom>
          <a:ln w="15875">
            <a:solidFill>
              <a:schemeClr val="bg1"/>
            </a:solidFill>
          </a:ln>
        </p:spPr>
      </p:pic>
      <p:pic>
        <p:nvPicPr>
          <p:cNvPr id="12" name="Picture 11">
            <a:extLst>
              <a:ext uri="{FF2B5EF4-FFF2-40B4-BE49-F238E27FC236}">
                <a16:creationId xmlns:a16="http://schemas.microsoft.com/office/drawing/2014/main" id="{CEE286E0-8E73-CC39-B737-37F5299594C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11193" y="2961309"/>
            <a:ext cx="2571750" cy="3429000"/>
          </a:xfrm>
          <a:prstGeom prst="rect">
            <a:avLst/>
          </a:prstGeom>
          <a:ln w="12700">
            <a:solidFill>
              <a:schemeClr val="bg1"/>
            </a:solidFill>
          </a:ln>
        </p:spPr>
      </p:pic>
      <p:sp>
        <p:nvSpPr>
          <p:cNvPr id="10" name="TextBox 9">
            <a:extLst>
              <a:ext uri="{FF2B5EF4-FFF2-40B4-BE49-F238E27FC236}">
                <a16:creationId xmlns:a16="http://schemas.microsoft.com/office/drawing/2014/main" id="{C32386F9-DC3C-6847-D243-ACEA521E0563}"/>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5" name="TextBox 4">
            <a:extLst>
              <a:ext uri="{FF2B5EF4-FFF2-40B4-BE49-F238E27FC236}">
                <a16:creationId xmlns:a16="http://schemas.microsoft.com/office/drawing/2014/main" id="{6F9C3447-1286-F7BD-28F6-027755C2BABD}"/>
              </a:ext>
            </a:extLst>
          </p:cNvPr>
          <p:cNvSpPr txBox="1"/>
          <p:nvPr/>
        </p:nvSpPr>
        <p:spPr>
          <a:xfrm>
            <a:off x="3544792" y="6464875"/>
            <a:ext cx="4916586" cy="215444"/>
          </a:xfrm>
          <a:prstGeom prst="rect">
            <a:avLst/>
          </a:prstGeom>
          <a:noFill/>
        </p:spPr>
        <p:txBody>
          <a:bodyPr wrap="square">
            <a:spAutoFit/>
          </a:bodyPr>
          <a:lstStyle/>
          <a:p>
            <a:pPr marL="158750" indent="0">
              <a:buNone/>
            </a:pPr>
            <a:r>
              <a:rPr lang="en-US" sz="200" dirty="0"/>
              <a:t>Speaker Notes: </a:t>
            </a:r>
          </a:p>
          <a:p>
            <a:pPr marL="158750" indent="0">
              <a:buNone/>
            </a:pPr>
            <a:r>
              <a:rPr lang="en-US" sz="200" dirty="0"/>
              <a:t>DEA serves many functions, but again, enforcement is at the heart of what we do.  DEA agents and task force officers investigate and arrest those who traffic drugs in our community, with a focus on those who do the most harm.</a:t>
            </a:r>
          </a:p>
          <a:p>
            <a:pPr marL="158750" indent="0">
              <a:buNone/>
            </a:pPr>
            <a:r>
              <a:rPr lang="en-US" sz="200" dirty="0"/>
              <a:t>Every pill and packet of powder that DEA-led enforcement efforts take off the streets can save a life.</a:t>
            </a:r>
          </a:p>
          <a:p>
            <a:pPr marL="158750" indent="0">
              <a:buNone/>
            </a:pPr>
            <a:r>
              <a:rPr lang="en-US" sz="200" dirty="0"/>
              <a:t>And the lives that are most at risk are those who are most vulnerable – young people and those struggling with substance use or seeking to recover.</a:t>
            </a:r>
          </a:p>
        </p:txBody>
      </p:sp>
      <p:sp>
        <p:nvSpPr>
          <p:cNvPr id="55" name="Slide Number Placeholder 54">
            <a:extLst>
              <a:ext uri="{FF2B5EF4-FFF2-40B4-BE49-F238E27FC236}">
                <a16:creationId xmlns:a16="http://schemas.microsoft.com/office/drawing/2014/main" id="{835FF6CA-E81B-C30D-1D5E-9956DD55434D}"/>
              </a:ext>
            </a:extLst>
          </p:cNvPr>
          <p:cNvSpPr>
            <a:spLocks noGrp="1"/>
          </p:cNvSpPr>
          <p:nvPr>
            <p:ph type="sldNum" sz="quarter" idx="12"/>
          </p:nvPr>
        </p:nvSpPr>
        <p:spPr>
          <a:xfrm>
            <a:off x="8610600" y="6356350"/>
            <a:ext cx="2743200" cy="365125"/>
          </a:xfrm>
        </p:spPr>
        <p:txBody>
          <a:bodyPr/>
          <a:lstStyle/>
          <a:p>
            <a:pPr lvl="0"/>
            <a:r>
              <a:rPr lang="en-US" b="1" noProof="0" dirty="0">
                <a:solidFill>
                  <a:schemeClr val="tx1"/>
                </a:solidFill>
              </a:rPr>
              <a:t>| </a:t>
            </a:r>
            <a:fld id="{D447BB2B-ED08-DE44-A114-EDC612879DA1}" type="slidenum">
              <a:rPr lang="en-US" b="1" noProof="0" smtClean="0">
                <a:solidFill>
                  <a:schemeClr val="tx1"/>
                </a:solidFill>
              </a:rPr>
              <a:pPr lvl="0"/>
              <a:t>15</a:t>
            </a:fld>
            <a:endParaRPr lang="en-US" b="1" noProof="0" dirty="0">
              <a:solidFill>
                <a:schemeClr val="tx1"/>
              </a:solidFill>
            </a:endParaRPr>
          </a:p>
        </p:txBody>
      </p:sp>
      <p:pic>
        <p:nvPicPr>
          <p:cNvPr id="3" name="Picture 2">
            <a:extLst>
              <a:ext uri="{FF2B5EF4-FFF2-40B4-BE49-F238E27FC236}">
                <a16:creationId xmlns:a16="http://schemas.microsoft.com/office/drawing/2014/main" id="{6BAA063D-6602-C198-9050-E4A403CB0D9F}"/>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24374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4D4BA-E28C-9F4B-C0E9-2E2B8685BF15}"/>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DB47789F-7FBF-0D62-C483-4402CDCC89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86071" y="409054"/>
            <a:ext cx="2493703" cy="546100"/>
          </a:xfrm>
          <a:prstGeom prst="rect">
            <a:avLst/>
          </a:prstGeom>
        </p:spPr>
      </p:pic>
      <p:sp>
        <p:nvSpPr>
          <p:cNvPr id="18" name="TextBox 17">
            <a:extLst>
              <a:ext uri="{FF2B5EF4-FFF2-40B4-BE49-F238E27FC236}">
                <a16:creationId xmlns:a16="http://schemas.microsoft.com/office/drawing/2014/main" id="{8E44C08E-30D5-8324-23C8-AB4353CF6C3A}"/>
              </a:ext>
            </a:extLst>
          </p:cNvPr>
          <p:cNvSpPr txBox="1"/>
          <p:nvPr/>
        </p:nvSpPr>
        <p:spPr>
          <a:xfrm>
            <a:off x="10668671" y="510204"/>
            <a:ext cx="1226619"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PROTECT</a:t>
            </a:r>
          </a:p>
        </p:txBody>
      </p:sp>
      <p:sp>
        <p:nvSpPr>
          <p:cNvPr id="2" name="Rectangle 1">
            <a:extLst>
              <a:ext uri="{FF2B5EF4-FFF2-40B4-BE49-F238E27FC236}">
                <a16:creationId xmlns:a16="http://schemas.microsoft.com/office/drawing/2014/main" id="{4022666C-BC44-C098-FE07-125CB5A66AA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5060A8F6-205B-9623-347F-BF70DB78FB38}"/>
              </a:ext>
            </a:extLst>
          </p:cNvPr>
          <p:cNvSpPr txBox="1">
            <a:spLocks noGrp="1"/>
          </p:cNvSpPr>
          <p:nvPr>
            <p:ph type="title" idx="4294967295"/>
          </p:nvPr>
        </p:nvSpPr>
        <p:spPr>
          <a:xfrm>
            <a:off x="189436" y="1620603"/>
            <a:ext cx="324536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DEA DIVERSION</a:t>
            </a:r>
          </a:p>
        </p:txBody>
      </p:sp>
      <p:sp>
        <p:nvSpPr>
          <p:cNvPr id="6" name="Content Placeholder 5">
            <a:extLst>
              <a:ext uri="{FF2B5EF4-FFF2-40B4-BE49-F238E27FC236}">
                <a16:creationId xmlns:a16="http://schemas.microsoft.com/office/drawing/2014/main" id="{4021CCE8-C609-FE14-43C5-7B0913BC698E}"/>
              </a:ext>
            </a:extLst>
          </p:cNvPr>
          <p:cNvSpPr>
            <a:spLocks noGrp="1"/>
          </p:cNvSpPr>
          <p:nvPr>
            <p:ph idx="1"/>
          </p:nvPr>
        </p:nvSpPr>
        <p:spPr>
          <a:xfrm>
            <a:off x="189436" y="2490537"/>
            <a:ext cx="5405248" cy="3601336"/>
          </a:xfrm>
        </p:spPr>
        <p:txBody>
          <a:bodyPr>
            <a:normAutofit lnSpcReduction="10000"/>
          </a:bodyPr>
          <a:lstStyle/>
          <a:p>
            <a:pPr marL="520700" lvl="0" indent="-457200">
              <a:lnSpc>
                <a:spcPct val="100000"/>
              </a:lnSpc>
              <a:spcBef>
                <a:spcPts val="0"/>
              </a:spcBef>
              <a:spcAft>
                <a:spcPts val="2400"/>
              </a:spcAft>
              <a:buClr>
                <a:srgbClr val="C00000"/>
              </a:buClr>
              <a:buFont typeface="System Font Regular"/>
              <a:buChar char="★"/>
              <a:defRPr/>
            </a:pPr>
            <a:r>
              <a:rPr lang="en-US" dirty="0">
                <a:solidFill>
                  <a:prstClr val="white"/>
                </a:solidFill>
                <a:latin typeface="Aptos" panose="02110004020202020204"/>
              </a:rPr>
              <a:t>Ensures the safety of the licit – legal – drug supply in the United States</a:t>
            </a:r>
          </a:p>
          <a:p>
            <a:pPr marL="520700" lvl="0" indent="-457200">
              <a:lnSpc>
                <a:spcPct val="100000"/>
              </a:lnSpc>
              <a:spcBef>
                <a:spcPts val="0"/>
              </a:spcBef>
              <a:buClr>
                <a:srgbClr val="C00000"/>
              </a:buClr>
              <a:buFont typeface="System Font Regular"/>
              <a:buChar char="★"/>
              <a:defRPr/>
            </a:pPr>
            <a:r>
              <a:rPr lang="en-US" dirty="0">
                <a:solidFill>
                  <a:prstClr val="white"/>
                </a:solidFill>
                <a:latin typeface="Aptos" panose="02110004020202020204"/>
              </a:rPr>
              <a:t>Prevents controlled substances from </a:t>
            </a:r>
          </a:p>
          <a:p>
            <a:pPr marL="520700" lvl="1" indent="0">
              <a:lnSpc>
                <a:spcPct val="100000"/>
              </a:lnSpc>
              <a:spcBef>
                <a:spcPts val="0"/>
              </a:spcBef>
              <a:buClr>
                <a:srgbClr val="C00000"/>
              </a:buClr>
              <a:buNone/>
              <a:defRPr/>
            </a:pPr>
            <a:r>
              <a:rPr lang="en-US" sz="2800" dirty="0">
                <a:solidFill>
                  <a:prstClr val="white"/>
                </a:solidFill>
                <a:latin typeface="Aptos" panose="02110004020202020204"/>
              </a:rPr>
              <a:t>being diverted from </a:t>
            </a:r>
          </a:p>
          <a:p>
            <a:pPr marL="520700" lvl="1" indent="0">
              <a:lnSpc>
                <a:spcPct val="100000"/>
              </a:lnSpc>
              <a:spcBef>
                <a:spcPts val="0"/>
              </a:spcBef>
              <a:buClr>
                <a:srgbClr val="C00000"/>
              </a:buClr>
              <a:buNone/>
              <a:defRPr/>
            </a:pPr>
            <a:r>
              <a:rPr lang="en-US" sz="2800" dirty="0">
                <a:solidFill>
                  <a:prstClr val="white"/>
                </a:solidFill>
                <a:latin typeface="Aptos" panose="02110004020202020204"/>
              </a:rPr>
              <a:t>their intended use </a:t>
            </a:r>
          </a:p>
          <a:p>
            <a:pPr marL="520700" lvl="1" indent="0">
              <a:lnSpc>
                <a:spcPct val="100000"/>
              </a:lnSpc>
              <a:spcBef>
                <a:spcPts val="0"/>
              </a:spcBef>
              <a:buClr>
                <a:srgbClr val="C00000"/>
              </a:buClr>
              <a:buNone/>
              <a:defRPr/>
            </a:pPr>
            <a:r>
              <a:rPr lang="en-US" sz="2800" dirty="0">
                <a:solidFill>
                  <a:prstClr val="white"/>
                </a:solidFill>
                <a:latin typeface="Aptos" panose="02110004020202020204"/>
              </a:rPr>
              <a:t>and user</a:t>
            </a:r>
          </a:p>
        </p:txBody>
      </p:sp>
      <p:pic>
        <p:nvPicPr>
          <p:cNvPr id="12" name="Picture 11">
            <a:extLst>
              <a:ext uri="{FF2B5EF4-FFF2-40B4-BE49-F238E27FC236}">
                <a16:creationId xmlns:a16="http://schemas.microsoft.com/office/drawing/2014/main" id="{45E86C9D-45F3-DE31-9EB3-D9A6A259E35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25857" y="3704311"/>
            <a:ext cx="2943636" cy="2355054"/>
          </a:xfrm>
          <a:prstGeom prst="rect">
            <a:avLst/>
          </a:prstGeom>
        </p:spPr>
      </p:pic>
      <p:pic>
        <p:nvPicPr>
          <p:cNvPr id="15" name="Picture 14">
            <a:extLst>
              <a:ext uri="{FF2B5EF4-FFF2-40B4-BE49-F238E27FC236}">
                <a16:creationId xmlns:a16="http://schemas.microsoft.com/office/drawing/2014/main" id="{43BB0B05-78CF-5355-6A91-3472ACB8E77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7907" y="1453516"/>
            <a:ext cx="6144825" cy="4317765"/>
          </a:xfrm>
          <a:prstGeom prst="rect">
            <a:avLst/>
          </a:prstGeom>
        </p:spPr>
      </p:pic>
      <p:pic>
        <p:nvPicPr>
          <p:cNvPr id="8" name="Picture 7">
            <a:extLst>
              <a:ext uri="{FF2B5EF4-FFF2-40B4-BE49-F238E27FC236}">
                <a16:creationId xmlns:a16="http://schemas.microsoft.com/office/drawing/2014/main" id="{479564ED-05B9-4012-64EB-DAFB6DCCA5B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sp>
        <p:nvSpPr>
          <p:cNvPr id="10" name="TextBox 9">
            <a:extLst>
              <a:ext uri="{FF2B5EF4-FFF2-40B4-BE49-F238E27FC236}">
                <a16:creationId xmlns:a16="http://schemas.microsoft.com/office/drawing/2014/main" id="{63E0C375-5EDC-9BFD-7E77-BCF84255A0D3}"/>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5" name="TextBox 4">
            <a:extLst>
              <a:ext uri="{FF2B5EF4-FFF2-40B4-BE49-F238E27FC236}">
                <a16:creationId xmlns:a16="http://schemas.microsoft.com/office/drawing/2014/main" id="{CA8F3EF6-1ECE-FD78-9DA5-97CD014F6100}"/>
              </a:ext>
            </a:extLst>
          </p:cNvPr>
          <p:cNvSpPr txBox="1"/>
          <p:nvPr/>
        </p:nvSpPr>
        <p:spPr>
          <a:xfrm>
            <a:off x="3395570" y="6463061"/>
            <a:ext cx="6196912" cy="184666"/>
          </a:xfrm>
          <a:prstGeom prst="rect">
            <a:avLst/>
          </a:prstGeom>
          <a:noFill/>
        </p:spPr>
        <p:txBody>
          <a:bodyPr wrap="square">
            <a:spAutoFit/>
          </a:bodyPr>
          <a:lstStyle/>
          <a:p>
            <a:pPr marL="158750" indent="0">
              <a:buNone/>
            </a:pPr>
            <a:r>
              <a:rPr lang="en-US" sz="200" dirty="0"/>
              <a:t>Speaker Notes: </a:t>
            </a:r>
          </a:p>
          <a:p>
            <a:pPr marL="158750" indent="0">
              <a:buNone/>
            </a:pPr>
            <a:r>
              <a:rPr lang="en-US" sz="200" dirty="0"/>
              <a:t>Many people are unaware that DEA is also a regulatory agency.</a:t>
            </a:r>
          </a:p>
          <a:p>
            <a:pPr marL="158750" indent="0">
              <a:buNone/>
            </a:pPr>
            <a:r>
              <a:rPr lang="en-US" sz="200" dirty="0"/>
              <a:t>The mission of DEA's Diversion Control Division is to prevent, detect, and investigate the diversion of controlled pharmaceuticals and listed chemicals from legitimate sources while ensuring an adequate and uninterrupted supply for legitimate medical, commercial, and scientific needs.</a:t>
            </a:r>
          </a:p>
        </p:txBody>
      </p:sp>
      <p:sp>
        <p:nvSpPr>
          <p:cNvPr id="55" name="Slide Number Placeholder 54">
            <a:extLst>
              <a:ext uri="{FF2B5EF4-FFF2-40B4-BE49-F238E27FC236}">
                <a16:creationId xmlns:a16="http://schemas.microsoft.com/office/drawing/2014/main" id="{CDBC8A6A-9A39-E174-01D0-25A07B21D7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rPr>
              <a:t>| </a:t>
            </a:r>
            <a:fld id="{D447BB2B-ED08-DE44-A114-EDC612879DA1}" type="slidenum">
              <a:rPr kumimoji="0" lang="en-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59FA493C-2AF7-23D9-4ECC-ECE29412F551}"/>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65534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75004-33D5-E3C5-DF68-20402643C1E9}"/>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68A61EEF-D0B4-4E0A-E096-E0E5D0777D5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pic>
        <p:nvPicPr>
          <p:cNvPr id="17" name="Picture 16">
            <a:extLst>
              <a:ext uri="{FF2B5EF4-FFF2-40B4-BE49-F238E27FC236}">
                <a16:creationId xmlns:a16="http://schemas.microsoft.com/office/drawing/2014/main" id="{58953932-0B46-2FCB-6795-70DCD161B78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86071" y="409054"/>
            <a:ext cx="2493703" cy="546100"/>
          </a:xfrm>
          <a:prstGeom prst="rect">
            <a:avLst/>
          </a:prstGeom>
        </p:spPr>
      </p:pic>
      <p:sp>
        <p:nvSpPr>
          <p:cNvPr id="18" name="TextBox 17">
            <a:extLst>
              <a:ext uri="{FF2B5EF4-FFF2-40B4-BE49-F238E27FC236}">
                <a16:creationId xmlns:a16="http://schemas.microsoft.com/office/drawing/2014/main" id="{F269C132-A138-AAB2-8FB4-82197B240EF3}"/>
              </a:ext>
            </a:extLst>
          </p:cNvPr>
          <p:cNvSpPr txBox="1"/>
          <p:nvPr/>
        </p:nvSpPr>
        <p:spPr>
          <a:xfrm>
            <a:off x="10668671" y="510204"/>
            <a:ext cx="1226619"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PROTECT</a:t>
            </a:r>
          </a:p>
        </p:txBody>
      </p:sp>
      <p:sp>
        <p:nvSpPr>
          <p:cNvPr id="2" name="Rectangle 1">
            <a:extLst>
              <a:ext uri="{FF2B5EF4-FFF2-40B4-BE49-F238E27FC236}">
                <a16:creationId xmlns:a16="http://schemas.microsoft.com/office/drawing/2014/main" id="{8EC090C9-5F37-FB82-5B2B-79B59046281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1D8C8E3E-874A-DF77-2167-1DA612796354}"/>
              </a:ext>
            </a:extLst>
          </p:cNvPr>
          <p:cNvSpPr txBox="1">
            <a:spLocks noGrp="1"/>
          </p:cNvSpPr>
          <p:nvPr>
            <p:ph type="title" idx="4294967295"/>
          </p:nvPr>
        </p:nvSpPr>
        <p:spPr>
          <a:xfrm>
            <a:off x="611189" y="1686669"/>
            <a:ext cx="2803996"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DEA INTELLIGENCE</a:t>
            </a:r>
          </a:p>
        </p:txBody>
      </p:sp>
      <p:sp>
        <p:nvSpPr>
          <p:cNvPr id="6" name="Content Placeholder 5">
            <a:extLst>
              <a:ext uri="{FF2B5EF4-FFF2-40B4-BE49-F238E27FC236}">
                <a16:creationId xmlns:a16="http://schemas.microsoft.com/office/drawing/2014/main" id="{A1958D47-2990-D470-53B8-B8A49C416624}"/>
              </a:ext>
            </a:extLst>
          </p:cNvPr>
          <p:cNvSpPr>
            <a:spLocks noGrp="1"/>
          </p:cNvSpPr>
          <p:nvPr>
            <p:ph idx="1"/>
          </p:nvPr>
        </p:nvSpPr>
        <p:spPr>
          <a:xfrm>
            <a:off x="611189" y="2735218"/>
            <a:ext cx="3646194" cy="3356020"/>
          </a:xfrm>
        </p:spPr>
        <p:txBody>
          <a:bodyPr>
            <a:normAutofit lnSpcReduction="10000"/>
          </a:bodyPr>
          <a:lstStyle/>
          <a:p>
            <a:pPr lvl="0">
              <a:spcAft>
                <a:spcPts val="2400"/>
              </a:spcAft>
            </a:pPr>
            <a:r>
              <a:rPr lang="en-US" dirty="0"/>
              <a:t>Shares intelligence</a:t>
            </a:r>
          </a:p>
          <a:p>
            <a:pPr lvl="0">
              <a:spcAft>
                <a:spcPts val="2400"/>
              </a:spcAft>
            </a:pPr>
            <a:r>
              <a:rPr lang="en-US" dirty="0"/>
              <a:t>Turns evidence into information </a:t>
            </a:r>
          </a:p>
          <a:p>
            <a:pPr lvl="0">
              <a:spcAft>
                <a:spcPts val="2400"/>
              </a:spcAft>
            </a:pPr>
            <a:r>
              <a:rPr lang="en-US" dirty="0"/>
              <a:t>Connects the dots between crime, violence, and drug trafficking </a:t>
            </a:r>
          </a:p>
        </p:txBody>
      </p:sp>
      <p:pic>
        <p:nvPicPr>
          <p:cNvPr id="8" name="Picture 7">
            <a:extLst>
              <a:ext uri="{FF2B5EF4-FFF2-40B4-BE49-F238E27FC236}">
                <a16:creationId xmlns:a16="http://schemas.microsoft.com/office/drawing/2014/main" id="{E449591F-0EF3-D540-0218-54CEAD76B85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21432" y="1835576"/>
            <a:ext cx="2487283" cy="1658188"/>
          </a:xfrm>
          <a:prstGeom prst="rect">
            <a:avLst/>
          </a:prstGeom>
          <a:ln w="15875">
            <a:solidFill>
              <a:schemeClr val="bg1"/>
            </a:solidFill>
          </a:ln>
        </p:spPr>
      </p:pic>
      <p:pic>
        <p:nvPicPr>
          <p:cNvPr id="12" name="Picture 11">
            <a:extLst>
              <a:ext uri="{FF2B5EF4-FFF2-40B4-BE49-F238E27FC236}">
                <a16:creationId xmlns:a16="http://schemas.microsoft.com/office/drawing/2014/main" id="{ED253A59-CF19-E90B-148D-C0778AEFF5B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34406" y="2123965"/>
            <a:ext cx="4953065" cy="3141808"/>
          </a:xfrm>
          <a:prstGeom prst="rect">
            <a:avLst/>
          </a:prstGeom>
          <a:ln w="15875">
            <a:solidFill>
              <a:schemeClr val="bg1"/>
            </a:solidFill>
          </a:ln>
        </p:spPr>
      </p:pic>
      <p:pic>
        <p:nvPicPr>
          <p:cNvPr id="15" name="Picture 14">
            <a:extLst>
              <a:ext uri="{FF2B5EF4-FFF2-40B4-BE49-F238E27FC236}">
                <a16:creationId xmlns:a16="http://schemas.microsoft.com/office/drawing/2014/main" id="{D4C2AED5-A704-E31D-5D4D-9CA5ED9B421C}"/>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77064" y="3723118"/>
            <a:ext cx="3138539" cy="2092359"/>
          </a:xfrm>
          <a:prstGeom prst="rect">
            <a:avLst/>
          </a:prstGeom>
          <a:ln w="15875">
            <a:solidFill>
              <a:schemeClr val="bg1"/>
            </a:solidFill>
          </a:ln>
        </p:spPr>
      </p:pic>
      <p:sp>
        <p:nvSpPr>
          <p:cNvPr id="10" name="TextBox 9">
            <a:extLst>
              <a:ext uri="{FF2B5EF4-FFF2-40B4-BE49-F238E27FC236}">
                <a16:creationId xmlns:a16="http://schemas.microsoft.com/office/drawing/2014/main" id="{EF862FCB-3433-58D6-1422-0BC17EA96CA7}"/>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5" name="TextBox 4">
            <a:extLst>
              <a:ext uri="{FF2B5EF4-FFF2-40B4-BE49-F238E27FC236}">
                <a16:creationId xmlns:a16="http://schemas.microsoft.com/office/drawing/2014/main" id="{1856BE6C-0126-E854-59DD-067C22D6FD22}"/>
              </a:ext>
            </a:extLst>
          </p:cNvPr>
          <p:cNvSpPr txBox="1"/>
          <p:nvPr/>
        </p:nvSpPr>
        <p:spPr>
          <a:xfrm>
            <a:off x="3324520" y="6450386"/>
            <a:ext cx="6196912" cy="184666"/>
          </a:xfrm>
          <a:prstGeom prst="rect">
            <a:avLst/>
          </a:prstGeom>
          <a:noFill/>
        </p:spPr>
        <p:txBody>
          <a:bodyPr wrap="square">
            <a:spAutoFit/>
          </a:bodyPr>
          <a:lstStyle/>
          <a:p>
            <a:pPr marL="158750" indent="0">
              <a:buNone/>
            </a:pPr>
            <a:r>
              <a:rPr lang="en-US" sz="200" dirty="0"/>
              <a:t>Speaker Notes:</a:t>
            </a:r>
          </a:p>
          <a:p>
            <a:pPr marL="158750" indent="0">
              <a:buNone/>
            </a:pPr>
            <a:r>
              <a:rPr lang="en-US" sz="200" dirty="0"/>
              <a:t>Arrests made by agents and cases made by diversion specialists start with DEA Intelligence analysts who gather information from all sources to track patterns and identity risks.  </a:t>
            </a:r>
          </a:p>
          <a:p>
            <a:pPr marL="158750" indent="0">
              <a:buNone/>
            </a:pPr>
            <a:r>
              <a:rPr lang="en-US" sz="200" dirty="0"/>
              <a:t>DEA shares timely and actionable intelligence with state and local partners, and analyzes exhibits to identity trends, patterns, and new risks to our nation.</a:t>
            </a:r>
          </a:p>
        </p:txBody>
      </p:sp>
      <p:sp>
        <p:nvSpPr>
          <p:cNvPr id="55" name="Slide Number Placeholder 54">
            <a:extLst>
              <a:ext uri="{FF2B5EF4-FFF2-40B4-BE49-F238E27FC236}">
                <a16:creationId xmlns:a16="http://schemas.microsoft.com/office/drawing/2014/main" id="{E364FAAC-615A-EAE6-0058-463F81D7B929}"/>
              </a:ext>
            </a:extLst>
          </p:cNvPr>
          <p:cNvSpPr>
            <a:spLocks noGrp="1"/>
          </p:cNvSpPr>
          <p:nvPr>
            <p:ph type="sldNum" sz="quarter" idx="12"/>
          </p:nvPr>
        </p:nvSpPr>
        <p:spPr>
          <a:xfrm>
            <a:off x="8610600" y="6356350"/>
            <a:ext cx="2743200" cy="365125"/>
          </a:xfrm>
        </p:spPr>
        <p:txBody>
          <a:bodyPr/>
          <a:lstStyle/>
          <a:p>
            <a:pPr lvl="0"/>
            <a:r>
              <a:rPr lang="en-US" b="1" noProof="0" dirty="0">
                <a:solidFill>
                  <a:schemeClr val="tx1"/>
                </a:solidFill>
              </a:rPr>
              <a:t>| </a:t>
            </a:r>
            <a:fld id="{D447BB2B-ED08-DE44-A114-EDC612879DA1}" type="slidenum">
              <a:rPr lang="en-US" b="1" noProof="0" smtClean="0">
                <a:solidFill>
                  <a:schemeClr val="tx1"/>
                </a:solidFill>
              </a:rPr>
              <a:pPr lvl="0"/>
              <a:t>17</a:t>
            </a:fld>
            <a:endParaRPr lang="en-US" b="1" noProof="0" dirty="0">
              <a:solidFill>
                <a:schemeClr val="tx1"/>
              </a:solidFill>
            </a:endParaRPr>
          </a:p>
        </p:txBody>
      </p:sp>
      <p:pic>
        <p:nvPicPr>
          <p:cNvPr id="3" name="Picture 2">
            <a:extLst>
              <a:ext uri="{FF2B5EF4-FFF2-40B4-BE49-F238E27FC236}">
                <a16:creationId xmlns:a16="http://schemas.microsoft.com/office/drawing/2014/main" id="{F2DA614A-FE8F-8DD6-F831-811CAB4B43D3}"/>
              </a:ext>
              <a:ext uri="{C183D7F6-B498-43B3-948B-1728B52AA6E4}">
                <adec:decorative xmlns:adec="http://schemas.microsoft.com/office/drawing/2017/decorative" val="1"/>
              </a:ext>
            </a:extLst>
          </p:cNvPr>
          <p:cNvPicPr/>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218014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1436E-C2F5-060A-16E8-A8BB97520F7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65A0605-90C8-AAF5-77E2-BB84E8F255FA}"/>
              </a:ext>
              <a:ext uri="{C183D7F6-B498-43B3-948B-1728B52AA6E4}">
                <adec:decorative xmlns:adec="http://schemas.microsoft.com/office/drawing/2017/decorative" val="1"/>
              </a:ext>
            </a:extLst>
          </p:cNvPr>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48749101-B311-F6FC-4886-E9065D120B98}"/>
              </a:ext>
            </a:extLst>
          </p:cNvPr>
          <p:cNvSpPr>
            <a:spLocks noGrp="1"/>
          </p:cNvSpPr>
          <p:nvPr>
            <p:ph type="ctrTitle"/>
          </p:nvPr>
        </p:nvSpPr>
        <p:spPr>
          <a:xfrm>
            <a:off x="660792" y="414421"/>
            <a:ext cx="9144000" cy="756695"/>
          </a:xfrm>
        </p:spPr>
        <p:txBody>
          <a:bodyPr/>
          <a:lstStyle/>
          <a:p>
            <a:r>
              <a:rPr lang="en-US" dirty="0"/>
              <a:t>PREVENT</a:t>
            </a:r>
          </a:p>
        </p:txBody>
      </p:sp>
      <p:pic>
        <p:nvPicPr>
          <p:cNvPr id="8" name="Picture 7" descr="Logo: Fentanyl Free America. Protect, Prevent, Support. &#10;&#10;&quot;Prevent&quot; is circled. ">
            <a:extLst>
              <a:ext uri="{FF2B5EF4-FFF2-40B4-BE49-F238E27FC236}">
                <a16:creationId xmlns:a16="http://schemas.microsoft.com/office/drawing/2014/main" id="{AEC79889-BF21-ABCC-91B3-2F68D5CEB1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92093"/>
            <a:ext cx="12208412" cy="3848344"/>
          </a:xfrm>
          <a:prstGeom prst="rect">
            <a:avLst/>
          </a:prstGeom>
        </p:spPr>
      </p:pic>
      <p:sp>
        <p:nvSpPr>
          <p:cNvPr id="13" name="Rectangle: Rounded Corners 4">
            <a:extLst>
              <a:ext uri="{FF2B5EF4-FFF2-40B4-BE49-F238E27FC236}">
                <a16:creationId xmlns:a16="http://schemas.microsoft.com/office/drawing/2014/main" id="{E648C6D1-E7C5-A543-6ECF-46FFEF70E064}"/>
              </a:ext>
              <a:ext uri="{C183D7F6-B498-43B3-948B-1728B52AA6E4}">
                <adec:decorative xmlns:adec="http://schemas.microsoft.com/office/drawing/2017/decorative" val="1"/>
              </a:ext>
            </a:extLst>
          </p:cNvPr>
          <p:cNvSpPr/>
          <p:nvPr/>
        </p:nvSpPr>
        <p:spPr>
          <a:xfrm>
            <a:off x="5383033" y="3927061"/>
            <a:ext cx="1892410" cy="768530"/>
          </a:xfrm>
          <a:prstGeom prst="roundRect">
            <a:avLst/>
          </a:prstGeom>
          <a:noFill/>
          <a:ln w="76200" cap="flat" cmpd="sng" algn="ctr">
            <a:solidFill>
              <a:srgbClr val="A61E1E"/>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70" b="0" i="0" u="none" strike="noStrike" kern="1200" cap="none" spc="0" normalizeH="0" baseline="0" noProof="0">
              <a:ln>
                <a:noFill/>
              </a:ln>
              <a:solidFill>
                <a:srgbClr val="E97132"/>
              </a:solidFill>
              <a:effectLst/>
              <a:uLnTx/>
              <a:uFillTx/>
              <a:latin typeface="Aptos" panose="02110004020202020204"/>
              <a:ea typeface="+mn-ea"/>
              <a:cs typeface="+mn-cs"/>
            </a:endParaRPr>
          </a:p>
        </p:txBody>
      </p:sp>
      <p:sp>
        <p:nvSpPr>
          <p:cNvPr id="14" name="Flowchart: Manual Input 13">
            <a:extLst>
              <a:ext uri="{FF2B5EF4-FFF2-40B4-BE49-F238E27FC236}">
                <a16:creationId xmlns:a16="http://schemas.microsoft.com/office/drawing/2014/main" id="{122DB5D2-6345-EBB1-24E9-878D6044DBEB}"/>
              </a:ext>
            </a:extLst>
          </p:cNvPr>
          <p:cNvSpPr/>
          <p:nvPr/>
        </p:nvSpPr>
        <p:spPr>
          <a:xfrm>
            <a:off x="3520662" y="5398792"/>
            <a:ext cx="5731344" cy="562552"/>
          </a:xfrm>
          <a:custGeom>
            <a:avLst/>
            <a:gdLst>
              <a:gd name="csX0" fmla="*/ 0 w 10000"/>
              <a:gd name="csY0" fmla="*/ 2000 h 10000"/>
              <a:gd name="csX1" fmla="*/ 10000 w 10000"/>
              <a:gd name="csY1" fmla="*/ 0 h 10000"/>
              <a:gd name="csX2" fmla="*/ 10000 w 10000"/>
              <a:gd name="csY2" fmla="*/ 10000 h 10000"/>
              <a:gd name="csX3" fmla="*/ 0 w 10000"/>
              <a:gd name="csY3" fmla="*/ 10000 h 10000"/>
              <a:gd name="csX4" fmla="*/ 0 w 10000"/>
              <a:gd name="csY4" fmla="*/ 2000 h 10000"/>
              <a:gd name="csX0" fmla="*/ 0 w 11321"/>
              <a:gd name="csY0" fmla="*/ 0 h 8000"/>
              <a:gd name="csX1" fmla="*/ 11321 w 11321"/>
              <a:gd name="csY1" fmla="*/ 109 h 8000"/>
              <a:gd name="csX2" fmla="*/ 10000 w 11321"/>
              <a:gd name="csY2" fmla="*/ 8000 h 8000"/>
              <a:gd name="csX3" fmla="*/ 0 w 11321"/>
              <a:gd name="csY3" fmla="*/ 8000 h 8000"/>
              <a:gd name="csX4" fmla="*/ 0 w 11321"/>
              <a:gd name="csY4" fmla="*/ 0 h 8000"/>
              <a:gd name="csX0" fmla="*/ 1509 w 11509"/>
              <a:gd name="csY0" fmla="*/ 0 h 10000"/>
              <a:gd name="csX1" fmla="*/ 11509 w 11509"/>
              <a:gd name="csY1" fmla="*/ 136 h 10000"/>
              <a:gd name="csX2" fmla="*/ 10342 w 11509"/>
              <a:gd name="csY2" fmla="*/ 10000 h 10000"/>
              <a:gd name="csX3" fmla="*/ 0 w 11509"/>
              <a:gd name="csY3" fmla="*/ 9812 h 10000"/>
              <a:gd name="csX4" fmla="*/ 1509 w 11509"/>
              <a:gd name="csY4" fmla="*/ 0 h 10000"/>
              <a:gd name="csX0" fmla="*/ 1509 w 10774"/>
              <a:gd name="csY0" fmla="*/ 0 h 10000"/>
              <a:gd name="csX1" fmla="*/ 10774 w 10774"/>
              <a:gd name="csY1" fmla="*/ 136 h 10000"/>
              <a:gd name="csX2" fmla="*/ 10342 w 10774"/>
              <a:gd name="csY2" fmla="*/ 10000 h 10000"/>
              <a:gd name="csX3" fmla="*/ 0 w 10774"/>
              <a:gd name="csY3" fmla="*/ 9812 h 10000"/>
              <a:gd name="csX4" fmla="*/ 1509 w 10774"/>
              <a:gd name="csY4" fmla="*/ 0 h 10000"/>
              <a:gd name="csX0" fmla="*/ 0 w 9265"/>
              <a:gd name="csY0" fmla="*/ 0 h 10000"/>
              <a:gd name="csX1" fmla="*/ 9265 w 9265"/>
              <a:gd name="csY1" fmla="*/ 136 h 10000"/>
              <a:gd name="csX2" fmla="*/ 8833 w 9265"/>
              <a:gd name="csY2" fmla="*/ 10000 h 10000"/>
              <a:gd name="csX3" fmla="*/ 291 w 9265"/>
              <a:gd name="csY3" fmla="*/ 9521 h 10000"/>
              <a:gd name="csX4" fmla="*/ 0 w 9265"/>
              <a:gd name="csY4" fmla="*/ 0 h 10000"/>
              <a:gd name="csX0" fmla="*/ 548 w 9686"/>
              <a:gd name="csY0" fmla="*/ 0 h 10146"/>
              <a:gd name="csX1" fmla="*/ 9686 w 9686"/>
              <a:gd name="csY1" fmla="*/ 282 h 10146"/>
              <a:gd name="csX2" fmla="*/ 9220 w 9686"/>
              <a:gd name="csY2" fmla="*/ 10146 h 10146"/>
              <a:gd name="csX3" fmla="*/ 0 w 9686"/>
              <a:gd name="csY3" fmla="*/ 9667 h 10146"/>
              <a:gd name="csX4" fmla="*/ 548 w 9686"/>
              <a:gd name="csY4" fmla="*/ 0 h 10146"/>
              <a:gd name="csX0" fmla="*/ 736 w 10170"/>
              <a:gd name="csY0" fmla="*/ 0 h 10000"/>
              <a:gd name="csX1" fmla="*/ 10170 w 10170"/>
              <a:gd name="csY1" fmla="*/ 278 h 10000"/>
              <a:gd name="csX2" fmla="*/ 9689 w 10170"/>
              <a:gd name="csY2" fmla="*/ 10000 h 10000"/>
              <a:gd name="csX3" fmla="*/ 0 w 10170"/>
              <a:gd name="csY3" fmla="*/ 9528 h 10000"/>
              <a:gd name="csX4" fmla="*/ 736 w 10170"/>
              <a:gd name="csY4" fmla="*/ 0 h 10000"/>
              <a:gd name="csX0" fmla="*/ 482 w 10170"/>
              <a:gd name="csY0" fmla="*/ 0 h 10000"/>
              <a:gd name="csX1" fmla="*/ 10170 w 10170"/>
              <a:gd name="csY1" fmla="*/ 278 h 10000"/>
              <a:gd name="csX2" fmla="*/ 9689 w 10170"/>
              <a:gd name="csY2" fmla="*/ 10000 h 10000"/>
              <a:gd name="csX3" fmla="*/ 0 w 10170"/>
              <a:gd name="csY3" fmla="*/ 9528 h 10000"/>
              <a:gd name="csX4" fmla="*/ 482 w 10170"/>
              <a:gd name="csY4" fmla="*/ 0 h 10000"/>
              <a:gd name="csX0" fmla="*/ 510 w 10198"/>
              <a:gd name="csY0" fmla="*/ 0 h 10000"/>
              <a:gd name="csX1" fmla="*/ 10198 w 10198"/>
              <a:gd name="csY1" fmla="*/ 278 h 10000"/>
              <a:gd name="csX2" fmla="*/ 9717 w 10198"/>
              <a:gd name="csY2" fmla="*/ 10000 h 10000"/>
              <a:gd name="csX3" fmla="*/ 0 w 10198"/>
              <a:gd name="csY3" fmla="*/ 9815 h 10000"/>
              <a:gd name="csX4" fmla="*/ 510 w 10198"/>
              <a:gd name="csY4" fmla="*/ 0 h 10000"/>
              <a:gd name="csX0" fmla="*/ 468 w 10198"/>
              <a:gd name="csY0" fmla="*/ 0 h 10144"/>
              <a:gd name="csX1" fmla="*/ 10198 w 10198"/>
              <a:gd name="csY1" fmla="*/ 422 h 10144"/>
              <a:gd name="csX2" fmla="*/ 9717 w 10198"/>
              <a:gd name="csY2" fmla="*/ 10144 h 10144"/>
              <a:gd name="csX3" fmla="*/ 0 w 10198"/>
              <a:gd name="csY3" fmla="*/ 9959 h 10144"/>
              <a:gd name="csX4" fmla="*/ 468 w 10198"/>
              <a:gd name="csY4" fmla="*/ 0 h 10144"/>
              <a:gd name="csX0" fmla="*/ 468 w 10198"/>
              <a:gd name="csY0" fmla="*/ 9 h 10153"/>
              <a:gd name="csX1" fmla="*/ 10198 w 10198"/>
              <a:gd name="csY1" fmla="*/ 0 h 10153"/>
              <a:gd name="csX2" fmla="*/ 9717 w 10198"/>
              <a:gd name="csY2" fmla="*/ 10153 h 10153"/>
              <a:gd name="csX3" fmla="*/ 0 w 10198"/>
              <a:gd name="csY3" fmla="*/ 9968 h 10153"/>
              <a:gd name="csX4" fmla="*/ 468 w 10198"/>
              <a:gd name="csY4" fmla="*/ 9 h 10153"/>
              <a:gd name="csX0" fmla="*/ 454 w 10184"/>
              <a:gd name="csY0" fmla="*/ 9 h 10153"/>
              <a:gd name="csX1" fmla="*/ 10184 w 10184"/>
              <a:gd name="csY1" fmla="*/ 0 h 10153"/>
              <a:gd name="csX2" fmla="*/ 9703 w 10184"/>
              <a:gd name="csY2" fmla="*/ 10153 h 10153"/>
              <a:gd name="csX3" fmla="*/ 0 w 10184"/>
              <a:gd name="csY3" fmla="*/ 10112 h 10153"/>
              <a:gd name="csX4" fmla="*/ 454 w 10184"/>
              <a:gd name="csY4" fmla="*/ 9 h 10153"/>
            </a:gdLst>
            <a:ahLst/>
            <a:cxnLst>
              <a:cxn ang="0">
                <a:pos x="csX0" y="csY0"/>
              </a:cxn>
              <a:cxn ang="0">
                <a:pos x="csX1" y="csY1"/>
              </a:cxn>
              <a:cxn ang="0">
                <a:pos x="csX2" y="csY2"/>
              </a:cxn>
              <a:cxn ang="0">
                <a:pos x="csX3" y="csY3"/>
              </a:cxn>
              <a:cxn ang="0">
                <a:pos x="csX4" y="csY4"/>
              </a:cxn>
            </a:cxnLst>
            <a:rect l="l" t="t" r="r" b="b"/>
            <a:pathLst>
              <a:path w="10184" h="10153">
                <a:moveTo>
                  <a:pt x="454" y="9"/>
                </a:moveTo>
                <a:lnTo>
                  <a:pt x="10184" y="0"/>
                </a:lnTo>
                <a:cubicBezTo>
                  <a:pt x="10024" y="3241"/>
                  <a:pt x="9863" y="6912"/>
                  <a:pt x="9703" y="10153"/>
                </a:cubicBezTo>
                <a:lnTo>
                  <a:pt x="0" y="10112"/>
                </a:lnTo>
                <a:cubicBezTo>
                  <a:pt x="189" y="6936"/>
                  <a:pt x="265" y="3185"/>
                  <a:pt x="454" y="9"/>
                </a:cubicBezTo>
                <a:close/>
              </a:path>
            </a:pathLst>
          </a:cu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ptos" panose="02110004020202020204"/>
                <a:ea typeface="+mn-ea"/>
                <a:cs typeface="+mn-cs"/>
                <a:hlinkClick r:id="rId4" tooltip="Fentanyl Free America">
                  <a:extLst>
                    <a:ext uri="{A12FA001-AC4F-418D-AE19-62706E023703}">
                      <ahyp:hlinkClr xmlns:ahyp="http://schemas.microsoft.com/office/drawing/2018/hyperlinkcolor" val="tx"/>
                    </a:ext>
                  </a:extLst>
                </a:hlinkClick>
              </a:rPr>
              <a:t>DEA.GOV/FENTANYLFREE</a:t>
            </a:r>
            <a:r>
              <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
        <p:nvSpPr>
          <p:cNvPr id="10" name="TextBox 9">
            <a:extLst>
              <a:ext uri="{FF2B5EF4-FFF2-40B4-BE49-F238E27FC236}">
                <a16:creationId xmlns:a16="http://schemas.microsoft.com/office/drawing/2014/main" id="{823F83F9-7F30-5BF0-EFD5-D0D6436B25BB}"/>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4" name="TextBox 3">
            <a:extLst>
              <a:ext uri="{FF2B5EF4-FFF2-40B4-BE49-F238E27FC236}">
                <a16:creationId xmlns:a16="http://schemas.microsoft.com/office/drawing/2014/main" id="{A60336D1-79B2-B1A3-AFB3-323F44D242F5}"/>
              </a:ext>
            </a:extLst>
          </p:cNvPr>
          <p:cNvSpPr txBox="1"/>
          <p:nvPr/>
        </p:nvSpPr>
        <p:spPr>
          <a:xfrm>
            <a:off x="3581401" y="6293969"/>
            <a:ext cx="6110416" cy="553998"/>
          </a:xfrm>
          <a:prstGeom prst="rect">
            <a:avLst/>
          </a:prstGeom>
          <a:noFill/>
        </p:spPr>
        <p:txBody>
          <a:bodyPr wrap="square">
            <a:spAutoFit/>
          </a:bodyPr>
          <a:lstStyle/>
          <a:p>
            <a:r>
              <a:rPr lang="en-US" sz="1000" dirty="0"/>
              <a:t>Speaker Notes:</a:t>
            </a:r>
          </a:p>
          <a:p>
            <a:r>
              <a:rPr lang="en-US" sz="1000" dirty="0"/>
              <a:t>While protection of Americans is DEA’s core mission, DEA also dedicates resources towards prevention and works with partners to achieve the goal of reducing demand for illicit drugs.</a:t>
            </a:r>
          </a:p>
        </p:txBody>
      </p:sp>
      <p:sp>
        <p:nvSpPr>
          <p:cNvPr id="55" name="Slide Number Placeholder 54">
            <a:extLst>
              <a:ext uri="{FF2B5EF4-FFF2-40B4-BE49-F238E27FC236}">
                <a16:creationId xmlns:a16="http://schemas.microsoft.com/office/drawing/2014/main" id="{9B7FA72E-F33E-76BD-794A-3AA1A33024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rPr>
              <a:t>| </a:t>
            </a:r>
            <a:fld id="{D447BB2B-ED08-DE44-A114-EDC612879DA1}" type="slidenum">
              <a:rPr kumimoji="0" lang="en-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681F8CE0-EF7A-318C-56A2-059CE14B41A5}"/>
              </a:ext>
              <a:ext uri="{C183D7F6-B498-43B3-948B-1728B52AA6E4}">
                <adec:decorative xmlns:adec="http://schemas.microsoft.com/office/drawing/2017/decorative" val="1"/>
              </a:ext>
            </a:extLst>
          </p:cNvPr>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66042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0E33C-9AC0-B51B-0398-D1DD9D6D980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565D81B-5D6E-EC7F-FB73-A59EF43927B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pic>
        <p:nvPicPr>
          <p:cNvPr id="6" name="Picture 5">
            <a:extLst>
              <a:ext uri="{FF2B5EF4-FFF2-40B4-BE49-F238E27FC236}">
                <a16:creationId xmlns:a16="http://schemas.microsoft.com/office/drawing/2014/main" id="{0AE4E5D2-C7AD-8704-8249-B4724EA2A05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86071" y="409054"/>
            <a:ext cx="2493703" cy="546100"/>
          </a:xfrm>
          <a:prstGeom prst="rect">
            <a:avLst/>
          </a:prstGeom>
        </p:spPr>
      </p:pic>
      <p:sp>
        <p:nvSpPr>
          <p:cNvPr id="7" name="TextBox 6">
            <a:extLst>
              <a:ext uri="{FF2B5EF4-FFF2-40B4-BE49-F238E27FC236}">
                <a16:creationId xmlns:a16="http://schemas.microsoft.com/office/drawing/2014/main" id="{E4E0BD9A-7D0E-00AE-B443-E7FE91C5679D}"/>
              </a:ext>
            </a:extLst>
          </p:cNvPr>
          <p:cNvSpPr txBox="1"/>
          <p:nvPr/>
        </p:nvSpPr>
        <p:spPr>
          <a:xfrm>
            <a:off x="10679894" y="510204"/>
            <a:ext cx="1215396"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PREVENT</a:t>
            </a:r>
          </a:p>
        </p:txBody>
      </p:sp>
      <p:sp>
        <p:nvSpPr>
          <p:cNvPr id="16" name="Rectangle 15">
            <a:extLst>
              <a:ext uri="{FF2B5EF4-FFF2-40B4-BE49-F238E27FC236}">
                <a16:creationId xmlns:a16="http://schemas.microsoft.com/office/drawing/2014/main" id="{D1B0F9E0-5C82-FEE1-EC38-5CD5A7271FD6}"/>
              </a:ext>
              <a:ext uri="{C183D7F6-B498-43B3-948B-1728B52AA6E4}">
                <adec:decorative xmlns:adec="http://schemas.microsoft.com/office/drawing/2017/decorative" val="1"/>
              </a:ext>
            </a:extLst>
          </p:cNvPr>
          <p:cNvSpPr/>
          <p:nvPr/>
        </p:nvSpPr>
        <p:spPr>
          <a:xfrm>
            <a:off x="0" y="1592227"/>
            <a:ext cx="12185739" cy="46479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34D9E498-27EA-4B47-9EC5-08BC0DCDDA9D}"/>
              </a:ext>
            </a:extLst>
          </p:cNvPr>
          <p:cNvSpPr txBox="1">
            <a:spLocks noGrp="1"/>
          </p:cNvSpPr>
          <p:nvPr>
            <p:ph type="title" idx="4294967295"/>
          </p:nvPr>
        </p:nvSpPr>
        <p:spPr>
          <a:xfrm>
            <a:off x="429634" y="2996626"/>
            <a:ext cx="3318576"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8274F"/>
                </a:solidFill>
                <a:effectLst/>
                <a:uLnTx/>
                <a:uFillTx/>
                <a:latin typeface="Arial" panose="020B0604020202020204" pitchFamily="34" charset="0"/>
                <a:ea typeface="+mn-ea"/>
                <a:cs typeface="Arial" panose="020B0604020202020204" pitchFamily="34" charset="0"/>
              </a:rPr>
              <a:t>Drug-Specific Presentations</a:t>
            </a:r>
          </a:p>
        </p:txBody>
      </p:sp>
      <p:pic>
        <p:nvPicPr>
          <p:cNvPr id="12" name="Picture 11" descr="Thumbnail of a slide titled &quot;Preventing Methamphetamine Use: A Call to Action for Parents and Educators.&quot; ">
            <a:extLst>
              <a:ext uri="{FF2B5EF4-FFF2-40B4-BE49-F238E27FC236}">
                <a16:creationId xmlns:a16="http://schemas.microsoft.com/office/drawing/2014/main" id="{B2D5D89C-ADDC-C5FB-2C48-BF04E919E3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91128" y="1377494"/>
            <a:ext cx="3840480" cy="2188235"/>
          </a:xfrm>
          <a:prstGeom prst="rect">
            <a:avLst/>
          </a:prstGeom>
        </p:spPr>
      </p:pic>
      <p:pic>
        <p:nvPicPr>
          <p:cNvPr id="13" name="Picture 12" descr="Thumbnail of a slide titled &quot;Cocaine: A Call to Action for Parents and Educators.&quot; ">
            <a:extLst>
              <a:ext uri="{FF2B5EF4-FFF2-40B4-BE49-F238E27FC236}">
                <a16:creationId xmlns:a16="http://schemas.microsoft.com/office/drawing/2014/main" id="{0C6F89B0-ECB4-8932-EEA9-F6B2AB55006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21886" y="1390190"/>
            <a:ext cx="3840480" cy="2162844"/>
          </a:xfrm>
          <a:prstGeom prst="rect">
            <a:avLst/>
          </a:prstGeom>
        </p:spPr>
      </p:pic>
      <p:pic>
        <p:nvPicPr>
          <p:cNvPr id="14" name="Picture 13" descr="Thumbnail of a slide titled &quot;Preventing Marijuana Use: A Call to Action for Parents and Educators.&quot; ">
            <a:extLst>
              <a:ext uri="{FF2B5EF4-FFF2-40B4-BE49-F238E27FC236}">
                <a16:creationId xmlns:a16="http://schemas.microsoft.com/office/drawing/2014/main" id="{46AD95BA-E785-FE18-2A49-21FC5883652C}"/>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3658033" y="3861374"/>
            <a:ext cx="3840480" cy="2163701"/>
          </a:xfrm>
          <a:prstGeom prst="rect">
            <a:avLst/>
          </a:prstGeom>
        </p:spPr>
      </p:pic>
      <p:pic>
        <p:nvPicPr>
          <p:cNvPr id="15" name="Picture 14" descr="Thumbnail of a slide titled &quot;Vaping: Protect the people you care about.&quot; ">
            <a:extLst>
              <a:ext uri="{FF2B5EF4-FFF2-40B4-BE49-F238E27FC236}">
                <a16:creationId xmlns:a16="http://schemas.microsoft.com/office/drawing/2014/main" id="{7DF11251-3E02-642E-CD6E-F23DE7EE6611}"/>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7921886" y="3952297"/>
            <a:ext cx="3840480" cy="2162036"/>
          </a:xfrm>
          <a:prstGeom prst="rect">
            <a:avLst/>
          </a:prstGeom>
        </p:spPr>
      </p:pic>
      <p:sp>
        <p:nvSpPr>
          <p:cNvPr id="10" name="TextBox 9">
            <a:extLst>
              <a:ext uri="{FF2B5EF4-FFF2-40B4-BE49-F238E27FC236}">
                <a16:creationId xmlns:a16="http://schemas.microsoft.com/office/drawing/2014/main" id="{DFE08175-0123-11D2-E179-D35E203E71AA}"/>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5" name="TextBox 4">
            <a:extLst>
              <a:ext uri="{FF2B5EF4-FFF2-40B4-BE49-F238E27FC236}">
                <a16:creationId xmlns:a16="http://schemas.microsoft.com/office/drawing/2014/main" id="{5EE36CA1-59B3-7738-18FC-D03F7BB25F5E}"/>
              </a:ext>
            </a:extLst>
          </p:cNvPr>
          <p:cNvSpPr txBox="1"/>
          <p:nvPr/>
        </p:nvSpPr>
        <p:spPr>
          <a:xfrm>
            <a:off x="3645214" y="6240181"/>
            <a:ext cx="6196912" cy="553998"/>
          </a:xfrm>
          <a:prstGeom prst="rect">
            <a:avLst/>
          </a:prstGeom>
          <a:noFill/>
        </p:spPr>
        <p:txBody>
          <a:bodyPr wrap="square">
            <a:spAutoFit/>
          </a:bodyPr>
          <a:lstStyle/>
          <a:p>
            <a:r>
              <a:rPr lang="en-US" sz="1000" dirty="0"/>
              <a:t>Speaker Notes:</a:t>
            </a:r>
          </a:p>
          <a:p>
            <a:r>
              <a:rPr lang="en-US" sz="1000" dirty="0"/>
              <a:t>There are several other presentations, including a brand new one on vaping.</a:t>
            </a:r>
          </a:p>
          <a:p>
            <a:r>
              <a:rPr lang="en-US" sz="1000" dirty="0"/>
              <a:t>These presentations can be delivered by DEA’s community outreach specialists, or partners.</a:t>
            </a:r>
          </a:p>
        </p:txBody>
      </p:sp>
      <p:sp>
        <p:nvSpPr>
          <p:cNvPr id="55" name="Slide Number Placeholder 54">
            <a:extLst>
              <a:ext uri="{FF2B5EF4-FFF2-40B4-BE49-F238E27FC236}">
                <a16:creationId xmlns:a16="http://schemas.microsoft.com/office/drawing/2014/main" id="{63FC749C-7F71-A736-8E6A-12C8D09A55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rPr>
              <a:t>| </a:t>
            </a:r>
            <a:fld id="{D447BB2B-ED08-DE44-A114-EDC612879DA1}" type="slidenum">
              <a:rPr kumimoji="0" lang="en-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0685EC0E-7F44-B556-099B-F5039D96C0D9}"/>
              </a:ext>
              <a:ext uri="{C183D7F6-B498-43B3-948B-1728B52AA6E4}">
                <adec:decorative xmlns:adec="http://schemas.microsoft.com/office/drawing/2017/decorative" val="1"/>
              </a:ext>
            </a:extLst>
          </p:cNvPr>
          <p:cNvPicPr/>
          <p:nvPr/>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254828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258E7-88AD-A5D4-AEE2-5EE95C47729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310C04-3F73-900D-95E2-E4AF5EF3F039}"/>
              </a:ext>
              <a:ext uri="{C183D7F6-B498-43B3-948B-1728B52AA6E4}">
                <adec:decorative xmlns:adec="http://schemas.microsoft.com/office/drawing/2017/decorative" val="1"/>
              </a:ext>
            </a:extLst>
          </p:cNvPr>
          <p:cNvSpPr>
            <a:spLocks/>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3A7A6E4E-BEE5-A887-8E9F-69CC4D2ACCE3}"/>
              </a:ext>
            </a:extLst>
          </p:cNvPr>
          <p:cNvSpPr>
            <a:spLocks noGrp="1"/>
          </p:cNvSpPr>
          <p:nvPr>
            <p:ph type="title"/>
          </p:nvPr>
        </p:nvSpPr>
        <p:spPr>
          <a:xfrm>
            <a:off x="6035040" y="914400"/>
            <a:ext cx="5556527" cy="600052"/>
          </a:xfrm>
        </p:spPr>
        <p:txBody>
          <a:bodyPr/>
          <a:lstStyle/>
          <a:p>
            <a:r>
              <a:rPr lang="en-US" dirty="0">
                <a:solidFill>
                  <a:srgbClr val="BE0001"/>
                </a:solidFill>
              </a:rPr>
              <a:t>Fentanyl Free America Is …</a:t>
            </a:r>
          </a:p>
        </p:txBody>
      </p:sp>
      <p:sp>
        <p:nvSpPr>
          <p:cNvPr id="6" name="Content Placeholder 5">
            <a:extLst>
              <a:ext uri="{FF2B5EF4-FFF2-40B4-BE49-F238E27FC236}">
                <a16:creationId xmlns:a16="http://schemas.microsoft.com/office/drawing/2014/main" id="{29B43BBC-F316-CF36-0241-DA60197FAF14}"/>
              </a:ext>
            </a:extLst>
          </p:cNvPr>
          <p:cNvSpPr>
            <a:spLocks noGrp="1"/>
          </p:cNvSpPr>
          <p:nvPr>
            <p:ph idx="1"/>
          </p:nvPr>
        </p:nvSpPr>
        <p:spPr>
          <a:xfrm>
            <a:off x="611189" y="1739900"/>
            <a:ext cx="7415546" cy="4351338"/>
          </a:xfrm>
        </p:spPr>
        <p:txBody>
          <a:bodyPr>
            <a:normAutofit fontScale="92500"/>
          </a:bodyPr>
          <a:lstStyle/>
          <a:p>
            <a:pPr lvl="0">
              <a:spcAft>
                <a:spcPts val="2400"/>
              </a:spcAft>
            </a:pPr>
            <a:r>
              <a:rPr lang="en-US" dirty="0"/>
              <a:t>… DEA’s unwavering commitment to protect the United States from synthetic opioids by disrupting the fentanyl supply chain to reduce its availability and save American lives.</a:t>
            </a:r>
          </a:p>
          <a:p>
            <a:pPr lvl="0"/>
            <a:r>
              <a:rPr lang="en-US" dirty="0"/>
              <a:t>Three components:</a:t>
            </a:r>
          </a:p>
          <a:p>
            <a:pPr lvl="1">
              <a:buFont typeface="Arial" panose="020B0604020202020204" pitchFamily="34" charset="0"/>
              <a:buChar char="•"/>
            </a:pPr>
            <a:r>
              <a:rPr lang="en-US" dirty="0"/>
              <a:t>Protect</a:t>
            </a:r>
          </a:p>
          <a:p>
            <a:pPr lvl="1">
              <a:buFont typeface="Arial" panose="020B0604020202020204" pitchFamily="34" charset="0"/>
              <a:buChar char="•"/>
            </a:pPr>
            <a:r>
              <a:rPr lang="en-US" dirty="0"/>
              <a:t>Prevent </a:t>
            </a:r>
          </a:p>
          <a:p>
            <a:pPr lvl="1">
              <a:buFont typeface="Arial" panose="020B0604020202020204" pitchFamily="34" charset="0"/>
              <a:buChar char="•"/>
            </a:pPr>
            <a:r>
              <a:rPr lang="en-US" dirty="0"/>
              <a:t>Support</a:t>
            </a:r>
          </a:p>
          <a:p>
            <a:pPr lvl="0">
              <a:spcBef>
                <a:spcPts val="3000"/>
              </a:spcBef>
            </a:pPr>
            <a:r>
              <a:rPr lang="en-US" dirty="0"/>
              <a:t>Learn more at </a:t>
            </a:r>
            <a:r>
              <a:rPr lang="en-US" dirty="0">
                <a:hlinkClick r:id="rId3" tooltip="Fentanyl Free America">
                  <a:extLst>
                    <a:ext uri="{A12FA001-AC4F-418D-AE19-62706E023703}">
                      <ahyp:hlinkClr xmlns:ahyp="http://schemas.microsoft.com/office/drawing/2018/hyperlinkcolor" val="tx"/>
                    </a:ext>
                  </a:extLst>
                </a:hlinkClick>
              </a:rPr>
              <a:t>www.dea.gov/fentanylfree</a:t>
            </a:r>
            <a:r>
              <a:rPr lang="en-US" dirty="0"/>
              <a:t>  </a:t>
            </a:r>
          </a:p>
        </p:txBody>
      </p:sp>
      <p:pic>
        <p:nvPicPr>
          <p:cNvPr id="13" name="Picture 12" descr="Photo of DEA Administrator Terry Cole. ">
            <a:extLst>
              <a:ext uri="{FF2B5EF4-FFF2-40B4-BE49-F238E27FC236}">
                <a16:creationId xmlns:a16="http://schemas.microsoft.com/office/drawing/2014/main" id="{57A41EBC-CAAB-1EBF-457E-7947BA7792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03200" y="1623486"/>
            <a:ext cx="2957999" cy="3697499"/>
          </a:xfrm>
          <a:prstGeom prst="rect">
            <a:avLst/>
          </a:prstGeom>
        </p:spPr>
      </p:pic>
      <p:sp>
        <p:nvSpPr>
          <p:cNvPr id="14" name="TextBox 13">
            <a:extLst>
              <a:ext uri="{FF2B5EF4-FFF2-40B4-BE49-F238E27FC236}">
                <a16:creationId xmlns:a16="http://schemas.microsoft.com/office/drawing/2014/main" id="{6485EC6B-6A4D-4700-CEFC-0D310ECD613C}"/>
              </a:ext>
            </a:extLst>
          </p:cNvPr>
          <p:cNvSpPr txBox="1"/>
          <p:nvPr/>
        </p:nvSpPr>
        <p:spPr>
          <a:xfrm>
            <a:off x="8026734" y="5352244"/>
            <a:ext cx="3910930" cy="825419"/>
          </a:xfrm>
          <a:prstGeom prst="rect">
            <a:avLst/>
          </a:prstGeom>
          <a:noFill/>
        </p:spPr>
        <p:txBody>
          <a:bodyPr wrap="square" rtlCol="0">
            <a:spAutoFit/>
          </a:bodyPr>
          <a:lstStyle/>
          <a:p>
            <a:pPr marL="0" marR="0" lvl="0" indent="0" algn="ctr" defTabSz="847210" rtl="0" eaLnBrk="1" fontAlgn="auto" latinLnBrk="0" hangingPunct="1">
              <a:lnSpc>
                <a:spcPct val="100000"/>
              </a:lnSpc>
              <a:spcBef>
                <a:spcPts val="0"/>
              </a:spcBef>
              <a:spcAft>
                <a:spcPts val="0"/>
              </a:spcAft>
              <a:buClrTx/>
              <a:buSzTx/>
              <a:buFontTx/>
              <a:buNone/>
              <a:tabLst/>
              <a:defRPr/>
            </a:pPr>
            <a:r>
              <a:rPr kumimoji="0" lang="en-US" sz="1588" b="0" i="1" u="none" strike="noStrike" kern="1200" cap="none" spc="0" normalizeH="0" baseline="0" noProof="0" dirty="0">
                <a:ln>
                  <a:noFill/>
                </a:ln>
                <a:solidFill>
                  <a:prstClr val="white"/>
                </a:solidFill>
                <a:effectLst/>
                <a:uLnTx/>
                <a:uFillTx/>
                <a:latin typeface="Aptos" panose="02110004020202020204"/>
                <a:ea typeface="+mn-ea"/>
                <a:cs typeface="+mn-cs"/>
              </a:rPr>
              <a:t>DEA Administrator Terry Cole launched Fentanyl Free America on </a:t>
            </a:r>
          </a:p>
          <a:p>
            <a:pPr marL="0" marR="0" lvl="0" indent="0" algn="ctr" defTabSz="847210" rtl="0" eaLnBrk="1" fontAlgn="auto" latinLnBrk="0" hangingPunct="1">
              <a:lnSpc>
                <a:spcPct val="100000"/>
              </a:lnSpc>
              <a:spcBef>
                <a:spcPts val="0"/>
              </a:spcBef>
              <a:spcAft>
                <a:spcPts val="0"/>
              </a:spcAft>
              <a:buClrTx/>
              <a:buSzTx/>
              <a:buFontTx/>
              <a:buNone/>
              <a:tabLst/>
              <a:defRPr/>
            </a:pPr>
            <a:r>
              <a:rPr kumimoji="0" lang="en-US" sz="1588" b="0" i="1" u="none" strike="noStrike" kern="1200" cap="none" spc="0" normalizeH="0" baseline="0" noProof="0" dirty="0">
                <a:ln>
                  <a:noFill/>
                </a:ln>
                <a:solidFill>
                  <a:prstClr val="white"/>
                </a:solidFill>
                <a:effectLst/>
                <a:uLnTx/>
                <a:uFillTx/>
                <a:latin typeface="Aptos" panose="02110004020202020204"/>
                <a:ea typeface="+mn-ea"/>
                <a:cs typeface="+mn-cs"/>
              </a:rPr>
              <a:t>December 3, 2025.</a:t>
            </a:r>
          </a:p>
        </p:txBody>
      </p:sp>
      <p:sp>
        <p:nvSpPr>
          <p:cNvPr id="10" name="TextBox 9">
            <a:extLst>
              <a:ext uri="{FF2B5EF4-FFF2-40B4-BE49-F238E27FC236}">
                <a16:creationId xmlns:a16="http://schemas.microsoft.com/office/drawing/2014/main" id="{BD0A1CD2-46EA-B926-F54E-15A02AF76886}"/>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4" name="TextBox 3">
            <a:extLst>
              <a:ext uri="{FF2B5EF4-FFF2-40B4-BE49-F238E27FC236}">
                <a16:creationId xmlns:a16="http://schemas.microsoft.com/office/drawing/2014/main" id="{1262E159-2A7E-777B-5F0C-C9E51D6C9EC8}"/>
              </a:ext>
            </a:extLst>
          </p:cNvPr>
          <p:cNvSpPr txBox="1"/>
          <p:nvPr/>
        </p:nvSpPr>
        <p:spPr>
          <a:xfrm>
            <a:off x="3845382" y="6317956"/>
            <a:ext cx="5780532" cy="461665"/>
          </a:xfrm>
          <a:prstGeom prst="rect">
            <a:avLst/>
          </a:prstGeom>
          <a:noFill/>
        </p:spPr>
        <p:txBody>
          <a:bodyPr wrap="square">
            <a:sp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300" dirty="0"/>
              <a:t>Speaker Notes: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300" dirty="0"/>
              <a:t>On December 3, 2025, DEA Administrator Terry Cole launched Fentanyl Free America, a multi-faceted effort to save American lives from synthetic opioids by disrupting the fentanyl supply chain to reduce its availability.</a:t>
            </a:r>
          </a:p>
          <a:p>
            <a:pPr marL="158750" indent="0">
              <a:buNone/>
            </a:pPr>
            <a:r>
              <a:rPr lang="en-US" sz="300" dirty="0"/>
              <a:t>Fentanyl Free America has three components:</a:t>
            </a:r>
          </a:p>
          <a:p>
            <a:pPr marL="444500" indent="-285750">
              <a:buFont typeface="Arial" panose="020B0604020202020204" pitchFamily="34" charset="0"/>
              <a:buChar char="•"/>
            </a:pPr>
            <a:r>
              <a:rPr lang="en-US" sz="300" dirty="0"/>
              <a:t>Protect Americans from drug traffickers;</a:t>
            </a:r>
          </a:p>
          <a:p>
            <a:pPr marL="444500" indent="-285750">
              <a:buFont typeface="Arial" panose="020B0604020202020204" pitchFamily="34" charset="0"/>
              <a:buChar char="•"/>
            </a:pPr>
            <a:r>
              <a:rPr lang="en-US" sz="300" dirty="0"/>
              <a:t>Prevent fentanyl use, especially among young people; and</a:t>
            </a:r>
          </a:p>
          <a:p>
            <a:pPr marL="444500" indent="-285750">
              <a:buFont typeface="Arial" panose="020B0604020202020204" pitchFamily="34" charset="0"/>
              <a:buChar char="•"/>
            </a:pPr>
            <a:r>
              <a:rPr lang="en-US" sz="300" dirty="0"/>
              <a:t>Support those affected by fentanyl, to include those suffering from addiction and their loved ones.</a:t>
            </a:r>
          </a:p>
          <a:p>
            <a:pPr marL="158750" indent="0">
              <a:buNone/>
            </a:pPr>
            <a:r>
              <a:rPr lang="en-US" sz="300" dirty="0"/>
              <a:t>In today’s presentation we will discuss how DEA and its partners do this work.  </a:t>
            </a:r>
          </a:p>
          <a:p>
            <a:pPr marL="158750" indent="0">
              <a:buNone/>
            </a:pPr>
            <a:r>
              <a:rPr lang="en-US" sz="300" dirty="0"/>
              <a:t>However, if there is one thing I would like you to leave here today knowing, it is the Fentanyl Free America web address, dea.gov/</a:t>
            </a:r>
            <a:r>
              <a:rPr lang="en-US" sz="300" dirty="0" err="1"/>
              <a:t>fentanylfree</a:t>
            </a:r>
            <a:r>
              <a:rPr lang="en-US" sz="300" dirty="0"/>
              <a:t>, to visit and share with your friends and colleagues.</a:t>
            </a:r>
          </a:p>
        </p:txBody>
      </p:sp>
      <p:sp>
        <p:nvSpPr>
          <p:cNvPr id="55" name="Slide Number Placeholder 54">
            <a:extLst>
              <a:ext uri="{FF2B5EF4-FFF2-40B4-BE49-F238E27FC236}">
                <a16:creationId xmlns:a16="http://schemas.microsoft.com/office/drawing/2014/main" id="{1880F231-224D-0D04-9543-25BD466E9514}"/>
              </a:ext>
            </a:extLst>
          </p:cNvPr>
          <p:cNvSpPr>
            <a:spLocks noGrp="1"/>
          </p:cNvSpPr>
          <p:nvPr>
            <p:ph type="sldNum" sz="quarter" idx="12"/>
          </p:nvPr>
        </p:nvSpPr>
        <p:spPr>
          <a:xfrm>
            <a:off x="8610600" y="6356350"/>
            <a:ext cx="2743200" cy="365125"/>
          </a:xfrm>
        </p:spPr>
        <p:txBody>
          <a:bodyPr/>
          <a:lstStyle/>
          <a:p>
            <a:pPr lvl="0"/>
            <a:r>
              <a:rPr lang="en-US" b="1" noProof="0" dirty="0">
                <a:solidFill>
                  <a:schemeClr val="tx1"/>
                </a:solidFill>
              </a:rPr>
              <a:t>| </a:t>
            </a:r>
            <a:fld id="{D447BB2B-ED08-DE44-A114-EDC612879DA1}" type="slidenum">
              <a:rPr lang="en-US" b="1" noProof="0" smtClean="0">
                <a:solidFill>
                  <a:schemeClr val="tx1"/>
                </a:solidFill>
              </a:rPr>
              <a:pPr lvl="0"/>
              <a:t>2</a:t>
            </a:fld>
            <a:endParaRPr lang="en-US" b="1" noProof="0" dirty="0">
              <a:solidFill>
                <a:schemeClr val="tx1"/>
              </a:solidFill>
            </a:endParaRPr>
          </a:p>
        </p:txBody>
      </p:sp>
      <p:pic>
        <p:nvPicPr>
          <p:cNvPr id="3" name="Picture 2">
            <a:extLst>
              <a:ext uri="{FF2B5EF4-FFF2-40B4-BE49-F238E27FC236}">
                <a16:creationId xmlns:a16="http://schemas.microsoft.com/office/drawing/2014/main" id="{4DBE7780-A48E-DCE4-059B-9209D4C6CAC9}"/>
              </a:ext>
              <a:ext uri="{C183D7F6-B498-43B3-948B-1728B52AA6E4}">
                <adec:decorative xmlns:adec="http://schemas.microsoft.com/office/drawing/2017/decorative" val="1"/>
              </a:ext>
            </a:extLst>
          </p:cNvPr>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41326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A78FA-FEE5-8217-F587-EC476C5E14F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7E8A72E-09E0-EE0D-8806-72FA437EF2D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D0F6B808-27CE-FA5B-9A98-47BA3A41369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86071" y="409054"/>
            <a:ext cx="2493703" cy="546100"/>
          </a:xfrm>
          <a:prstGeom prst="rect">
            <a:avLst/>
          </a:prstGeom>
        </p:spPr>
      </p:pic>
      <p:sp>
        <p:nvSpPr>
          <p:cNvPr id="7" name="TextBox 6">
            <a:extLst>
              <a:ext uri="{FF2B5EF4-FFF2-40B4-BE49-F238E27FC236}">
                <a16:creationId xmlns:a16="http://schemas.microsoft.com/office/drawing/2014/main" id="{6358141B-B8C7-6EC4-F9FF-72A3D7595ACD}"/>
              </a:ext>
            </a:extLst>
          </p:cNvPr>
          <p:cNvSpPr txBox="1"/>
          <p:nvPr/>
        </p:nvSpPr>
        <p:spPr>
          <a:xfrm>
            <a:off x="10679893" y="510204"/>
            <a:ext cx="1215397"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PREVENT</a:t>
            </a:r>
          </a:p>
        </p:txBody>
      </p:sp>
      <p:sp>
        <p:nvSpPr>
          <p:cNvPr id="5" name="Title 4">
            <a:extLst>
              <a:ext uri="{FF2B5EF4-FFF2-40B4-BE49-F238E27FC236}">
                <a16:creationId xmlns:a16="http://schemas.microsoft.com/office/drawing/2014/main" id="{409C2D4E-2972-6BC7-9A9D-1AD484693BC1}"/>
              </a:ext>
            </a:extLst>
          </p:cNvPr>
          <p:cNvSpPr>
            <a:spLocks noGrp="1"/>
          </p:cNvSpPr>
          <p:nvPr>
            <p:ph type="title"/>
          </p:nvPr>
        </p:nvSpPr>
        <p:spPr>
          <a:xfrm>
            <a:off x="6035040" y="914400"/>
            <a:ext cx="5724144" cy="600052"/>
          </a:xfrm>
        </p:spPr>
        <p:txBody>
          <a:bodyPr/>
          <a:lstStyle/>
          <a:p>
            <a:r>
              <a:rPr lang="en-US" dirty="0">
                <a:solidFill>
                  <a:srgbClr val="B70104"/>
                </a:solidFill>
              </a:rPr>
              <a:t>“Tools to Talk” presentation</a:t>
            </a:r>
          </a:p>
        </p:txBody>
      </p:sp>
      <p:sp>
        <p:nvSpPr>
          <p:cNvPr id="8" name="Content Placeholder 7">
            <a:extLst>
              <a:ext uri="{FF2B5EF4-FFF2-40B4-BE49-F238E27FC236}">
                <a16:creationId xmlns:a16="http://schemas.microsoft.com/office/drawing/2014/main" id="{AC94990E-343B-FD51-05BD-5F2E3CF2550E}"/>
              </a:ext>
            </a:extLst>
          </p:cNvPr>
          <p:cNvSpPr>
            <a:spLocks noGrp="1"/>
          </p:cNvSpPr>
          <p:nvPr>
            <p:ph idx="1"/>
          </p:nvPr>
        </p:nvSpPr>
        <p:spPr>
          <a:xfrm>
            <a:off x="611188" y="1739900"/>
            <a:ext cx="7219437" cy="4351338"/>
          </a:xfrm>
        </p:spPr>
        <p:txBody>
          <a:bodyPr/>
          <a:lstStyle/>
          <a:p>
            <a:pPr lvl="0"/>
            <a:r>
              <a:rPr lang="en-US" dirty="0"/>
              <a:t>Video version</a:t>
            </a:r>
          </a:p>
          <a:p>
            <a:pPr lvl="1">
              <a:buFont typeface="Arial" panose="020B0604020202020204" pitchFamily="34" charset="0"/>
              <a:buChar char="•"/>
            </a:pPr>
            <a:r>
              <a:rPr lang="en-US" dirty="0"/>
              <a:t>Eight videos (approx. 3 – 10 minutes each, 42 minutes total)</a:t>
            </a:r>
          </a:p>
          <a:p>
            <a:pPr lvl="1">
              <a:buFont typeface="Arial" panose="020B0604020202020204" pitchFamily="34" charset="0"/>
              <a:buChar char="•"/>
            </a:pPr>
            <a:r>
              <a:rPr lang="en-US" dirty="0"/>
              <a:t>Can be viewed online by individuals, or</a:t>
            </a:r>
          </a:p>
          <a:p>
            <a:pPr lvl="1">
              <a:buFont typeface="Arial" panose="020B0604020202020204" pitchFamily="34" charset="0"/>
              <a:buChar char="•"/>
            </a:pPr>
            <a:r>
              <a:rPr lang="en-US" dirty="0"/>
              <a:t>Can be delivered as an in-person presentation</a:t>
            </a:r>
          </a:p>
          <a:p>
            <a:pPr lvl="1">
              <a:buFont typeface="Arial" panose="020B0604020202020204" pitchFamily="34" charset="0"/>
              <a:buChar char="•"/>
            </a:pPr>
            <a:r>
              <a:rPr lang="en-US" dirty="0">
                <a:hlinkClick r:id="rId4" tooltip="Tools to Talk with Your Young Person about Anything (including substance use)">
                  <a:extLst>
                    <a:ext uri="{A12FA001-AC4F-418D-AE19-62706E023703}">
                      <ahyp:hlinkClr xmlns:ahyp="http://schemas.microsoft.com/office/drawing/2018/hyperlinkcolor" val="tx"/>
                    </a:ext>
                  </a:extLst>
                </a:hlinkClick>
              </a:rPr>
              <a:t>www.getsmartaboutdrugs.com/toolstotalk</a:t>
            </a:r>
            <a:r>
              <a:rPr lang="en-US" dirty="0"/>
              <a:t> </a:t>
            </a:r>
          </a:p>
          <a:p>
            <a:pPr lvl="0">
              <a:spcBef>
                <a:spcPts val="3600"/>
              </a:spcBef>
            </a:pPr>
            <a:r>
              <a:rPr lang="en-US" dirty="0"/>
              <a:t>Available from DEA Community Outreach Specialists for community education or train-the-trainer</a:t>
            </a:r>
          </a:p>
        </p:txBody>
      </p:sp>
      <p:pic>
        <p:nvPicPr>
          <p:cNvPr id="13" name="Picture 12" descr="Screenshot of webpage titled &quot;Tools to Talk with Your Young Person about Anything (including substance use).&quot; ">
            <a:extLst>
              <a:ext uri="{FF2B5EF4-FFF2-40B4-BE49-F238E27FC236}">
                <a16:creationId xmlns:a16="http://schemas.microsoft.com/office/drawing/2014/main" id="{ADC2297C-641B-6E09-8A2C-1C4E09E3CA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99144" y="1788615"/>
            <a:ext cx="2973853" cy="4154985"/>
          </a:xfrm>
          <a:prstGeom prst="rect">
            <a:avLst/>
          </a:prstGeom>
        </p:spPr>
      </p:pic>
      <p:sp>
        <p:nvSpPr>
          <p:cNvPr id="10" name="TextBox 9">
            <a:extLst>
              <a:ext uri="{FF2B5EF4-FFF2-40B4-BE49-F238E27FC236}">
                <a16:creationId xmlns:a16="http://schemas.microsoft.com/office/drawing/2014/main" id="{FA951DEE-EE50-6E6B-315B-2134F0B7C877}"/>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4" name="TextBox 3">
            <a:extLst>
              <a:ext uri="{FF2B5EF4-FFF2-40B4-BE49-F238E27FC236}">
                <a16:creationId xmlns:a16="http://schemas.microsoft.com/office/drawing/2014/main" id="{B327961D-FE9C-C4C8-8D3E-BB042EC8A9C5}"/>
              </a:ext>
            </a:extLst>
          </p:cNvPr>
          <p:cNvSpPr txBox="1"/>
          <p:nvPr/>
        </p:nvSpPr>
        <p:spPr>
          <a:xfrm>
            <a:off x="3581401" y="6415801"/>
            <a:ext cx="4655900" cy="246221"/>
          </a:xfrm>
          <a:prstGeom prst="rect">
            <a:avLst/>
          </a:prstGeom>
          <a:noFill/>
        </p:spPr>
        <p:txBody>
          <a:bodyPr wrap="square">
            <a:spAutoFit/>
          </a:bodyPr>
          <a:lstStyle/>
          <a:p>
            <a:pPr marL="0" indent="0">
              <a:buNone/>
            </a:pPr>
            <a:r>
              <a:rPr lang="en-US" sz="200" dirty="0"/>
              <a:t>Speaker Notes:</a:t>
            </a:r>
          </a:p>
          <a:p>
            <a:pPr marL="0" indent="0">
              <a:buNone/>
            </a:pPr>
            <a:r>
              <a:rPr lang="en-US" sz="200" dirty="0"/>
              <a:t>This presentation is available from Community Outreach Specialists, but we also wanted to make it available more broadly.</a:t>
            </a:r>
          </a:p>
          <a:p>
            <a:pPr marL="0" indent="0" defTabSz="1123340">
              <a:buNone/>
              <a:defRPr/>
            </a:pPr>
            <a:r>
              <a:rPr lang="en-US" sz="200" dirty="0"/>
              <a:t>For that reason, we created a video version.  It is available at </a:t>
            </a:r>
            <a:r>
              <a:rPr lang="en-US" sz="200" dirty="0">
                <a:hlinkClick r:id="rId4" tooltip="Tools to Talk with Your Young Person about Anything (including substance use)"/>
              </a:rPr>
              <a:t>getsmartaboutdrugs.com/</a:t>
            </a:r>
            <a:r>
              <a:rPr lang="en-US" sz="200" dirty="0" err="1">
                <a:hlinkClick r:id="rId4" tooltip="Tools to Talk with Your Young Person about Anything (including substance use)"/>
              </a:rPr>
              <a:t>toolstotalk</a:t>
            </a:r>
            <a:r>
              <a:rPr lang="en-US" sz="200" dirty="0"/>
              <a:t> </a:t>
            </a:r>
          </a:p>
          <a:p>
            <a:pPr marL="0" indent="0"/>
            <a:r>
              <a:rPr lang="en-US" sz="200" dirty="0"/>
              <a:t>There are a total of eight videos that are 3-10 minutes in length.</a:t>
            </a:r>
          </a:p>
          <a:p>
            <a:pPr marL="0" indent="0"/>
            <a:r>
              <a:rPr lang="en-US" sz="200" dirty="0"/>
              <a:t>They can be viewed by individuals, or as a group, when they can lead to discussion.</a:t>
            </a:r>
          </a:p>
        </p:txBody>
      </p:sp>
      <p:sp>
        <p:nvSpPr>
          <p:cNvPr id="55" name="Slide Number Placeholder 54">
            <a:extLst>
              <a:ext uri="{FF2B5EF4-FFF2-40B4-BE49-F238E27FC236}">
                <a16:creationId xmlns:a16="http://schemas.microsoft.com/office/drawing/2014/main" id="{67209D3D-0BB7-AEF9-8F08-16AD00429732}"/>
              </a:ext>
            </a:extLst>
          </p:cNvPr>
          <p:cNvSpPr>
            <a:spLocks noGrp="1"/>
          </p:cNvSpPr>
          <p:nvPr>
            <p:ph type="sldNum" sz="quarter" idx="12"/>
          </p:nvPr>
        </p:nvSpPr>
        <p:spPr>
          <a:xfrm>
            <a:off x="8610600" y="6356350"/>
            <a:ext cx="2743200" cy="365125"/>
          </a:xfrm>
        </p:spPr>
        <p:txBody>
          <a:bodyPr/>
          <a:lstStyle/>
          <a:p>
            <a:pPr lvl="0"/>
            <a:r>
              <a:rPr lang="en-US" b="1" noProof="0" dirty="0">
                <a:solidFill>
                  <a:schemeClr val="tx1"/>
                </a:solidFill>
              </a:rPr>
              <a:t>| </a:t>
            </a:r>
            <a:fld id="{D447BB2B-ED08-DE44-A114-EDC612879DA1}" type="slidenum">
              <a:rPr lang="en-US" b="1" noProof="0" smtClean="0">
                <a:solidFill>
                  <a:schemeClr val="tx1"/>
                </a:solidFill>
              </a:rPr>
              <a:pPr lvl="0"/>
              <a:t>20</a:t>
            </a:fld>
            <a:endParaRPr lang="en-US" b="1" noProof="0" dirty="0">
              <a:solidFill>
                <a:schemeClr val="tx1"/>
              </a:solidFill>
            </a:endParaRPr>
          </a:p>
        </p:txBody>
      </p:sp>
      <p:pic>
        <p:nvPicPr>
          <p:cNvPr id="3" name="Picture 2">
            <a:extLst>
              <a:ext uri="{FF2B5EF4-FFF2-40B4-BE49-F238E27FC236}">
                <a16:creationId xmlns:a16="http://schemas.microsoft.com/office/drawing/2014/main" id="{003CD07E-9E32-8672-5FA2-062B5B434DA8}"/>
              </a:ext>
              <a:ext uri="{C183D7F6-B498-43B3-948B-1728B52AA6E4}">
                <adec:decorative xmlns:adec="http://schemas.microsoft.com/office/drawing/2017/decorative" val="1"/>
              </a:ext>
            </a:extLst>
          </p:cNvPr>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23442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3C3EB-6159-5D5D-B1E1-F77E8472CCCA}"/>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1F69D483-07D1-0C38-F276-26C5EAC96F2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sp>
        <p:nvSpPr>
          <p:cNvPr id="16" name="Rectangle 15">
            <a:extLst>
              <a:ext uri="{FF2B5EF4-FFF2-40B4-BE49-F238E27FC236}">
                <a16:creationId xmlns:a16="http://schemas.microsoft.com/office/drawing/2014/main" id="{C3517A34-02F0-4818-99D3-90486A1DB4E1}"/>
              </a:ext>
              <a:ext uri="{C183D7F6-B498-43B3-948B-1728B52AA6E4}">
                <adec:decorative xmlns:adec="http://schemas.microsoft.com/office/drawing/2017/decorative" val="1"/>
              </a:ext>
            </a:extLst>
          </p:cNvPr>
          <p:cNvSpPr>
            <a:spLocks/>
          </p:cNvSpPr>
          <p:nvPr/>
        </p:nvSpPr>
        <p:spPr>
          <a:xfrm>
            <a:off x="6261" y="1526650"/>
            <a:ext cx="12185739" cy="47145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E1153AD9-40C8-BF7C-E90C-C4B569A7EB6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86071" y="409054"/>
            <a:ext cx="2493703" cy="546100"/>
          </a:xfrm>
          <a:prstGeom prst="rect">
            <a:avLst/>
          </a:prstGeom>
        </p:spPr>
      </p:pic>
      <p:sp>
        <p:nvSpPr>
          <p:cNvPr id="7" name="TextBox 6">
            <a:extLst>
              <a:ext uri="{FF2B5EF4-FFF2-40B4-BE49-F238E27FC236}">
                <a16:creationId xmlns:a16="http://schemas.microsoft.com/office/drawing/2014/main" id="{A5AE7107-2D35-98A7-56E3-F60B679175E6}"/>
              </a:ext>
            </a:extLst>
          </p:cNvPr>
          <p:cNvSpPr txBox="1"/>
          <p:nvPr/>
        </p:nvSpPr>
        <p:spPr>
          <a:xfrm>
            <a:off x="10679894" y="510204"/>
            <a:ext cx="1215396"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PREVENT</a:t>
            </a:r>
          </a:p>
        </p:txBody>
      </p:sp>
      <p:sp>
        <p:nvSpPr>
          <p:cNvPr id="2" name="Title 1">
            <a:extLst>
              <a:ext uri="{FF2B5EF4-FFF2-40B4-BE49-F238E27FC236}">
                <a16:creationId xmlns:a16="http://schemas.microsoft.com/office/drawing/2014/main" id="{931686A2-EDF3-EA16-507B-968CED2F9F1C}"/>
              </a:ext>
            </a:extLst>
          </p:cNvPr>
          <p:cNvSpPr>
            <a:spLocks noGrp="1"/>
          </p:cNvSpPr>
          <p:nvPr>
            <p:ph type="title"/>
          </p:nvPr>
        </p:nvSpPr>
        <p:spPr>
          <a:xfrm>
            <a:off x="5743244" y="910517"/>
            <a:ext cx="6008365" cy="637261"/>
          </a:xfrm>
        </p:spPr>
        <p:txBody>
          <a:bodyPr/>
          <a:lstStyle/>
          <a:p>
            <a:r>
              <a:rPr lang="en-US" b="1" dirty="0">
                <a:solidFill>
                  <a:srgbClr val="B70104"/>
                </a:solidFill>
                <a:latin typeface="Aptos" panose="02110004020202020204"/>
              </a:rPr>
              <a:t>Together for Families is …</a:t>
            </a:r>
            <a:endParaRPr lang="en-US" dirty="0">
              <a:solidFill>
                <a:srgbClr val="B70104"/>
              </a:solidFill>
            </a:endParaRPr>
          </a:p>
        </p:txBody>
      </p:sp>
      <p:pic>
        <p:nvPicPr>
          <p:cNvPr id="8" name="Picture 7" descr="Logo: Together for Families ">
            <a:extLst>
              <a:ext uri="{FF2B5EF4-FFF2-40B4-BE49-F238E27FC236}">
                <a16:creationId xmlns:a16="http://schemas.microsoft.com/office/drawing/2014/main" id="{EB59A6AD-17AD-E665-81FA-841D5A8C6057}"/>
              </a:ext>
            </a:extLst>
          </p:cNvPr>
          <p:cNvPicPr>
            <a:picLocks noChangeAspect="1"/>
          </p:cNvPicPr>
          <p:nvPr/>
        </p:nvPicPr>
        <p:blipFill>
          <a:blip r:embed="rId5" cstate="screen">
            <a:extLst>
              <a:ext uri="{28A0092B-C50C-407E-A947-70E740481C1C}">
                <a14:useLocalDpi xmlns:a14="http://schemas.microsoft.com/office/drawing/2010/main"/>
              </a:ext>
            </a:extLst>
          </a:blip>
          <a:srcRect t="-10547" r="-1223"/>
          <a:stretch>
            <a:fillRect/>
          </a:stretch>
        </p:blipFill>
        <p:spPr>
          <a:xfrm>
            <a:off x="440390" y="1420299"/>
            <a:ext cx="5121806" cy="2518921"/>
          </a:xfrm>
          <a:prstGeom prst="rect">
            <a:avLst/>
          </a:prstGeom>
        </p:spPr>
      </p:pic>
      <p:sp>
        <p:nvSpPr>
          <p:cNvPr id="5" name="Content Placeholder 4">
            <a:extLst>
              <a:ext uri="{FF2B5EF4-FFF2-40B4-BE49-F238E27FC236}">
                <a16:creationId xmlns:a16="http://schemas.microsoft.com/office/drawing/2014/main" id="{1155F694-17C1-F20C-C827-BFA299130548}"/>
              </a:ext>
            </a:extLst>
          </p:cNvPr>
          <p:cNvSpPr>
            <a:spLocks noGrp="1"/>
          </p:cNvSpPr>
          <p:nvPr>
            <p:ph idx="1"/>
          </p:nvPr>
        </p:nvSpPr>
        <p:spPr>
          <a:xfrm>
            <a:off x="5562196" y="1740535"/>
            <a:ext cx="5788473" cy="4351338"/>
          </a:xfrm>
        </p:spPr>
        <p:txBody>
          <a:bodyPr>
            <a:normAutofit fontScale="92500" lnSpcReduction="10000"/>
          </a:bodyPr>
          <a:lstStyle/>
          <a:p>
            <a:pPr marL="285750" lvl="0" indent="-285750">
              <a:spcAft>
                <a:spcPts val="1800"/>
              </a:spcAft>
              <a:buClr>
                <a:srgbClr val="C00000"/>
              </a:buClr>
              <a:buFont typeface="System Font Regular"/>
              <a:buChar char="★"/>
              <a:defRPr/>
            </a:pPr>
            <a:r>
              <a:rPr lang="en-US" dirty="0">
                <a:solidFill>
                  <a:srgbClr val="18274F"/>
                </a:solidFill>
              </a:rPr>
              <a:t>A “big tent” to bring together all of the organizations that serve families – from prevention to loss of a loved one</a:t>
            </a:r>
          </a:p>
          <a:p>
            <a:pPr marL="285750" lvl="0" indent="-285750">
              <a:spcAft>
                <a:spcPts val="1800"/>
              </a:spcAft>
              <a:buClr>
                <a:srgbClr val="C00000"/>
              </a:buClr>
              <a:buFont typeface="System Font Regular"/>
              <a:buChar char="★"/>
              <a:defRPr/>
            </a:pPr>
            <a:r>
              <a:rPr lang="en-US" dirty="0">
                <a:solidFill>
                  <a:srgbClr val="18274F"/>
                </a:solidFill>
              </a:rPr>
              <a:t>An online resource for families seeking support</a:t>
            </a:r>
          </a:p>
          <a:p>
            <a:pPr marL="285750" lvl="0" indent="-285750">
              <a:spcAft>
                <a:spcPts val="1800"/>
              </a:spcAft>
              <a:buClr>
                <a:srgbClr val="C00000"/>
              </a:buClr>
              <a:buFont typeface="System Font Regular"/>
              <a:buChar char="★"/>
              <a:defRPr/>
            </a:pPr>
            <a:r>
              <a:rPr lang="en-US" dirty="0">
                <a:solidFill>
                  <a:srgbClr val="18274F"/>
                </a:solidFill>
              </a:rPr>
              <a:t>A way for DEA to spotlight resources from our partners</a:t>
            </a:r>
            <a:endParaRPr lang="en-US" dirty="0">
              <a:solidFill>
                <a:srgbClr val="18274F"/>
              </a:solidFill>
              <a:latin typeface="Aptos" panose="02110004020202020204"/>
            </a:endParaRPr>
          </a:p>
          <a:p>
            <a:pPr marL="285750" lvl="0" indent="-285750">
              <a:lnSpc>
                <a:spcPct val="100000"/>
              </a:lnSpc>
              <a:spcAft>
                <a:spcPts val="1800"/>
              </a:spcAft>
              <a:buClr>
                <a:srgbClr val="C00000"/>
              </a:buClr>
              <a:buFont typeface="System Font Regular"/>
              <a:buChar char="★"/>
              <a:defRPr/>
            </a:pPr>
            <a:r>
              <a:rPr lang="en-US" b="1" dirty="0">
                <a:solidFill>
                  <a:srgbClr val="CF1E25"/>
                </a:solidFill>
                <a:hlinkClick r:id="rId6" tooltip="Together for Families">
                  <a:extLst>
                    <a:ext uri="{A12FA001-AC4F-418D-AE19-62706E023703}">
                      <ahyp:hlinkClr xmlns:ahyp="http://schemas.microsoft.com/office/drawing/2018/hyperlinkcolor" val="tx"/>
                    </a:ext>
                  </a:extLst>
                </a:hlinkClick>
              </a:rPr>
              <a:t>www.dea.gov/togetherforfamilies</a:t>
            </a:r>
            <a:r>
              <a:rPr lang="en-US" b="1" dirty="0">
                <a:solidFill>
                  <a:srgbClr val="CF1E25"/>
                </a:solidFill>
              </a:rPr>
              <a:t> </a:t>
            </a:r>
          </a:p>
        </p:txBody>
      </p:sp>
      <p:pic>
        <p:nvPicPr>
          <p:cNvPr id="17" name="Picture 16">
            <a:hlinkClick r:id="rId6" tooltip="Together for Families"/>
            <a:extLst>
              <a:ext uri="{FF2B5EF4-FFF2-40B4-BE49-F238E27FC236}">
                <a16:creationId xmlns:a16="http://schemas.microsoft.com/office/drawing/2014/main" id="{1F2683C2-909B-655A-6521-7E9889372C38}"/>
              </a:ext>
              <a:ext uri="{C183D7F6-B498-43B3-948B-1728B52AA6E4}">
                <adec:decorative xmlns:adec="http://schemas.microsoft.com/office/drawing/2017/decorative" val="1"/>
              </a:ext>
            </a:extLst>
          </p:cNvPr>
          <p:cNvPicPr>
            <a:picLocks noChangeAspect="1"/>
          </p:cNvPicPr>
          <p:nvPr/>
        </p:nvPicPr>
        <p:blipFill>
          <a:blip r:embed="rId7">
            <a:biLevel thresh="50000"/>
          </a:blip>
          <a:stretch>
            <a:fillRect/>
          </a:stretch>
        </p:blipFill>
        <p:spPr>
          <a:xfrm>
            <a:off x="2016884" y="4057035"/>
            <a:ext cx="1968819" cy="2065330"/>
          </a:xfrm>
          <a:prstGeom prst="rect">
            <a:avLst/>
          </a:prstGeom>
        </p:spPr>
      </p:pic>
      <p:sp>
        <p:nvSpPr>
          <p:cNvPr id="10" name="TextBox 9">
            <a:extLst>
              <a:ext uri="{FF2B5EF4-FFF2-40B4-BE49-F238E27FC236}">
                <a16:creationId xmlns:a16="http://schemas.microsoft.com/office/drawing/2014/main" id="{81669382-0641-7641-4F20-BAD35995EE6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55" name="Slide Number Placeholder 54">
            <a:extLst>
              <a:ext uri="{FF2B5EF4-FFF2-40B4-BE49-F238E27FC236}">
                <a16:creationId xmlns:a16="http://schemas.microsoft.com/office/drawing/2014/main" id="{5EA77A78-46E5-7020-33DE-2EB67E0926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rPr>
              <a:t>| </a:t>
            </a:r>
            <a:fld id="{D447BB2B-ED08-DE44-A114-EDC612879DA1}" type="slidenum">
              <a:rPr kumimoji="0" lang="en-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BC57FCAC-C288-DD6C-6B6A-D370E6ECD43C}"/>
              </a:ext>
              <a:ext uri="{C183D7F6-B498-43B3-948B-1728B52AA6E4}">
                <adec:decorative xmlns:adec="http://schemas.microsoft.com/office/drawing/2017/decorative" val="1"/>
              </a:ext>
            </a:extLst>
          </p:cNvPr>
          <p:cNvPicPr/>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393894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BB27C-7888-E13C-877F-0F4A60A1131A}"/>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EB97EEB1-2B37-FCE7-95BF-48F2253E336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sp>
        <p:nvSpPr>
          <p:cNvPr id="2" name="Rectangle 1">
            <a:extLst>
              <a:ext uri="{FF2B5EF4-FFF2-40B4-BE49-F238E27FC236}">
                <a16:creationId xmlns:a16="http://schemas.microsoft.com/office/drawing/2014/main" id="{6756D0E1-D262-1CFC-1E29-3D16D869652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6" name="Picture 5">
            <a:extLst>
              <a:ext uri="{FF2B5EF4-FFF2-40B4-BE49-F238E27FC236}">
                <a16:creationId xmlns:a16="http://schemas.microsoft.com/office/drawing/2014/main" id="{F6D83364-6F81-4172-3E3C-3A6CC0EAE1D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86071" y="409054"/>
            <a:ext cx="2493703" cy="546100"/>
          </a:xfrm>
          <a:prstGeom prst="rect">
            <a:avLst/>
          </a:prstGeom>
        </p:spPr>
      </p:pic>
      <p:sp>
        <p:nvSpPr>
          <p:cNvPr id="7" name="TextBox 6">
            <a:extLst>
              <a:ext uri="{FF2B5EF4-FFF2-40B4-BE49-F238E27FC236}">
                <a16:creationId xmlns:a16="http://schemas.microsoft.com/office/drawing/2014/main" id="{136F46C6-3A1E-5AD2-A8DA-294C36F5727B}"/>
              </a:ext>
            </a:extLst>
          </p:cNvPr>
          <p:cNvSpPr txBox="1"/>
          <p:nvPr/>
        </p:nvSpPr>
        <p:spPr>
          <a:xfrm>
            <a:off x="10679894" y="510204"/>
            <a:ext cx="1215396"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PREVENT</a:t>
            </a:r>
          </a:p>
        </p:txBody>
      </p:sp>
      <p:sp>
        <p:nvSpPr>
          <p:cNvPr id="4" name="Title 3">
            <a:extLst>
              <a:ext uri="{FF2B5EF4-FFF2-40B4-BE49-F238E27FC236}">
                <a16:creationId xmlns:a16="http://schemas.microsoft.com/office/drawing/2014/main" id="{1B6323C1-390E-F16B-BA9D-AF26C39E29E6}"/>
              </a:ext>
            </a:extLst>
          </p:cNvPr>
          <p:cNvSpPr txBox="1">
            <a:spLocks noGrp="1"/>
          </p:cNvSpPr>
          <p:nvPr>
            <p:ph type="title" idx="4294967295"/>
          </p:nvPr>
        </p:nvSpPr>
        <p:spPr>
          <a:xfrm>
            <a:off x="620452" y="2133383"/>
            <a:ext cx="2621003" cy="20621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Take Back Prescription Day</a:t>
            </a:r>
          </a:p>
        </p:txBody>
      </p:sp>
      <p:pic>
        <p:nvPicPr>
          <p:cNvPr id="12" name="Picture 11" descr="Logo: DEA National Take Back Prescription Day.">
            <a:extLst>
              <a:ext uri="{FF2B5EF4-FFF2-40B4-BE49-F238E27FC236}">
                <a16:creationId xmlns:a16="http://schemas.microsoft.com/office/drawing/2014/main" id="{640D2D4F-34EA-32E4-5B54-82A15DF951C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3611693" y="1734400"/>
            <a:ext cx="8412480" cy="3600450"/>
          </a:xfrm>
          <a:prstGeom prst="rect">
            <a:avLst/>
          </a:prstGeom>
        </p:spPr>
      </p:pic>
      <p:sp>
        <p:nvSpPr>
          <p:cNvPr id="14" name="TextBox 13">
            <a:extLst>
              <a:ext uri="{FF2B5EF4-FFF2-40B4-BE49-F238E27FC236}">
                <a16:creationId xmlns:a16="http://schemas.microsoft.com/office/drawing/2014/main" id="{5C29842C-A489-83C8-A234-3D8A2D4619E6}"/>
              </a:ext>
            </a:extLst>
          </p:cNvPr>
          <p:cNvSpPr txBox="1"/>
          <p:nvPr/>
        </p:nvSpPr>
        <p:spPr>
          <a:xfrm>
            <a:off x="4820047" y="5392934"/>
            <a:ext cx="5995773" cy="707886"/>
          </a:xfrm>
          <a:prstGeom prst="rect">
            <a:avLst/>
          </a:prstGeom>
          <a:noFill/>
        </p:spPr>
        <p:txBody>
          <a:bodyPr wrap="square">
            <a:spAutoFit/>
          </a:bodyPr>
          <a:lstStyle/>
          <a:p>
            <a:pPr marL="6350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panose="02110004020202020204"/>
                <a:ea typeface="+mn-ea"/>
                <a:cs typeface="+mn-cs"/>
                <a:hlinkClick r:id="rId6" tooltip="DEA Take Back Prescription program website">
                  <a:extLst>
                    <a:ext uri="{A12FA001-AC4F-418D-AE19-62706E023703}">
                      <ahyp:hlinkClr xmlns:ahyp="http://schemas.microsoft.com/office/drawing/2018/hyperlinkcolor" val="tx"/>
                    </a:ext>
                  </a:extLst>
                </a:hlinkClick>
              </a:rPr>
              <a:t>www.deatakeback.com</a:t>
            </a:r>
            <a:r>
              <a:rPr kumimoji="0" lang="en-US" sz="4000" b="1"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
        <p:nvSpPr>
          <p:cNvPr id="10" name="TextBox 9">
            <a:extLst>
              <a:ext uri="{FF2B5EF4-FFF2-40B4-BE49-F238E27FC236}">
                <a16:creationId xmlns:a16="http://schemas.microsoft.com/office/drawing/2014/main" id="{664B173E-7E82-1FB6-FDCC-5F8145E0A63A}"/>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5" name="TextBox 4">
            <a:extLst>
              <a:ext uri="{FF2B5EF4-FFF2-40B4-BE49-F238E27FC236}">
                <a16:creationId xmlns:a16="http://schemas.microsoft.com/office/drawing/2014/main" id="{DD9A259D-C9D8-34A6-B43B-54A514D86A32}"/>
              </a:ext>
            </a:extLst>
          </p:cNvPr>
          <p:cNvSpPr txBox="1"/>
          <p:nvPr/>
        </p:nvSpPr>
        <p:spPr>
          <a:xfrm>
            <a:off x="3611693" y="6440447"/>
            <a:ext cx="6192252" cy="215444"/>
          </a:xfrm>
          <a:prstGeom prst="rect">
            <a:avLst/>
          </a:prstGeom>
          <a:noFill/>
        </p:spPr>
        <p:txBody>
          <a:bodyPr wrap="square">
            <a:spAutoFit/>
          </a:bodyPr>
          <a:lstStyle/>
          <a:p>
            <a:r>
              <a:rPr lang="en-US" sz="200" dirty="0"/>
              <a:t>Speaker Notes:</a:t>
            </a:r>
          </a:p>
          <a:p>
            <a:r>
              <a:rPr lang="en-US" sz="200" dirty="0"/>
              <a:t>Take Back Day is an initiative handled by Diversion. </a:t>
            </a:r>
          </a:p>
          <a:p>
            <a:r>
              <a:rPr lang="en-US" sz="200" dirty="0"/>
              <a:t>Happens 2x’s a year, in April and October; usually the last Saturday of each month and provide an opportunity to clear unwanted medications from your home.</a:t>
            </a:r>
          </a:p>
          <a:p>
            <a:r>
              <a:rPr lang="en-US" sz="200" dirty="0"/>
              <a:t>If you work in law enforcement or for a community organization, each Division has their own Take Back Coordinator that you can work with.</a:t>
            </a:r>
          </a:p>
        </p:txBody>
      </p:sp>
      <p:sp>
        <p:nvSpPr>
          <p:cNvPr id="55" name="Slide Number Placeholder 54">
            <a:extLst>
              <a:ext uri="{FF2B5EF4-FFF2-40B4-BE49-F238E27FC236}">
                <a16:creationId xmlns:a16="http://schemas.microsoft.com/office/drawing/2014/main" id="{F08648E6-2262-F69A-998C-A9462D38E6C3}"/>
              </a:ext>
            </a:extLst>
          </p:cNvPr>
          <p:cNvSpPr>
            <a:spLocks noGrp="1"/>
          </p:cNvSpPr>
          <p:nvPr>
            <p:ph type="sldNum" sz="quarter" idx="12"/>
          </p:nvPr>
        </p:nvSpPr>
        <p:spPr>
          <a:xfrm>
            <a:off x="8610600" y="6356350"/>
            <a:ext cx="2743200" cy="365125"/>
          </a:xfrm>
        </p:spPr>
        <p:txBody>
          <a:bodyPr/>
          <a:lstStyle/>
          <a:p>
            <a:pPr lvl="0"/>
            <a:r>
              <a:rPr lang="en-US" b="1" noProof="0" dirty="0">
                <a:solidFill>
                  <a:schemeClr val="tx1"/>
                </a:solidFill>
              </a:rPr>
              <a:t>| </a:t>
            </a:r>
            <a:fld id="{D447BB2B-ED08-DE44-A114-EDC612879DA1}" type="slidenum">
              <a:rPr lang="en-US" b="1" noProof="0" smtClean="0">
                <a:solidFill>
                  <a:schemeClr val="tx1"/>
                </a:solidFill>
              </a:rPr>
              <a:pPr lvl="0"/>
              <a:t>22</a:t>
            </a:fld>
            <a:endParaRPr lang="en-US" b="1" noProof="0" dirty="0">
              <a:solidFill>
                <a:schemeClr val="tx1"/>
              </a:solidFill>
            </a:endParaRPr>
          </a:p>
        </p:txBody>
      </p:sp>
      <p:pic>
        <p:nvPicPr>
          <p:cNvPr id="3" name="Picture 2">
            <a:extLst>
              <a:ext uri="{FF2B5EF4-FFF2-40B4-BE49-F238E27FC236}">
                <a16:creationId xmlns:a16="http://schemas.microsoft.com/office/drawing/2014/main" id="{9CDF55FA-87DE-7C8F-BA3E-CF300A453B6E}"/>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34599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1D78F-8AAF-9957-918D-4A1BD1FEF5A7}"/>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3AC2FB54-47BD-B7EB-540E-207C2DEF993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pic>
        <p:nvPicPr>
          <p:cNvPr id="6" name="Picture 5">
            <a:extLst>
              <a:ext uri="{FF2B5EF4-FFF2-40B4-BE49-F238E27FC236}">
                <a16:creationId xmlns:a16="http://schemas.microsoft.com/office/drawing/2014/main" id="{63148E7D-F8D6-AD64-CF3D-8CF07CADD4A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86071" y="409054"/>
            <a:ext cx="2493703" cy="546100"/>
          </a:xfrm>
          <a:prstGeom prst="rect">
            <a:avLst/>
          </a:prstGeom>
        </p:spPr>
      </p:pic>
      <p:sp>
        <p:nvSpPr>
          <p:cNvPr id="7" name="TextBox 6">
            <a:extLst>
              <a:ext uri="{FF2B5EF4-FFF2-40B4-BE49-F238E27FC236}">
                <a16:creationId xmlns:a16="http://schemas.microsoft.com/office/drawing/2014/main" id="{94E9CD2F-6DAD-82A4-FA7C-9E42B3AE1361}"/>
              </a:ext>
            </a:extLst>
          </p:cNvPr>
          <p:cNvSpPr txBox="1"/>
          <p:nvPr/>
        </p:nvSpPr>
        <p:spPr>
          <a:xfrm>
            <a:off x="10679894" y="510204"/>
            <a:ext cx="1215396"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PREVENT</a:t>
            </a:r>
          </a:p>
        </p:txBody>
      </p:sp>
      <p:sp>
        <p:nvSpPr>
          <p:cNvPr id="5" name="Title 1">
            <a:extLst>
              <a:ext uri="{FF2B5EF4-FFF2-40B4-BE49-F238E27FC236}">
                <a16:creationId xmlns:a16="http://schemas.microsoft.com/office/drawing/2014/main" id="{250D5066-AA1B-7C2B-1E22-1E8E1E6B71DF}"/>
              </a:ext>
            </a:extLst>
          </p:cNvPr>
          <p:cNvSpPr txBox="1">
            <a:spLocks noGrp="1"/>
          </p:cNvSpPr>
          <p:nvPr>
            <p:ph type="title" idx="4294967295"/>
          </p:nvPr>
        </p:nvSpPr>
        <p:spPr>
          <a:xfrm>
            <a:off x="5148073" y="995808"/>
            <a:ext cx="6601968" cy="6372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B70104"/>
                </a:solidFill>
                <a:effectLst/>
                <a:uLnTx/>
                <a:uFillTx/>
                <a:latin typeface="Aptos" panose="02110004020202020204"/>
                <a:ea typeface="+mj-ea"/>
                <a:cs typeface="+mj-cs"/>
              </a:rPr>
              <a:t>Website for Parents &amp; Caregivers</a:t>
            </a:r>
            <a:endParaRPr kumimoji="0" lang="en-US" sz="3200" b="0" i="0" u="none" strike="noStrike" kern="1200" cap="none" spc="0" normalizeH="0" baseline="0" noProof="0" dirty="0">
              <a:ln>
                <a:noFill/>
              </a:ln>
              <a:solidFill>
                <a:srgbClr val="B70104"/>
              </a:solidFill>
              <a:effectLst/>
              <a:uLnTx/>
              <a:uFillTx/>
              <a:latin typeface="+mj-lt"/>
              <a:ea typeface="+mj-ea"/>
              <a:cs typeface="+mj-cs"/>
            </a:endParaRPr>
          </a:p>
        </p:txBody>
      </p:sp>
      <p:sp>
        <p:nvSpPr>
          <p:cNvPr id="2" name="Rectangle 1">
            <a:extLst>
              <a:ext uri="{FF2B5EF4-FFF2-40B4-BE49-F238E27FC236}">
                <a16:creationId xmlns:a16="http://schemas.microsoft.com/office/drawing/2014/main" id="{17ECD3CD-1A28-A37E-54FB-E2DD8BBE619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Picture 2" descr="Screenshot of the Get Smart About Drugs website.  ">
            <a:extLst>
              <a:ext uri="{FF2B5EF4-FFF2-40B4-BE49-F238E27FC236}">
                <a16:creationId xmlns:a16="http://schemas.microsoft.com/office/drawing/2014/main" id="{6D93FA87-67F3-29C7-6BE2-0BFDF98281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03320" y="1610497"/>
            <a:ext cx="5598490" cy="3855407"/>
          </a:xfrm>
          <a:prstGeom prst="rect">
            <a:avLst/>
          </a:prstGeom>
        </p:spPr>
      </p:pic>
      <p:sp>
        <p:nvSpPr>
          <p:cNvPr id="4" name="TextBox 3">
            <a:extLst>
              <a:ext uri="{FF2B5EF4-FFF2-40B4-BE49-F238E27FC236}">
                <a16:creationId xmlns:a16="http://schemas.microsoft.com/office/drawing/2014/main" id="{EE90D005-F4AA-A646-855C-C901D1A9CD51}"/>
              </a:ext>
            </a:extLst>
          </p:cNvPr>
          <p:cNvSpPr txBox="1"/>
          <p:nvPr/>
        </p:nvSpPr>
        <p:spPr>
          <a:xfrm>
            <a:off x="3110137" y="5498693"/>
            <a:ext cx="66848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hlinkClick r:id="rId6" tooltip="Get Smart About Drugs website">
                  <a:extLst>
                    <a:ext uri="{A12FA001-AC4F-418D-AE19-62706E023703}">
                      <ahyp:hlinkClr xmlns:ahyp="http://schemas.microsoft.com/office/drawing/2018/hyperlinkcolor" val="tx"/>
                    </a:ext>
                  </a:extLst>
                </a:hlinkClick>
              </a:rPr>
              <a:t>www.getsmartaboutdrugs.com</a:t>
            </a:r>
            <a:endParaRPr kumimoji="0" lang="en-US" sz="3200" b="1" i="0" u="sng"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1087F4DA-4AF3-0DA8-6F2D-1972AD042638}"/>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9" name="TextBox 8">
            <a:extLst>
              <a:ext uri="{FF2B5EF4-FFF2-40B4-BE49-F238E27FC236}">
                <a16:creationId xmlns:a16="http://schemas.microsoft.com/office/drawing/2014/main" id="{EC37C5FB-3AD9-A0C9-5C1A-FBA38F8F3327}"/>
              </a:ext>
            </a:extLst>
          </p:cNvPr>
          <p:cNvSpPr txBox="1"/>
          <p:nvPr/>
        </p:nvSpPr>
        <p:spPr>
          <a:xfrm>
            <a:off x="3581401" y="6338857"/>
            <a:ext cx="619225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Get Smart about Drugs is focused on parents, caregivers and educators.</a:t>
            </a:r>
          </a:p>
        </p:txBody>
      </p:sp>
      <p:sp>
        <p:nvSpPr>
          <p:cNvPr id="55" name="Slide Number Placeholder 54">
            <a:extLst>
              <a:ext uri="{FF2B5EF4-FFF2-40B4-BE49-F238E27FC236}">
                <a16:creationId xmlns:a16="http://schemas.microsoft.com/office/drawing/2014/main" id="{DA8324B3-0983-2391-789D-9E570D6DEA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rPr>
              <a:t>| </a:t>
            </a:r>
            <a:fld id="{D447BB2B-ED08-DE44-A114-EDC612879DA1}" type="slidenum">
              <a:rPr kumimoji="0" lang="en-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8F740A36-B03B-6B59-9BEA-7E105BC267D7}"/>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56327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622C9-7BDF-CBED-1A04-CD1122CF599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EA76456-6E28-3DED-DA47-CDAFF48D370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86071" y="409054"/>
            <a:ext cx="2493703" cy="546100"/>
          </a:xfrm>
          <a:prstGeom prst="rect">
            <a:avLst/>
          </a:prstGeom>
        </p:spPr>
      </p:pic>
      <p:sp>
        <p:nvSpPr>
          <p:cNvPr id="7" name="TextBox 6">
            <a:extLst>
              <a:ext uri="{FF2B5EF4-FFF2-40B4-BE49-F238E27FC236}">
                <a16:creationId xmlns:a16="http://schemas.microsoft.com/office/drawing/2014/main" id="{CB18FD60-4408-540C-6499-9BB0C3101C93}"/>
              </a:ext>
            </a:extLst>
          </p:cNvPr>
          <p:cNvSpPr txBox="1"/>
          <p:nvPr/>
        </p:nvSpPr>
        <p:spPr>
          <a:xfrm>
            <a:off x="10679894" y="510204"/>
            <a:ext cx="1215396"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PREVENT</a:t>
            </a:r>
          </a:p>
        </p:txBody>
      </p:sp>
      <p:sp>
        <p:nvSpPr>
          <p:cNvPr id="3" name="Title 1">
            <a:extLst>
              <a:ext uri="{FF2B5EF4-FFF2-40B4-BE49-F238E27FC236}">
                <a16:creationId xmlns:a16="http://schemas.microsoft.com/office/drawing/2014/main" id="{44D44ECD-7B1F-866A-354D-06F4B63E6376}"/>
              </a:ext>
            </a:extLst>
          </p:cNvPr>
          <p:cNvSpPr txBox="1">
            <a:spLocks noGrp="1"/>
          </p:cNvSpPr>
          <p:nvPr>
            <p:ph type="title" idx="4294967295"/>
          </p:nvPr>
        </p:nvSpPr>
        <p:spPr>
          <a:xfrm>
            <a:off x="7059168" y="995808"/>
            <a:ext cx="4663440" cy="6372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B70104"/>
                </a:solidFill>
                <a:effectLst/>
                <a:uLnTx/>
                <a:uFillTx/>
                <a:latin typeface="Aptos" panose="02110004020202020204"/>
                <a:ea typeface="+mj-ea"/>
                <a:cs typeface="+mj-cs"/>
              </a:rPr>
              <a:t>Website for Higher Ed</a:t>
            </a:r>
            <a:endParaRPr kumimoji="0" lang="en-US" sz="3200" b="0" i="0" u="none" strike="noStrike" kern="1200" cap="none" spc="0" normalizeH="0" baseline="0" noProof="0" dirty="0">
              <a:ln>
                <a:noFill/>
              </a:ln>
              <a:solidFill>
                <a:srgbClr val="B70104"/>
              </a:solidFill>
              <a:effectLst/>
              <a:uLnTx/>
              <a:uFillTx/>
              <a:latin typeface="+mj-lt"/>
              <a:ea typeface="+mj-ea"/>
              <a:cs typeface="+mj-cs"/>
            </a:endParaRPr>
          </a:p>
        </p:txBody>
      </p:sp>
      <p:sp>
        <p:nvSpPr>
          <p:cNvPr id="2" name="Rectangle 1">
            <a:extLst>
              <a:ext uri="{FF2B5EF4-FFF2-40B4-BE49-F238E27FC236}">
                <a16:creationId xmlns:a16="http://schemas.microsoft.com/office/drawing/2014/main" id="{F0D22411-7D20-EDFB-C1D9-E4CF27672CD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Screenshot of the Campus Drug Prevention website.">
            <a:extLst>
              <a:ext uri="{FF2B5EF4-FFF2-40B4-BE49-F238E27FC236}">
                <a16:creationId xmlns:a16="http://schemas.microsoft.com/office/drawing/2014/main" id="{A448999E-D7DD-8388-A1F7-0DFFBC2B21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88286" y="1655042"/>
            <a:ext cx="6209166" cy="3904515"/>
          </a:xfrm>
          <a:prstGeom prst="rect">
            <a:avLst/>
          </a:prstGeom>
        </p:spPr>
      </p:pic>
      <p:sp>
        <p:nvSpPr>
          <p:cNvPr id="4" name="TextBox 3">
            <a:extLst>
              <a:ext uri="{FF2B5EF4-FFF2-40B4-BE49-F238E27FC236}">
                <a16:creationId xmlns:a16="http://schemas.microsoft.com/office/drawing/2014/main" id="{C2E3A38A-B1DF-5E64-F140-86C590F804A1}"/>
              </a:ext>
            </a:extLst>
          </p:cNvPr>
          <p:cNvSpPr txBox="1"/>
          <p:nvPr/>
        </p:nvSpPr>
        <p:spPr>
          <a:xfrm>
            <a:off x="2388400" y="5559557"/>
            <a:ext cx="74089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hlinkClick r:id="rId5" tooltip="Campus Drug Prevention website">
                  <a:extLst>
                    <a:ext uri="{A12FA001-AC4F-418D-AE19-62706E023703}">
                      <ahyp:hlinkClr xmlns:ahyp="http://schemas.microsoft.com/office/drawing/2018/hyperlinkcolor" val="tx"/>
                    </a:ext>
                  </a:extLst>
                </a:hlinkClick>
              </a:rPr>
              <a:t>www.campusdrugprevention.gov</a:t>
            </a:r>
            <a:endParaRPr kumimoji="0" lang="en-US" sz="3600" b="1" i="0" u="sng"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8E5DFC5E-E80D-81C2-F2CD-2EB1D7B00B0D}"/>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9" name="TextBox 8">
            <a:extLst>
              <a:ext uri="{FF2B5EF4-FFF2-40B4-BE49-F238E27FC236}">
                <a16:creationId xmlns:a16="http://schemas.microsoft.com/office/drawing/2014/main" id="{EF2983D1-C0C2-C7DB-149A-6F65BB104112}"/>
              </a:ext>
            </a:extLst>
          </p:cNvPr>
          <p:cNvSpPr txBox="1"/>
          <p:nvPr/>
        </p:nvSpPr>
        <p:spPr>
          <a:xfrm>
            <a:off x="3605086" y="6332918"/>
            <a:ext cx="6192252"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DEA has a number of websites that serve different audiences.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Campus Drug Prevention serves prevention professionals who work in colleges and universities.</a:t>
            </a:r>
          </a:p>
        </p:txBody>
      </p:sp>
      <p:sp>
        <p:nvSpPr>
          <p:cNvPr id="55" name="Slide Number Placeholder 54">
            <a:extLst>
              <a:ext uri="{FF2B5EF4-FFF2-40B4-BE49-F238E27FC236}">
                <a16:creationId xmlns:a16="http://schemas.microsoft.com/office/drawing/2014/main" id="{623E561A-6F3D-553E-3554-9E34F50748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rPr>
              <a:t>| </a:t>
            </a:r>
            <a:fld id="{D447BB2B-ED08-DE44-A114-EDC612879DA1}" type="slidenum">
              <a:rPr kumimoji="0" lang="en-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6BD74A89-1D76-4304-5E51-8E6A26CBCD44}"/>
              </a:ext>
              <a:ext uri="{C183D7F6-B498-43B3-948B-1728B52AA6E4}">
                <adec:decorative xmlns:adec="http://schemas.microsoft.com/office/drawing/2017/decorative" val="1"/>
              </a:ext>
            </a:extLst>
          </p:cNvPr>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409478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071FA-A95B-BB03-7E0A-9E484D2F321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6A5EC7D-2D94-5E12-CBEB-9E977D24150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86071" y="409054"/>
            <a:ext cx="2493703" cy="546100"/>
          </a:xfrm>
          <a:prstGeom prst="rect">
            <a:avLst/>
          </a:prstGeom>
        </p:spPr>
      </p:pic>
      <p:sp>
        <p:nvSpPr>
          <p:cNvPr id="7" name="TextBox 6">
            <a:extLst>
              <a:ext uri="{FF2B5EF4-FFF2-40B4-BE49-F238E27FC236}">
                <a16:creationId xmlns:a16="http://schemas.microsoft.com/office/drawing/2014/main" id="{9BAFB0C2-139A-B86B-E922-493B107CDC85}"/>
              </a:ext>
            </a:extLst>
          </p:cNvPr>
          <p:cNvSpPr txBox="1"/>
          <p:nvPr/>
        </p:nvSpPr>
        <p:spPr>
          <a:xfrm>
            <a:off x="10679894" y="510204"/>
            <a:ext cx="1215396"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PREVENT</a:t>
            </a:r>
          </a:p>
        </p:txBody>
      </p:sp>
      <p:sp>
        <p:nvSpPr>
          <p:cNvPr id="5" name="Title 1">
            <a:extLst>
              <a:ext uri="{FF2B5EF4-FFF2-40B4-BE49-F238E27FC236}">
                <a16:creationId xmlns:a16="http://schemas.microsoft.com/office/drawing/2014/main" id="{A4D5B5C7-D510-08BB-FD9E-B96FCC2EDBCA}"/>
              </a:ext>
            </a:extLst>
          </p:cNvPr>
          <p:cNvSpPr txBox="1">
            <a:spLocks noGrp="1"/>
          </p:cNvSpPr>
          <p:nvPr>
            <p:ph type="title" idx="4294967295"/>
          </p:nvPr>
        </p:nvSpPr>
        <p:spPr>
          <a:xfrm>
            <a:off x="7900416" y="995808"/>
            <a:ext cx="3858768" cy="6372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B70104"/>
                </a:solidFill>
                <a:effectLst/>
                <a:uLnTx/>
                <a:uFillTx/>
                <a:latin typeface="Aptos" panose="02110004020202020204"/>
                <a:ea typeface="+mj-ea"/>
                <a:cs typeface="+mj-cs"/>
              </a:rPr>
              <a:t>Website for Teens</a:t>
            </a:r>
            <a:endParaRPr kumimoji="0" lang="en-US" sz="3200" b="0" i="0" u="none" strike="noStrike" kern="1200" cap="none" spc="0" normalizeH="0" baseline="0" noProof="0" dirty="0">
              <a:ln>
                <a:noFill/>
              </a:ln>
              <a:solidFill>
                <a:srgbClr val="B70104"/>
              </a:solidFill>
              <a:effectLst/>
              <a:uLnTx/>
              <a:uFillTx/>
              <a:latin typeface="+mj-lt"/>
              <a:ea typeface="+mj-ea"/>
              <a:cs typeface="+mj-cs"/>
            </a:endParaRPr>
          </a:p>
        </p:txBody>
      </p:sp>
      <p:sp>
        <p:nvSpPr>
          <p:cNvPr id="2" name="Rectangle 1">
            <a:extLst>
              <a:ext uri="{FF2B5EF4-FFF2-40B4-BE49-F238E27FC236}">
                <a16:creationId xmlns:a16="http://schemas.microsoft.com/office/drawing/2014/main" id="{4B094E21-E467-FAE9-02EE-9BD2C510882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Content Placeholder 7" descr="Screenshot of the Just Think Twice website.">
            <a:extLst>
              <a:ext uri="{FF2B5EF4-FFF2-40B4-BE49-F238E27FC236}">
                <a16:creationId xmlns:a16="http://schemas.microsoft.com/office/drawing/2014/main" id="{8E46EA40-BB60-CC77-5757-38E1FA2A3A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975" y="1565551"/>
            <a:ext cx="9691653" cy="3984680"/>
          </a:xfrm>
          <a:prstGeom prst="rect">
            <a:avLst/>
          </a:prstGeom>
        </p:spPr>
      </p:pic>
      <p:sp>
        <p:nvSpPr>
          <p:cNvPr id="4" name="TextBox 3">
            <a:extLst>
              <a:ext uri="{FF2B5EF4-FFF2-40B4-BE49-F238E27FC236}">
                <a16:creationId xmlns:a16="http://schemas.microsoft.com/office/drawing/2014/main" id="{9A6CAC04-86C5-611C-142F-CA3BECF0E035}"/>
              </a:ext>
            </a:extLst>
          </p:cNvPr>
          <p:cNvSpPr txBox="1"/>
          <p:nvPr/>
        </p:nvSpPr>
        <p:spPr>
          <a:xfrm>
            <a:off x="1524000" y="5562988"/>
            <a:ext cx="95696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hlinkClick r:id="rId5" tooltip="Just Think Twice website">
                  <a:extLst>
                    <a:ext uri="{A12FA001-AC4F-418D-AE19-62706E023703}">
                      <ahyp:hlinkClr xmlns:ahyp="http://schemas.microsoft.com/office/drawing/2018/hyperlinkcolor" val="tx"/>
                    </a:ext>
                  </a:extLst>
                </a:hlinkClick>
              </a:rPr>
              <a:t>www.justthinktwice.com</a:t>
            </a:r>
            <a:endParaRPr kumimoji="0" lang="en-US" sz="3600" b="1" i="0" u="sng"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B9668D3B-43F4-2156-F202-359BE64FC938}"/>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55" name="Slide Number Placeholder 54">
            <a:extLst>
              <a:ext uri="{FF2B5EF4-FFF2-40B4-BE49-F238E27FC236}">
                <a16:creationId xmlns:a16="http://schemas.microsoft.com/office/drawing/2014/main" id="{DCDF25E7-4CDD-A931-B132-44CDF847F5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rPr>
              <a:t>| </a:t>
            </a:r>
            <a:fld id="{D447BB2B-ED08-DE44-A114-EDC612879DA1}" type="slidenum">
              <a:rPr kumimoji="0" lang="en-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2F24091B-46B3-79C3-49B4-EB53B9B58433}"/>
              </a:ext>
              <a:ext uri="{C183D7F6-B498-43B3-948B-1728B52AA6E4}">
                <adec:decorative xmlns:adec="http://schemas.microsoft.com/office/drawing/2017/decorative" val="1"/>
              </a:ext>
            </a:extLst>
          </p:cNvPr>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54204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61C43-680F-824B-D87F-EE88463C098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5CAC894-241E-A228-1AA2-009950FE4AB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pic>
        <p:nvPicPr>
          <p:cNvPr id="6" name="Picture 5">
            <a:extLst>
              <a:ext uri="{FF2B5EF4-FFF2-40B4-BE49-F238E27FC236}">
                <a16:creationId xmlns:a16="http://schemas.microsoft.com/office/drawing/2014/main" id="{DDA9480C-BA6E-87F8-1A41-F0D778D47EE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86071" y="409054"/>
            <a:ext cx="2493703" cy="546100"/>
          </a:xfrm>
          <a:prstGeom prst="rect">
            <a:avLst/>
          </a:prstGeom>
        </p:spPr>
      </p:pic>
      <p:sp>
        <p:nvSpPr>
          <p:cNvPr id="7" name="TextBox 6">
            <a:extLst>
              <a:ext uri="{FF2B5EF4-FFF2-40B4-BE49-F238E27FC236}">
                <a16:creationId xmlns:a16="http://schemas.microsoft.com/office/drawing/2014/main" id="{EF8BB4D0-57ED-4372-0295-1CB8A077651F}"/>
              </a:ext>
            </a:extLst>
          </p:cNvPr>
          <p:cNvSpPr txBox="1"/>
          <p:nvPr/>
        </p:nvSpPr>
        <p:spPr>
          <a:xfrm>
            <a:off x="10679894" y="510204"/>
            <a:ext cx="1215396"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PREVENT</a:t>
            </a:r>
          </a:p>
        </p:txBody>
      </p:sp>
      <p:sp>
        <p:nvSpPr>
          <p:cNvPr id="5" name="Title 1">
            <a:extLst>
              <a:ext uri="{FF2B5EF4-FFF2-40B4-BE49-F238E27FC236}">
                <a16:creationId xmlns:a16="http://schemas.microsoft.com/office/drawing/2014/main" id="{5C9E05A8-C6DE-69D2-62FF-50CC46664736}"/>
              </a:ext>
            </a:extLst>
          </p:cNvPr>
          <p:cNvSpPr txBox="1">
            <a:spLocks noGrp="1"/>
          </p:cNvSpPr>
          <p:nvPr>
            <p:ph type="title" idx="4294967295"/>
          </p:nvPr>
        </p:nvSpPr>
        <p:spPr>
          <a:xfrm>
            <a:off x="3081867" y="995808"/>
            <a:ext cx="8668173" cy="6372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B70104"/>
                </a:solidFill>
                <a:effectLst/>
                <a:uLnTx/>
                <a:uFillTx/>
                <a:latin typeface="Aptos" panose="02110004020202020204"/>
                <a:ea typeface="+mj-ea"/>
                <a:cs typeface="+mj-cs"/>
              </a:rPr>
              <a:t>Website for Educators</a:t>
            </a:r>
            <a:endParaRPr kumimoji="0" lang="en-US" sz="3200" b="0" i="0" u="none" strike="noStrike" kern="1200" cap="none" spc="0" normalizeH="0" baseline="0" noProof="0" dirty="0">
              <a:ln>
                <a:noFill/>
              </a:ln>
              <a:solidFill>
                <a:srgbClr val="B70104"/>
              </a:solidFill>
              <a:effectLst/>
              <a:uLnTx/>
              <a:uFillTx/>
              <a:latin typeface="+mj-lt"/>
              <a:ea typeface="+mj-ea"/>
              <a:cs typeface="+mj-cs"/>
            </a:endParaRPr>
          </a:p>
        </p:txBody>
      </p:sp>
      <p:sp>
        <p:nvSpPr>
          <p:cNvPr id="2" name="Rectangle 1">
            <a:extLst>
              <a:ext uri="{FF2B5EF4-FFF2-40B4-BE49-F238E27FC236}">
                <a16:creationId xmlns:a16="http://schemas.microsoft.com/office/drawing/2014/main" id="{0CA4584D-A7FC-B693-B10C-D611678A00E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Content Placeholder 5" descr="Screenshot of Discovery Education's Operation Prevention website.">
            <a:extLst>
              <a:ext uri="{FF2B5EF4-FFF2-40B4-BE49-F238E27FC236}">
                <a16:creationId xmlns:a16="http://schemas.microsoft.com/office/drawing/2014/main" id="{161BBC4D-6C55-1CE6-674A-C73D9E74A3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64009" y="1561145"/>
            <a:ext cx="9257720" cy="3973357"/>
          </a:xfrm>
          <a:prstGeom prst="rect">
            <a:avLst/>
          </a:prstGeom>
        </p:spPr>
      </p:pic>
      <p:sp>
        <p:nvSpPr>
          <p:cNvPr id="4" name="TextBox 3">
            <a:extLst>
              <a:ext uri="{FF2B5EF4-FFF2-40B4-BE49-F238E27FC236}">
                <a16:creationId xmlns:a16="http://schemas.microsoft.com/office/drawing/2014/main" id="{E6BA5D1F-7FB5-8608-68B5-0A6673F7AC7E}"/>
              </a:ext>
            </a:extLst>
          </p:cNvPr>
          <p:cNvSpPr txBox="1"/>
          <p:nvPr/>
        </p:nvSpPr>
        <p:spPr>
          <a:xfrm>
            <a:off x="1464010" y="5562988"/>
            <a:ext cx="9257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hlinkClick r:id="rId6" tooltip="Operation Prevention website">
                  <a:extLst>
                    <a:ext uri="{A12FA001-AC4F-418D-AE19-62706E023703}">
                      <ahyp:hlinkClr xmlns:ahyp="http://schemas.microsoft.com/office/drawing/2018/hyperlinkcolor" val="tx"/>
                    </a:ext>
                  </a:extLst>
                </a:hlinkClick>
              </a:rPr>
              <a:t>www.operationprevention.com</a:t>
            </a:r>
            <a:endParaRPr kumimoji="0" lang="en-US" sz="3600" b="1" i="0" u="sng"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39A16287-ED43-FE79-5962-01C668431634}"/>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11" name="TextBox 10">
            <a:extLst>
              <a:ext uri="{FF2B5EF4-FFF2-40B4-BE49-F238E27FC236}">
                <a16:creationId xmlns:a16="http://schemas.microsoft.com/office/drawing/2014/main" id="{ECD84D38-764E-C472-CDB9-E4477DB9CC55}"/>
              </a:ext>
            </a:extLst>
          </p:cNvPr>
          <p:cNvSpPr txBox="1"/>
          <p:nvPr/>
        </p:nvSpPr>
        <p:spPr>
          <a:xfrm>
            <a:off x="3902353" y="6307601"/>
            <a:ext cx="6192252"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Operation Prevention is DEA’s free curriculum for schools, developed in cooperation with Discovery Education, the people who brought you Shark Week.</a:t>
            </a:r>
          </a:p>
        </p:txBody>
      </p:sp>
      <p:sp>
        <p:nvSpPr>
          <p:cNvPr id="55" name="Slide Number Placeholder 54">
            <a:extLst>
              <a:ext uri="{FF2B5EF4-FFF2-40B4-BE49-F238E27FC236}">
                <a16:creationId xmlns:a16="http://schemas.microsoft.com/office/drawing/2014/main" id="{8ABA1A6F-1942-121D-682A-6441C786C9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rPr>
              <a:t>| </a:t>
            </a:r>
            <a:fld id="{D447BB2B-ED08-DE44-A114-EDC612879DA1}" type="slidenum">
              <a:rPr kumimoji="0" lang="en-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66FD3551-CA52-CED8-8BAD-BB71971AC5F5}"/>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78646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32E8C-605C-ABC3-DF7D-A1B9E90BFCA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D849E67-D58F-72FC-9C4C-E8DBA0D0EDE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rot="16200000">
            <a:off x="2673895" y="-2667635"/>
            <a:ext cx="6850471" cy="12185738"/>
          </a:xfrm>
          <a:prstGeom prst="rect">
            <a:avLst/>
          </a:prstGeom>
        </p:spPr>
      </p:pic>
      <p:pic>
        <p:nvPicPr>
          <p:cNvPr id="5" name="Picture 4">
            <a:extLst>
              <a:ext uri="{FF2B5EF4-FFF2-40B4-BE49-F238E27FC236}">
                <a16:creationId xmlns:a16="http://schemas.microsoft.com/office/drawing/2014/main" id="{8667701D-DF99-4427-50EE-62898A3258F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pic>
        <p:nvPicPr>
          <p:cNvPr id="6" name="Picture 5">
            <a:extLst>
              <a:ext uri="{FF2B5EF4-FFF2-40B4-BE49-F238E27FC236}">
                <a16:creationId xmlns:a16="http://schemas.microsoft.com/office/drawing/2014/main" id="{B906ACFC-A720-6B58-607D-04A2CDF91EF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86071" y="409054"/>
            <a:ext cx="2493703" cy="546100"/>
          </a:xfrm>
          <a:prstGeom prst="rect">
            <a:avLst/>
          </a:prstGeom>
        </p:spPr>
      </p:pic>
      <p:sp>
        <p:nvSpPr>
          <p:cNvPr id="7" name="TextBox 6">
            <a:extLst>
              <a:ext uri="{FF2B5EF4-FFF2-40B4-BE49-F238E27FC236}">
                <a16:creationId xmlns:a16="http://schemas.microsoft.com/office/drawing/2014/main" id="{766A2A89-5879-73C1-A2D6-5751A06D5B48}"/>
              </a:ext>
            </a:extLst>
          </p:cNvPr>
          <p:cNvSpPr txBox="1"/>
          <p:nvPr/>
        </p:nvSpPr>
        <p:spPr>
          <a:xfrm>
            <a:off x="10679894" y="510204"/>
            <a:ext cx="1215396"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PREVENT</a:t>
            </a:r>
          </a:p>
        </p:txBody>
      </p:sp>
      <p:sp>
        <p:nvSpPr>
          <p:cNvPr id="11" name="Title 10">
            <a:extLst>
              <a:ext uri="{FF2B5EF4-FFF2-40B4-BE49-F238E27FC236}">
                <a16:creationId xmlns:a16="http://schemas.microsoft.com/office/drawing/2014/main" id="{E4840310-F096-8424-1CAA-1B566B1F1E5B}"/>
              </a:ext>
            </a:extLst>
          </p:cNvPr>
          <p:cNvSpPr txBox="1">
            <a:spLocks noGrp="1"/>
          </p:cNvSpPr>
          <p:nvPr>
            <p:ph type="title" idx="4294967295"/>
          </p:nvPr>
        </p:nvSpPr>
        <p:spPr>
          <a:xfrm>
            <a:off x="8560775" y="955136"/>
            <a:ext cx="319840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70104"/>
                </a:solidFill>
                <a:effectLst/>
                <a:uLnTx/>
                <a:uFillTx/>
                <a:latin typeface="Arial" panose="020B0604020202020204" pitchFamily="34" charset="0"/>
                <a:ea typeface="+mn-ea"/>
                <a:cs typeface="Arial" panose="020B0604020202020204" pitchFamily="34" charset="0"/>
              </a:rPr>
              <a:t>Publications</a:t>
            </a:r>
          </a:p>
        </p:txBody>
      </p:sp>
      <p:sp>
        <p:nvSpPr>
          <p:cNvPr id="16" name="Rectangle 15">
            <a:extLst>
              <a:ext uri="{FF2B5EF4-FFF2-40B4-BE49-F238E27FC236}">
                <a16:creationId xmlns:a16="http://schemas.microsoft.com/office/drawing/2014/main" id="{1985D2D3-E661-9F32-0786-0571B8063638}"/>
              </a:ext>
              <a:ext uri="{C183D7F6-B498-43B3-948B-1728B52AA6E4}">
                <adec:decorative xmlns:adec="http://schemas.microsoft.com/office/drawing/2017/decorative" val="1"/>
              </a:ext>
            </a:extLst>
          </p:cNvPr>
          <p:cNvSpPr/>
          <p:nvPr/>
        </p:nvSpPr>
        <p:spPr>
          <a:xfrm>
            <a:off x="0" y="1592227"/>
            <a:ext cx="12185739" cy="46479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Picture 2" descr="Thumbnail of the Drugs of Abuse publication.">
            <a:extLst>
              <a:ext uri="{FF2B5EF4-FFF2-40B4-BE49-F238E27FC236}">
                <a16:creationId xmlns:a16="http://schemas.microsoft.com/office/drawing/2014/main" id="{856C8B51-6B15-2078-DEE9-4B2E531DD78B}"/>
              </a:ext>
            </a:extLst>
          </p:cNvPr>
          <p:cNvPicPr>
            <a:picLocks noChangeAspect="1"/>
          </p:cNvPicPr>
          <p:nvPr/>
        </p:nvPicPr>
        <p:blipFill>
          <a:blip r:embed="rId6"/>
          <a:stretch>
            <a:fillRect/>
          </a:stretch>
        </p:blipFill>
        <p:spPr>
          <a:xfrm>
            <a:off x="811068" y="1979372"/>
            <a:ext cx="2603718" cy="3363655"/>
          </a:xfrm>
          <a:prstGeom prst="rect">
            <a:avLst/>
          </a:prstGeom>
          <a:effectLst>
            <a:outerShdw blurRad="292100" dist="63467" dir="2700000" algn="tl" rotWithShape="0">
              <a:prstClr val="black">
                <a:alpha val="91297"/>
              </a:prstClr>
            </a:outerShdw>
          </a:effectLst>
        </p:spPr>
      </p:pic>
      <p:pic>
        <p:nvPicPr>
          <p:cNvPr id="2" name="Picture 1" descr="Thumbnail of the How Teens Misuse Medicine publication.">
            <a:extLst>
              <a:ext uri="{FF2B5EF4-FFF2-40B4-BE49-F238E27FC236}">
                <a16:creationId xmlns:a16="http://schemas.microsoft.com/office/drawing/2014/main" id="{587B769D-EDDB-6A68-1A3F-8DF0070A016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55366" y="1986225"/>
            <a:ext cx="2179194" cy="3363655"/>
          </a:xfrm>
          <a:prstGeom prst="rect">
            <a:avLst/>
          </a:prstGeom>
          <a:effectLst>
            <a:outerShdw blurRad="292100" dist="52896" dir="2700000" algn="tl" rotWithShape="0">
              <a:prstClr val="black">
                <a:alpha val="89000"/>
              </a:prstClr>
            </a:outerShdw>
          </a:effectLst>
        </p:spPr>
      </p:pic>
      <p:pic>
        <p:nvPicPr>
          <p:cNvPr id="8" name="Picture 7" descr="Thumbnail of the Growing Up Drug Free publication.">
            <a:extLst>
              <a:ext uri="{FF2B5EF4-FFF2-40B4-BE49-F238E27FC236}">
                <a16:creationId xmlns:a16="http://schemas.microsoft.com/office/drawing/2014/main" id="{8E0F25A7-8EAF-E047-9285-89E5A97C987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75140" y="1971212"/>
            <a:ext cx="2603718" cy="3371815"/>
          </a:xfrm>
          <a:prstGeom prst="rect">
            <a:avLst/>
          </a:prstGeom>
          <a:effectLst>
            <a:outerShdw blurRad="292100" dist="63349" dir="2700000" algn="tl" rotWithShape="0">
              <a:prstClr val="black">
                <a:alpha val="91338"/>
              </a:prstClr>
            </a:outerShdw>
          </a:effectLst>
        </p:spPr>
      </p:pic>
      <p:pic>
        <p:nvPicPr>
          <p:cNvPr id="17" name="Picture 16" descr="Thumbnail of the Preventing Cannabis Use Among Youth and Young Adults.">
            <a:extLst>
              <a:ext uri="{FF2B5EF4-FFF2-40B4-BE49-F238E27FC236}">
                <a16:creationId xmlns:a16="http://schemas.microsoft.com/office/drawing/2014/main" id="{E9684D11-DCC1-7A9D-A431-2E593F413CE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66632" y="1979372"/>
            <a:ext cx="2603718" cy="3370508"/>
          </a:xfrm>
          <a:prstGeom prst="rect">
            <a:avLst/>
          </a:prstGeom>
          <a:effectLst>
            <a:outerShdw blurRad="292100" dist="58414" dir="2700000" algn="tl" rotWithShape="0">
              <a:prstClr val="black">
                <a:alpha val="90706"/>
              </a:prstClr>
            </a:outerShdw>
          </a:effectLst>
        </p:spPr>
      </p:pic>
      <p:sp>
        <p:nvSpPr>
          <p:cNvPr id="18" name="TextBox 17">
            <a:extLst>
              <a:ext uri="{FF2B5EF4-FFF2-40B4-BE49-F238E27FC236}">
                <a16:creationId xmlns:a16="http://schemas.microsoft.com/office/drawing/2014/main" id="{BCCE9D2A-A63E-5BCA-00AE-0D01D4B13BA9}"/>
              </a:ext>
            </a:extLst>
          </p:cNvPr>
          <p:cNvSpPr txBox="1"/>
          <p:nvPr/>
        </p:nvSpPr>
        <p:spPr>
          <a:xfrm>
            <a:off x="1364442" y="5591634"/>
            <a:ext cx="9989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hlinkClick r:id="rId10" tooltip="Community Outreach Resources">
                  <a:extLst>
                    <a:ext uri="{A12FA001-AC4F-418D-AE19-62706E023703}">
                      <ahyp:hlinkClr xmlns:ahyp="http://schemas.microsoft.com/office/drawing/2018/hyperlinkcolor" val="tx"/>
                    </a:ext>
                  </a:extLst>
                </a:hlinkClick>
              </a:rPr>
              <a:t>getsmartaboutdrugs.gov/community-outreach-resources</a:t>
            </a:r>
            <a:endParaRPr kumimoji="0" lang="en-US" sz="2800" b="1" i="0" u="sng"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29B81FDD-A83F-09E5-893E-15397855198C}"/>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12" name="TextBox 11">
            <a:extLst>
              <a:ext uri="{FF2B5EF4-FFF2-40B4-BE49-F238E27FC236}">
                <a16:creationId xmlns:a16="http://schemas.microsoft.com/office/drawing/2014/main" id="{663DB6C4-E760-EE9D-A737-D9C444C9E68D}"/>
              </a:ext>
            </a:extLst>
          </p:cNvPr>
          <p:cNvSpPr txBox="1"/>
          <p:nvPr/>
        </p:nvSpPr>
        <p:spPr>
          <a:xfrm>
            <a:off x="3414786" y="6163448"/>
            <a:ext cx="62082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DEA’s Community Outreach and Prevention Section provides a variety of drug prevention education publications available for free to the public as digital files for download, and hard copies.  Most of our publications are also available in Spanish.</a:t>
            </a:r>
          </a:p>
        </p:txBody>
      </p:sp>
      <p:sp>
        <p:nvSpPr>
          <p:cNvPr id="55" name="Slide Number Placeholder 54">
            <a:extLst>
              <a:ext uri="{FF2B5EF4-FFF2-40B4-BE49-F238E27FC236}">
                <a16:creationId xmlns:a16="http://schemas.microsoft.com/office/drawing/2014/main" id="{E3F95F81-FF6C-BFCD-1599-66B0926C2F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rPr>
              <a:t>| </a:t>
            </a:r>
            <a:fld id="{D447BB2B-ED08-DE44-A114-EDC612879DA1}" type="slidenum">
              <a:rPr kumimoji="0" lang="en-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45562FD-DDAA-40B2-DB6D-55A8E4D146ED}"/>
              </a:ext>
              <a:ext uri="{C183D7F6-B498-43B3-948B-1728B52AA6E4}">
                <adec:decorative xmlns:adec="http://schemas.microsoft.com/office/drawing/2017/decorative" val="1"/>
              </a:ext>
            </a:extLst>
          </p:cNvPr>
          <p:cNvPicPr/>
          <p:nvPr/>
        </p:nvPicPr>
        <p:blipFill>
          <a:blip r:embed="rId11"/>
          <a:stretch>
            <a:fillRect/>
          </a:stretch>
        </p:blipFill>
        <p:spPr>
          <a:xfrm>
            <a:off x="0" y="0"/>
            <a:ext cx="12192000" cy="6858000"/>
          </a:xfrm>
          <a:prstGeom prst="rect">
            <a:avLst/>
          </a:prstGeom>
        </p:spPr>
      </p:pic>
    </p:spTree>
    <p:extLst>
      <p:ext uri="{BB962C8B-B14F-4D97-AF65-F5344CB8AC3E}">
        <p14:creationId xmlns:p14="http://schemas.microsoft.com/office/powerpoint/2010/main" val="242727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59839-5B16-9FE7-AE63-50633FD3398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080A074-91AC-D6B5-F48A-81F72B2AA3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86071" y="409054"/>
            <a:ext cx="2493703" cy="546100"/>
          </a:xfrm>
          <a:prstGeom prst="rect">
            <a:avLst/>
          </a:prstGeom>
        </p:spPr>
      </p:pic>
      <p:sp>
        <p:nvSpPr>
          <p:cNvPr id="7" name="TextBox 6">
            <a:extLst>
              <a:ext uri="{FF2B5EF4-FFF2-40B4-BE49-F238E27FC236}">
                <a16:creationId xmlns:a16="http://schemas.microsoft.com/office/drawing/2014/main" id="{AFB4E108-3008-BE8B-6E1B-A37CF65CE353}"/>
              </a:ext>
            </a:extLst>
          </p:cNvPr>
          <p:cNvSpPr txBox="1"/>
          <p:nvPr/>
        </p:nvSpPr>
        <p:spPr>
          <a:xfrm>
            <a:off x="10679894" y="510204"/>
            <a:ext cx="1215396"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PREVENT</a:t>
            </a:r>
          </a:p>
        </p:txBody>
      </p:sp>
      <p:sp>
        <p:nvSpPr>
          <p:cNvPr id="9" name="Title 8">
            <a:extLst>
              <a:ext uri="{FF2B5EF4-FFF2-40B4-BE49-F238E27FC236}">
                <a16:creationId xmlns:a16="http://schemas.microsoft.com/office/drawing/2014/main" id="{48BA11EB-505F-03BE-8022-AE7DDBB21296}"/>
              </a:ext>
            </a:extLst>
          </p:cNvPr>
          <p:cNvSpPr>
            <a:spLocks noGrp="1"/>
          </p:cNvSpPr>
          <p:nvPr>
            <p:ph type="title"/>
          </p:nvPr>
        </p:nvSpPr>
        <p:spPr>
          <a:xfrm>
            <a:off x="4913751" y="963262"/>
            <a:ext cx="6845434" cy="584775"/>
          </a:xfrm>
        </p:spPr>
        <p:txBody>
          <a:bodyPr/>
          <a:lstStyle/>
          <a:p>
            <a:r>
              <a:rPr lang="en-US" b="1" dirty="0">
                <a:solidFill>
                  <a:srgbClr val="B70104"/>
                </a:solidFill>
                <a:latin typeface="Aptos" panose="02110004020202020204"/>
              </a:rPr>
              <a:t>Strategic Areas for Tribal Outreach</a:t>
            </a:r>
            <a:endParaRPr lang="en-US" dirty="0">
              <a:solidFill>
                <a:srgbClr val="B70104"/>
              </a:solidFill>
            </a:endParaRPr>
          </a:p>
        </p:txBody>
      </p:sp>
      <p:sp>
        <p:nvSpPr>
          <p:cNvPr id="2" name="Rectangle 1">
            <a:extLst>
              <a:ext uri="{FF2B5EF4-FFF2-40B4-BE49-F238E27FC236}">
                <a16:creationId xmlns:a16="http://schemas.microsoft.com/office/drawing/2014/main" id="{A57AE12A-BD2F-6808-4E66-9D8F98109AF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 name="Content Placeholder 12">
            <a:extLst>
              <a:ext uri="{FF2B5EF4-FFF2-40B4-BE49-F238E27FC236}">
                <a16:creationId xmlns:a16="http://schemas.microsoft.com/office/drawing/2014/main" id="{068DCE06-8E84-9517-F939-C96B64AFFBE4}"/>
              </a:ext>
            </a:extLst>
          </p:cNvPr>
          <p:cNvSpPr>
            <a:spLocks noGrp="1"/>
          </p:cNvSpPr>
          <p:nvPr>
            <p:ph idx="1"/>
          </p:nvPr>
        </p:nvSpPr>
        <p:spPr>
          <a:xfrm>
            <a:off x="613612" y="1740535"/>
            <a:ext cx="6415944" cy="4351338"/>
          </a:xfrm>
        </p:spPr>
        <p:txBody>
          <a:bodyPr>
            <a:normAutofit fontScale="92500" lnSpcReduction="10000"/>
          </a:bodyPr>
          <a:lstStyle/>
          <a:p>
            <a:pPr marL="520700" lvl="0" indent="-457200">
              <a:lnSpc>
                <a:spcPct val="100000"/>
              </a:lnSpc>
              <a:spcBef>
                <a:spcPts val="0"/>
              </a:spcBef>
              <a:buClr>
                <a:srgbClr val="C00000"/>
              </a:buClr>
              <a:buFont typeface="System Font Regular"/>
              <a:buChar char="★"/>
              <a:defRPr/>
            </a:pPr>
            <a:r>
              <a:rPr lang="en-US" b="1" dirty="0">
                <a:solidFill>
                  <a:prstClr val="white"/>
                </a:solidFill>
                <a:latin typeface="Aptos" panose="02110004020202020204"/>
              </a:rPr>
              <a:t>National Prescription Drug Take Back:</a:t>
            </a:r>
            <a:r>
              <a:rPr lang="en-US" dirty="0">
                <a:solidFill>
                  <a:prstClr val="white"/>
                </a:solidFill>
                <a:latin typeface="Aptos" panose="02110004020202020204"/>
              </a:rPr>
              <a:t> Work with Tribal law enforcement to increase access to collection sites.    </a:t>
            </a:r>
          </a:p>
          <a:p>
            <a:pPr marL="520700" lvl="0" indent="-457200">
              <a:lnSpc>
                <a:spcPct val="100000"/>
              </a:lnSpc>
              <a:spcBef>
                <a:spcPts val="0"/>
              </a:spcBef>
              <a:buClr>
                <a:srgbClr val="C00000"/>
              </a:buClr>
              <a:buFont typeface="System Font Regular"/>
              <a:buChar char="★"/>
              <a:defRPr/>
            </a:pPr>
            <a:r>
              <a:rPr lang="en-US" b="1" dirty="0">
                <a:solidFill>
                  <a:prstClr val="white"/>
                </a:solidFill>
                <a:latin typeface="Aptos" panose="02110004020202020204"/>
              </a:rPr>
              <a:t>Awareness Events:</a:t>
            </a:r>
            <a:r>
              <a:rPr lang="en-US" dirty="0">
                <a:solidFill>
                  <a:prstClr val="white"/>
                </a:solidFill>
                <a:latin typeface="Aptos" panose="02110004020202020204"/>
              </a:rPr>
              <a:t> Raise awareness of and reduce the demand for drugs and the misuse of prescription drugs.</a:t>
            </a:r>
          </a:p>
          <a:p>
            <a:pPr marL="520700" lvl="0" indent="-457200">
              <a:lnSpc>
                <a:spcPct val="100000"/>
              </a:lnSpc>
              <a:spcBef>
                <a:spcPts val="0"/>
              </a:spcBef>
              <a:buClr>
                <a:srgbClr val="C00000"/>
              </a:buClr>
              <a:buFont typeface="System Font Regular"/>
              <a:buChar char="★"/>
              <a:defRPr/>
            </a:pPr>
            <a:r>
              <a:rPr lang="en-US" b="1" dirty="0">
                <a:solidFill>
                  <a:prstClr val="white"/>
                </a:solidFill>
                <a:latin typeface="Aptos" panose="02110004020202020204"/>
              </a:rPr>
              <a:t>Partnerships:</a:t>
            </a:r>
            <a:r>
              <a:rPr lang="en-US" dirty="0">
                <a:solidFill>
                  <a:prstClr val="white"/>
                </a:solidFill>
                <a:latin typeface="Aptos" panose="02110004020202020204"/>
              </a:rPr>
              <a:t> Work within and across communities.</a:t>
            </a:r>
          </a:p>
          <a:p>
            <a:pPr marL="520700" lvl="0" indent="-457200">
              <a:lnSpc>
                <a:spcPct val="100000"/>
              </a:lnSpc>
              <a:spcBef>
                <a:spcPts val="0"/>
              </a:spcBef>
              <a:buClr>
                <a:srgbClr val="C00000"/>
              </a:buClr>
              <a:buFont typeface="System Font Regular"/>
              <a:buChar char="★"/>
              <a:defRPr/>
            </a:pPr>
            <a:r>
              <a:rPr lang="en-US" b="1" dirty="0">
                <a:solidFill>
                  <a:prstClr val="white"/>
                </a:solidFill>
                <a:latin typeface="Aptos" panose="02110004020202020204"/>
              </a:rPr>
              <a:t>Prevention Messages and Materials:</a:t>
            </a:r>
            <a:r>
              <a:rPr lang="en-US" dirty="0">
                <a:solidFill>
                  <a:prstClr val="white"/>
                </a:solidFill>
                <a:latin typeface="Aptos" panose="02110004020202020204"/>
              </a:rPr>
              <a:t> Create materials that resonate with Native audience. </a:t>
            </a:r>
          </a:p>
        </p:txBody>
      </p:sp>
      <p:pic>
        <p:nvPicPr>
          <p:cNvPr id="8" name="Picture 7" descr="Photo of a DEA information booth.">
            <a:extLst>
              <a:ext uri="{FF2B5EF4-FFF2-40B4-BE49-F238E27FC236}">
                <a16:creationId xmlns:a16="http://schemas.microsoft.com/office/drawing/2014/main" id="{0D0D9E31-8731-0804-B24F-E322518A1C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92199" y="3768822"/>
            <a:ext cx="2094424" cy="1570818"/>
          </a:xfrm>
          <a:prstGeom prst="rect">
            <a:avLst/>
          </a:prstGeom>
        </p:spPr>
      </p:pic>
      <p:pic>
        <p:nvPicPr>
          <p:cNvPr id="14" name="Picture 13" descr="Thumbnail of a &quot;Tribal Sovereignty and its Connection to Health&quot; flyer.">
            <a:extLst>
              <a:ext uri="{FF2B5EF4-FFF2-40B4-BE49-F238E27FC236}">
                <a16:creationId xmlns:a16="http://schemas.microsoft.com/office/drawing/2014/main" id="{6DBEDD4E-E8BD-8608-AB75-28408ABA0C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7202" y="1574186"/>
            <a:ext cx="1792864" cy="2136551"/>
          </a:xfrm>
          <a:prstGeom prst="rect">
            <a:avLst/>
          </a:prstGeom>
        </p:spPr>
      </p:pic>
      <p:pic>
        <p:nvPicPr>
          <p:cNvPr id="12" name="Picture 2" descr="Thumbnail of Drug Enforcement Administration Family Summit 2025 Registration flyer.">
            <a:extLst>
              <a:ext uri="{FF2B5EF4-FFF2-40B4-BE49-F238E27FC236}">
                <a16:creationId xmlns:a16="http://schemas.microsoft.com/office/drawing/2014/main" id="{57DE317B-C84D-B322-C218-9A320C72A6F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92884" y="2709521"/>
            <a:ext cx="2730211" cy="35306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0413375-F945-2602-1FA8-A1C0DB6D9D8A}"/>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4" name="TextBox 3">
            <a:extLst>
              <a:ext uri="{FF2B5EF4-FFF2-40B4-BE49-F238E27FC236}">
                <a16:creationId xmlns:a16="http://schemas.microsoft.com/office/drawing/2014/main" id="{ECA0B9E8-6801-9C81-11E6-A2684E44675C}"/>
              </a:ext>
            </a:extLst>
          </p:cNvPr>
          <p:cNvSpPr txBox="1"/>
          <p:nvPr/>
        </p:nvSpPr>
        <p:spPr>
          <a:xfrm>
            <a:off x="3395570" y="6444230"/>
            <a:ext cx="6196912" cy="400110"/>
          </a:xfrm>
          <a:prstGeom prst="rect">
            <a:avLst/>
          </a:prstGeom>
          <a:noFill/>
        </p:spPr>
        <p:txBody>
          <a:bodyPr wrap="square">
            <a:spAutoFit/>
          </a:bodyPr>
          <a:lstStyle/>
          <a:p>
            <a:r>
              <a:rPr lang="en-US" sz="1000" dirty="0"/>
              <a:t>Speaker Notes:</a:t>
            </a:r>
          </a:p>
          <a:p>
            <a:r>
              <a:rPr lang="en-US" sz="1000" dirty="0"/>
              <a:t>DEA also engages in Tribal Outreach by engaging communities and customizing content for this audience.</a:t>
            </a:r>
          </a:p>
        </p:txBody>
      </p:sp>
      <p:sp>
        <p:nvSpPr>
          <p:cNvPr id="55" name="Slide Number Placeholder 54">
            <a:extLst>
              <a:ext uri="{FF2B5EF4-FFF2-40B4-BE49-F238E27FC236}">
                <a16:creationId xmlns:a16="http://schemas.microsoft.com/office/drawing/2014/main" id="{19D58BFA-CE13-53AC-84A8-3576739C06CF}"/>
              </a:ext>
            </a:extLst>
          </p:cNvPr>
          <p:cNvSpPr>
            <a:spLocks noGrp="1"/>
          </p:cNvSpPr>
          <p:nvPr>
            <p:ph type="sldNum" sz="quarter" idx="12"/>
          </p:nvPr>
        </p:nvSpPr>
        <p:spPr>
          <a:xfrm>
            <a:off x="8610600" y="6356350"/>
            <a:ext cx="2743200" cy="365125"/>
          </a:xfrm>
        </p:spPr>
        <p:txBody>
          <a:bodyPr/>
          <a:lstStyle/>
          <a:p>
            <a:pPr lvl="0"/>
            <a:r>
              <a:rPr lang="en-US" b="1" noProof="0" dirty="0">
                <a:solidFill>
                  <a:schemeClr val="tx1"/>
                </a:solidFill>
              </a:rPr>
              <a:t>| </a:t>
            </a:r>
            <a:fld id="{D447BB2B-ED08-DE44-A114-EDC612879DA1}" type="slidenum">
              <a:rPr lang="en-US" b="1" noProof="0" smtClean="0">
                <a:solidFill>
                  <a:schemeClr val="tx1"/>
                </a:solidFill>
              </a:rPr>
              <a:pPr lvl="0"/>
              <a:t>28</a:t>
            </a:fld>
            <a:endParaRPr lang="en-US" b="1" noProof="0" dirty="0">
              <a:solidFill>
                <a:schemeClr val="tx1"/>
              </a:solidFill>
            </a:endParaRPr>
          </a:p>
        </p:txBody>
      </p:sp>
      <p:pic>
        <p:nvPicPr>
          <p:cNvPr id="3" name="Picture 2">
            <a:extLst>
              <a:ext uri="{FF2B5EF4-FFF2-40B4-BE49-F238E27FC236}">
                <a16:creationId xmlns:a16="http://schemas.microsoft.com/office/drawing/2014/main" id="{93E9750D-D517-B7E7-08C7-0FCEC5134C47}"/>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416455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BA114-578C-866C-5B14-42DC9C737EC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7C69779-3B53-3283-1973-72C81C13B62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86071" y="397022"/>
            <a:ext cx="2493703" cy="546100"/>
          </a:xfrm>
          <a:prstGeom prst="rect">
            <a:avLst/>
          </a:prstGeom>
        </p:spPr>
      </p:pic>
      <p:sp>
        <p:nvSpPr>
          <p:cNvPr id="7" name="TextBox 6">
            <a:extLst>
              <a:ext uri="{FF2B5EF4-FFF2-40B4-BE49-F238E27FC236}">
                <a16:creationId xmlns:a16="http://schemas.microsoft.com/office/drawing/2014/main" id="{EBC877E7-6145-BC96-0688-DD2F62938393}"/>
              </a:ext>
            </a:extLst>
          </p:cNvPr>
          <p:cNvSpPr txBox="1"/>
          <p:nvPr/>
        </p:nvSpPr>
        <p:spPr>
          <a:xfrm>
            <a:off x="10679894" y="510204"/>
            <a:ext cx="1215396"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PREVENT</a:t>
            </a:r>
          </a:p>
        </p:txBody>
      </p:sp>
      <p:sp>
        <p:nvSpPr>
          <p:cNvPr id="12" name="Title 11">
            <a:extLst>
              <a:ext uri="{FF2B5EF4-FFF2-40B4-BE49-F238E27FC236}">
                <a16:creationId xmlns:a16="http://schemas.microsoft.com/office/drawing/2014/main" id="{7D8D2809-3686-B780-64D1-5A1D85644F10}"/>
              </a:ext>
            </a:extLst>
          </p:cNvPr>
          <p:cNvSpPr>
            <a:spLocks noGrp="1"/>
          </p:cNvSpPr>
          <p:nvPr>
            <p:ph type="title"/>
          </p:nvPr>
        </p:nvSpPr>
        <p:spPr>
          <a:xfrm>
            <a:off x="6629213" y="943122"/>
            <a:ext cx="5120828" cy="600052"/>
          </a:xfrm>
        </p:spPr>
        <p:txBody>
          <a:bodyPr/>
          <a:lstStyle/>
          <a:p>
            <a:r>
              <a:rPr lang="en-US" dirty="0">
                <a:solidFill>
                  <a:srgbClr val="B70104"/>
                </a:solidFill>
              </a:rPr>
              <a:t>Operation Engage</a:t>
            </a:r>
          </a:p>
        </p:txBody>
      </p:sp>
      <p:sp>
        <p:nvSpPr>
          <p:cNvPr id="2" name="Rectangle 1">
            <a:extLst>
              <a:ext uri="{FF2B5EF4-FFF2-40B4-BE49-F238E27FC236}">
                <a16:creationId xmlns:a16="http://schemas.microsoft.com/office/drawing/2014/main" id="{86AAA70F-8CCC-537A-05BE-6F948F38AF8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Content Placeholder 13">
            <a:extLst>
              <a:ext uri="{FF2B5EF4-FFF2-40B4-BE49-F238E27FC236}">
                <a16:creationId xmlns:a16="http://schemas.microsoft.com/office/drawing/2014/main" id="{A2EB4565-10A7-5848-0A39-1B0831A1369C}"/>
              </a:ext>
            </a:extLst>
          </p:cNvPr>
          <p:cNvSpPr>
            <a:spLocks noGrp="1"/>
          </p:cNvSpPr>
          <p:nvPr>
            <p:ph idx="1"/>
          </p:nvPr>
        </p:nvSpPr>
        <p:spPr>
          <a:xfrm>
            <a:off x="611188" y="1739900"/>
            <a:ext cx="8059975" cy="4351338"/>
          </a:xfrm>
        </p:spPr>
        <p:txBody>
          <a:bodyPr>
            <a:normAutofit fontScale="92500" lnSpcReduction="20000"/>
          </a:bodyPr>
          <a:lstStyle/>
          <a:p>
            <a:pPr lvl="0"/>
            <a:r>
              <a:rPr lang="en-US" dirty="0"/>
              <a:t>Goals:</a:t>
            </a:r>
          </a:p>
          <a:p>
            <a:pPr lvl="1">
              <a:buFont typeface="Arial" panose="020B0604020202020204" pitchFamily="34" charset="0"/>
              <a:buChar char="•"/>
            </a:pPr>
            <a:r>
              <a:rPr lang="en-US" dirty="0"/>
              <a:t>Identify and affect local drug threat enforcement priorities and drug use trends.</a:t>
            </a:r>
          </a:p>
          <a:p>
            <a:pPr lvl="1">
              <a:buFont typeface="Arial" panose="020B0604020202020204" pitchFamily="34" charset="0"/>
              <a:buChar char="•"/>
            </a:pPr>
            <a:r>
              <a:rPr lang="en-US" dirty="0"/>
              <a:t>Support and contribute to local drug use prevention efforts.</a:t>
            </a:r>
          </a:p>
          <a:p>
            <a:pPr lvl="1">
              <a:buFont typeface="Arial" panose="020B0604020202020204" pitchFamily="34" charset="0"/>
              <a:buChar char="•"/>
            </a:pPr>
            <a:r>
              <a:rPr lang="en-US" dirty="0"/>
              <a:t>Bridge public safety and public health efforts.</a:t>
            </a:r>
          </a:p>
          <a:p>
            <a:pPr lvl="0">
              <a:spcBef>
                <a:spcPts val="3600"/>
              </a:spcBef>
            </a:pPr>
            <a:r>
              <a:rPr lang="en-US" dirty="0"/>
              <a:t>Objectives:</a:t>
            </a:r>
          </a:p>
          <a:p>
            <a:pPr lvl="1">
              <a:buFont typeface="Arial" panose="020B0604020202020204" pitchFamily="34" charset="0"/>
              <a:buChar char="•"/>
            </a:pPr>
            <a:r>
              <a:rPr lang="en-US" dirty="0"/>
              <a:t>Leverage DEA intelligence to build awareness of local drug threats.</a:t>
            </a:r>
          </a:p>
          <a:p>
            <a:pPr lvl="1">
              <a:buFont typeface="Arial" panose="020B0604020202020204" pitchFamily="34" charset="0"/>
              <a:buChar char="•"/>
            </a:pPr>
            <a:r>
              <a:rPr lang="en-US" dirty="0"/>
              <a:t>Raise awareness of local drug threats and change attitudes to reduce drug misuse.</a:t>
            </a:r>
          </a:p>
          <a:p>
            <a:pPr lvl="1">
              <a:buFont typeface="Arial" panose="020B0604020202020204" pitchFamily="34" charset="0"/>
              <a:buChar char="•"/>
            </a:pPr>
            <a:r>
              <a:rPr lang="en-US" dirty="0"/>
              <a:t>Support local drug-free community coalitions to aid their impact and ensure lasting success.</a:t>
            </a:r>
          </a:p>
        </p:txBody>
      </p:sp>
      <p:pic>
        <p:nvPicPr>
          <p:cNvPr id="13" name="Picture 12">
            <a:extLst>
              <a:ext uri="{FF2B5EF4-FFF2-40B4-BE49-F238E27FC236}">
                <a16:creationId xmlns:a16="http://schemas.microsoft.com/office/drawing/2014/main" id="{5A1D11D2-6F7A-1B6A-6ECF-979EE14E05A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20332" y="1936075"/>
            <a:ext cx="3216238" cy="2670473"/>
          </a:xfrm>
          <a:prstGeom prst="rect">
            <a:avLst/>
          </a:prstGeom>
        </p:spPr>
      </p:pic>
      <p:sp>
        <p:nvSpPr>
          <p:cNvPr id="10" name="TextBox 9">
            <a:extLst>
              <a:ext uri="{FF2B5EF4-FFF2-40B4-BE49-F238E27FC236}">
                <a16:creationId xmlns:a16="http://schemas.microsoft.com/office/drawing/2014/main" id="{4870A611-1BF4-87BA-8B5A-7022CF3AC2A1}"/>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4" name="TextBox 3">
            <a:extLst>
              <a:ext uri="{FF2B5EF4-FFF2-40B4-BE49-F238E27FC236}">
                <a16:creationId xmlns:a16="http://schemas.microsoft.com/office/drawing/2014/main" id="{B72FAD7A-71FA-F3C2-E176-3382F6B03E64}"/>
              </a:ext>
            </a:extLst>
          </p:cNvPr>
          <p:cNvSpPr txBox="1"/>
          <p:nvPr/>
        </p:nvSpPr>
        <p:spPr>
          <a:xfrm>
            <a:off x="3530757" y="6471225"/>
            <a:ext cx="6196912" cy="184666"/>
          </a:xfrm>
          <a:prstGeom prst="rect">
            <a:avLst/>
          </a:prstGeom>
          <a:noFill/>
        </p:spPr>
        <p:txBody>
          <a:bodyPr wrap="square">
            <a:spAutoFit/>
          </a:bodyPr>
          <a:lstStyle/>
          <a:p>
            <a:r>
              <a:rPr lang="en-US" sz="200" dirty="0"/>
              <a:t>Speaker Notes:</a:t>
            </a:r>
          </a:p>
          <a:p>
            <a:r>
              <a:rPr lang="en-US" sz="200" dirty="0"/>
              <a:t>The U.S. Drug Enforcement Administration’s Operation Engage initiative is a comprehensive community-level approach that bridges public health and public safety to address the drug epidemic through prevention strategies, facilitating conversations and collaboration with local partners. Each field division office identifies its most challenging area within their region based on current drug threat data, designates a city or region, and focuses evidence-informed substance use prevention and community outreach efforts to make a true and measurable difference by engaging communities and customizing content for this audience.</a:t>
            </a:r>
          </a:p>
        </p:txBody>
      </p:sp>
      <p:sp>
        <p:nvSpPr>
          <p:cNvPr id="55" name="Slide Number Placeholder 54">
            <a:extLst>
              <a:ext uri="{FF2B5EF4-FFF2-40B4-BE49-F238E27FC236}">
                <a16:creationId xmlns:a16="http://schemas.microsoft.com/office/drawing/2014/main" id="{F4D4A847-38C1-D328-C02C-80F801FAA1F9}"/>
              </a:ext>
            </a:extLst>
          </p:cNvPr>
          <p:cNvSpPr>
            <a:spLocks noGrp="1"/>
          </p:cNvSpPr>
          <p:nvPr>
            <p:ph type="sldNum" sz="quarter" idx="12"/>
          </p:nvPr>
        </p:nvSpPr>
        <p:spPr>
          <a:xfrm>
            <a:off x="8610600" y="6356350"/>
            <a:ext cx="2743200" cy="365125"/>
          </a:xfrm>
        </p:spPr>
        <p:txBody>
          <a:bodyPr/>
          <a:lstStyle/>
          <a:p>
            <a:pPr lvl="0"/>
            <a:r>
              <a:rPr lang="en-US" b="1" noProof="0" dirty="0">
                <a:solidFill>
                  <a:schemeClr val="tx1"/>
                </a:solidFill>
              </a:rPr>
              <a:t>| </a:t>
            </a:r>
            <a:fld id="{D447BB2B-ED08-DE44-A114-EDC612879DA1}" type="slidenum">
              <a:rPr lang="en-US" b="1" noProof="0" smtClean="0">
                <a:solidFill>
                  <a:schemeClr val="tx1"/>
                </a:solidFill>
              </a:rPr>
              <a:pPr lvl="0"/>
              <a:t>29</a:t>
            </a:fld>
            <a:endParaRPr lang="en-US" b="1" noProof="0" dirty="0">
              <a:solidFill>
                <a:schemeClr val="tx1"/>
              </a:solidFill>
            </a:endParaRPr>
          </a:p>
        </p:txBody>
      </p:sp>
      <p:pic>
        <p:nvPicPr>
          <p:cNvPr id="3" name="Picture 2">
            <a:extLst>
              <a:ext uri="{FF2B5EF4-FFF2-40B4-BE49-F238E27FC236}">
                <a16:creationId xmlns:a16="http://schemas.microsoft.com/office/drawing/2014/main" id="{2CB57C89-BCC4-0658-F7C3-BCF0414638DD}"/>
              </a:ext>
              <a:ext uri="{C183D7F6-B498-43B3-948B-1728B52AA6E4}">
                <adec:decorative xmlns:adec="http://schemas.microsoft.com/office/drawing/2017/decorative" val="1"/>
              </a:ext>
            </a:extLst>
          </p:cNvPr>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29460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7DC13-AE1D-6D9D-1260-428A0FD4C175}"/>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DBA676D-7624-7444-48C4-FD60CDD178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rot="16200000">
            <a:off x="2673895" y="-2667635"/>
            <a:ext cx="6850471" cy="12185738"/>
          </a:xfrm>
          <a:prstGeom prst="rect">
            <a:avLst/>
          </a:prstGeom>
        </p:spPr>
      </p:pic>
      <p:pic>
        <p:nvPicPr>
          <p:cNvPr id="16" name="Picture 15">
            <a:extLst>
              <a:ext uri="{FF2B5EF4-FFF2-40B4-BE49-F238E27FC236}">
                <a16:creationId xmlns:a16="http://schemas.microsoft.com/office/drawing/2014/main" id="{371D2BE5-C988-9A71-2FA0-4E6D169B336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sp>
        <p:nvSpPr>
          <p:cNvPr id="2" name="Rectangle 1">
            <a:extLst>
              <a:ext uri="{FF2B5EF4-FFF2-40B4-BE49-F238E27FC236}">
                <a16:creationId xmlns:a16="http://schemas.microsoft.com/office/drawing/2014/main" id="{0583EE76-72E7-CC82-F9ED-FFF726B4F7CA}"/>
              </a:ext>
              <a:ext uri="{C183D7F6-B498-43B3-948B-1728B52AA6E4}">
                <adec:decorative xmlns:adec="http://schemas.microsoft.com/office/drawing/2017/decorative" val="1"/>
              </a:ext>
            </a:extLst>
          </p:cNvPr>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9" name="Picture 18">
            <a:extLst>
              <a:ext uri="{FF2B5EF4-FFF2-40B4-BE49-F238E27FC236}">
                <a16:creationId xmlns:a16="http://schemas.microsoft.com/office/drawing/2014/main" id="{57250980-FEBD-BBE5-7CB7-3A1139F5DA2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405916" y="1212550"/>
            <a:ext cx="5669854" cy="546100"/>
          </a:xfrm>
          <a:prstGeom prst="rect">
            <a:avLst/>
          </a:prstGeom>
        </p:spPr>
      </p:pic>
      <p:sp>
        <p:nvSpPr>
          <p:cNvPr id="20" name="TextBox 19">
            <a:extLst>
              <a:ext uri="{FF2B5EF4-FFF2-40B4-BE49-F238E27FC236}">
                <a16:creationId xmlns:a16="http://schemas.microsoft.com/office/drawing/2014/main" id="{9DEAA573-2FA9-C4C2-A9E0-A8B5E0E00B9B}"/>
              </a:ext>
            </a:extLst>
          </p:cNvPr>
          <p:cNvSpPr txBox="1"/>
          <p:nvPr/>
        </p:nvSpPr>
        <p:spPr>
          <a:xfrm>
            <a:off x="7170007" y="1357171"/>
            <a:ext cx="4688015"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FENTANYL FREE AMERICA INITIATIVE</a:t>
            </a:r>
          </a:p>
        </p:txBody>
      </p:sp>
      <p:sp>
        <p:nvSpPr>
          <p:cNvPr id="4" name="Title 3">
            <a:extLst>
              <a:ext uri="{FF2B5EF4-FFF2-40B4-BE49-F238E27FC236}">
                <a16:creationId xmlns:a16="http://schemas.microsoft.com/office/drawing/2014/main" id="{AC3DA15C-4C30-2597-2801-93D40A18641A}"/>
              </a:ext>
            </a:extLst>
          </p:cNvPr>
          <p:cNvSpPr txBox="1">
            <a:spLocks noGrp="1"/>
          </p:cNvSpPr>
          <p:nvPr>
            <p:ph type="title" idx="4294967295"/>
          </p:nvPr>
        </p:nvSpPr>
        <p:spPr>
          <a:xfrm>
            <a:off x="665412" y="2508807"/>
            <a:ext cx="2465246" cy="22467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A </a:t>
            </a:r>
            <a:r>
              <a:rPr kumimoji="0" lang="en-US" sz="2800" b="0" i="1" u="none" strike="noStrike" kern="1200" cap="none" spc="0" normalizeH="0" baseline="0" noProof="0" dirty="0">
                <a:ln>
                  <a:noFill/>
                </a:ln>
                <a:solidFill>
                  <a:prstClr val="white"/>
                </a:solidFill>
                <a:effectLst/>
                <a:uLnTx/>
                <a:uFillTx/>
                <a:latin typeface="Aptos" panose="02110004020202020204"/>
                <a:ea typeface="+mn-ea"/>
                <a:cs typeface="+mn-cs"/>
              </a:rPr>
              <a:t>Fentanyl Free America </a:t>
            </a: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starts with understanding the threat …</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FA8D4942-EC68-963B-AB23-A4857C50C95D}"/>
              </a:ext>
              <a:ext uri="{C183D7F6-B498-43B3-948B-1728B52AA6E4}">
                <adec:decorative xmlns:adec="http://schemas.microsoft.com/office/drawing/2017/decorative" val="1"/>
              </a:ext>
            </a:extLst>
          </p:cNvPr>
          <p:cNvCxnSpPr>
            <a:cxnSpLocks/>
          </p:cNvCxnSpPr>
          <p:nvPr/>
        </p:nvCxnSpPr>
        <p:spPr>
          <a:xfrm>
            <a:off x="542638" y="2568286"/>
            <a:ext cx="0" cy="1510181"/>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882B257E-2B9A-A264-917E-7514EB41ECAF}"/>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0769137">
            <a:off x="5715987" y="2222588"/>
            <a:ext cx="2400052" cy="336630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5" name="Picture 4" descr="Sonoma County District Attorney Fentanyl Awareness – Sonoma County Fentanyl  Awareness Website">
            <a:extLst>
              <a:ext uri="{FF2B5EF4-FFF2-40B4-BE49-F238E27FC236}">
                <a16:creationId xmlns:a16="http://schemas.microsoft.com/office/drawing/2014/main" id="{C6F60D00-E824-3977-862F-0AE7C4B6117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073368" y="2035358"/>
            <a:ext cx="3313449" cy="220794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7" name="Picture 6" descr="Bold efforts emerge to reduce fentanyl overdose deaths - Los Angeles Times">
            <a:extLst>
              <a:ext uri="{FF2B5EF4-FFF2-40B4-BE49-F238E27FC236}">
                <a16:creationId xmlns:a16="http://schemas.microsoft.com/office/drawing/2014/main" id="{9869B32E-8592-4C40-012E-76120153F9C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888527">
            <a:off x="8974293" y="4108994"/>
            <a:ext cx="2721165" cy="181355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708A994-E1FF-D60C-A540-124A05FF8873}"/>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5016" y="2449018"/>
            <a:ext cx="3390900" cy="3695700"/>
          </a:xfrm>
          <a:prstGeom prst="rect">
            <a:avLst/>
          </a:prstGeom>
        </p:spPr>
      </p:pic>
      <p:sp>
        <p:nvSpPr>
          <p:cNvPr id="10" name="TextBox 9">
            <a:extLst>
              <a:ext uri="{FF2B5EF4-FFF2-40B4-BE49-F238E27FC236}">
                <a16:creationId xmlns:a16="http://schemas.microsoft.com/office/drawing/2014/main" id="{06DCD643-C2CB-D7F6-D75A-303D2EE70423}"/>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55" name="Slide Number Placeholder 54">
            <a:extLst>
              <a:ext uri="{FF2B5EF4-FFF2-40B4-BE49-F238E27FC236}">
                <a16:creationId xmlns:a16="http://schemas.microsoft.com/office/drawing/2014/main" id="{0F66F2F9-218C-8EA4-E6EC-2C609E07D5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rPr>
              <a:t>| </a:t>
            </a:r>
            <a:fld id="{D447BB2B-ED08-DE44-A114-EDC612879DA1}" type="slidenum">
              <a:rPr kumimoji="0" lang="en-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F2A350D3-4B69-C8BA-7681-59C169A6515D}"/>
              </a:ext>
              <a:ext uri="{C183D7F6-B498-43B3-948B-1728B52AA6E4}">
                <adec:decorative xmlns:adec="http://schemas.microsoft.com/office/drawing/2017/decorative" val="1"/>
              </a:ext>
            </a:extLst>
          </p:cNvPr>
          <p:cNvPicPr/>
          <p:nvPr/>
        </p:nvPicPr>
        <p:blipFill>
          <a:blip r:embed="rId10"/>
          <a:stretch>
            <a:fillRect/>
          </a:stretch>
        </p:blipFill>
        <p:spPr>
          <a:xfrm>
            <a:off x="0" y="0"/>
            <a:ext cx="12192000" cy="6858000"/>
          </a:xfrm>
          <a:prstGeom prst="rect">
            <a:avLst/>
          </a:prstGeom>
        </p:spPr>
      </p:pic>
    </p:spTree>
    <p:extLst>
      <p:ext uri="{BB962C8B-B14F-4D97-AF65-F5344CB8AC3E}">
        <p14:creationId xmlns:p14="http://schemas.microsoft.com/office/powerpoint/2010/main" val="193421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C2C9A-F6D9-9EE4-9B63-4BFA002317E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DB48615-D54D-E459-A341-0574998C6F2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86071" y="409054"/>
            <a:ext cx="2493703" cy="546100"/>
          </a:xfrm>
          <a:prstGeom prst="rect">
            <a:avLst/>
          </a:prstGeom>
        </p:spPr>
      </p:pic>
      <p:sp>
        <p:nvSpPr>
          <p:cNvPr id="7" name="TextBox 6">
            <a:extLst>
              <a:ext uri="{FF2B5EF4-FFF2-40B4-BE49-F238E27FC236}">
                <a16:creationId xmlns:a16="http://schemas.microsoft.com/office/drawing/2014/main" id="{CED70D96-5028-DBEE-CFC0-46361B7E9F00}"/>
              </a:ext>
            </a:extLst>
          </p:cNvPr>
          <p:cNvSpPr txBox="1"/>
          <p:nvPr/>
        </p:nvSpPr>
        <p:spPr>
          <a:xfrm>
            <a:off x="10679894" y="510204"/>
            <a:ext cx="1215396"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PREVENT</a:t>
            </a:r>
          </a:p>
        </p:txBody>
      </p:sp>
      <p:sp>
        <p:nvSpPr>
          <p:cNvPr id="3" name="Title 11">
            <a:extLst>
              <a:ext uri="{FF2B5EF4-FFF2-40B4-BE49-F238E27FC236}">
                <a16:creationId xmlns:a16="http://schemas.microsoft.com/office/drawing/2014/main" id="{E9E905DC-0BD0-EF77-8C6A-3E7AD658A85A}"/>
              </a:ext>
            </a:extLst>
          </p:cNvPr>
          <p:cNvSpPr>
            <a:spLocks noGrp="1"/>
          </p:cNvSpPr>
          <p:nvPr>
            <p:ph type="title"/>
          </p:nvPr>
        </p:nvSpPr>
        <p:spPr>
          <a:xfrm>
            <a:off x="5869459" y="943122"/>
            <a:ext cx="5880582" cy="600052"/>
          </a:xfrm>
        </p:spPr>
        <p:txBody>
          <a:bodyPr/>
          <a:lstStyle/>
          <a:p>
            <a:r>
              <a:rPr lang="en-US" dirty="0">
                <a:solidFill>
                  <a:srgbClr val="B70104"/>
                </a:solidFill>
              </a:rPr>
              <a:t>Operation Engage 2026 Sites</a:t>
            </a:r>
          </a:p>
        </p:txBody>
      </p:sp>
      <p:sp>
        <p:nvSpPr>
          <p:cNvPr id="2" name="Rectangle 1">
            <a:extLst>
              <a:ext uri="{FF2B5EF4-FFF2-40B4-BE49-F238E27FC236}">
                <a16:creationId xmlns:a16="http://schemas.microsoft.com/office/drawing/2014/main" id="{3A1C65AC-A17C-4711-29AA-4F3B8A8DF7B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 name="Picture 4" descr="Map showing Operation Engage 2026 sites: Orange County (Los Angeles), California; Seattle, Washington; Mesa (Phoenix), Arizona; Albuquerque (El Paso), New Mexico; New Orleans, Louisiana; Miami, Florida; St Louis, Missouri; Detroit, Michigan; DMV (Washington DC); Philadelphia, Pennsylvania; Middlesex County (New England). ">
            <a:extLst>
              <a:ext uri="{FF2B5EF4-FFF2-40B4-BE49-F238E27FC236}">
                <a16:creationId xmlns:a16="http://schemas.microsoft.com/office/drawing/2014/main" id="{868FAA31-A471-095D-DD74-92774DD3A24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78404" y="1666496"/>
            <a:ext cx="7435192" cy="4511954"/>
          </a:xfrm>
          <a:prstGeom prst="rect">
            <a:avLst/>
          </a:prstGeom>
        </p:spPr>
      </p:pic>
      <p:sp>
        <p:nvSpPr>
          <p:cNvPr id="10" name="TextBox 9">
            <a:extLst>
              <a:ext uri="{FF2B5EF4-FFF2-40B4-BE49-F238E27FC236}">
                <a16:creationId xmlns:a16="http://schemas.microsoft.com/office/drawing/2014/main" id="{873DB692-5424-BC71-ADBF-58E1E08B72CD}"/>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8" name="TextBox 7">
            <a:extLst>
              <a:ext uri="{FF2B5EF4-FFF2-40B4-BE49-F238E27FC236}">
                <a16:creationId xmlns:a16="http://schemas.microsoft.com/office/drawing/2014/main" id="{E555E4E3-4A5F-019D-4968-BEA0AA5676DA}"/>
              </a:ext>
            </a:extLst>
          </p:cNvPr>
          <p:cNvSpPr txBox="1"/>
          <p:nvPr/>
        </p:nvSpPr>
        <p:spPr>
          <a:xfrm>
            <a:off x="3395570" y="6415801"/>
            <a:ext cx="6196262" cy="400110"/>
          </a:xfrm>
          <a:prstGeom prst="rect">
            <a:avLst/>
          </a:prstGeom>
          <a:noFill/>
        </p:spPr>
        <p:txBody>
          <a:bodyPr wrap="square">
            <a:spAutoFit/>
          </a:bodyPr>
          <a:lstStyle/>
          <a:p>
            <a:r>
              <a:rPr lang="en-US" sz="1000" dirty="0"/>
              <a:t>Speaker Notes:</a:t>
            </a:r>
          </a:p>
          <a:p>
            <a:r>
              <a:rPr lang="en-US" sz="1000" dirty="0"/>
              <a:t>Operation Engage is currently active in 11 communities across the United States.</a:t>
            </a:r>
          </a:p>
        </p:txBody>
      </p:sp>
      <p:sp>
        <p:nvSpPr>
          <p:cNvPr id="55" name="Slide Number Placeholder 54">
            <a:extLst>
              <a:ext uri="{FF2B5EF4-FFF2-40B4-BE49-F238E27FC236}">
                <a16:creationId xmlns:a16="http://schemas.microsoft.com/office/drawing/2014/main" id="{A41B82BE-F604-01F7-D4D5-68428E6271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rPr>
              <a:t>| </a:t>
            </a:r>
            <a:fld id="{D447BB2B-ED08-DE44-A114-EDC612879DA1}" type="slidenum">
              <a:rPr kumimoji="0" lang="en-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72AC629E-44E6-1BD3-1419-4F8F9DA6228C}"/>
              </a:ext>
              <a:ext uri="{C183D7F6-B498-43B3-948B-1728B52AA6E4}">
                <adec:decorative xmlns:adec="http://schemas.microsoft.com/office/drawing/2017/decorative" val="1"/>
              </a:ext>
            </a:extLst>
          </p:cNvPr>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88744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8273C-EE05-276E-7D0C-072B34CE1A4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B208093-2027-A775-5131-536D9087349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86071" y="409054"/>
            <a:ext cx="2493703" cy="546100"/>
          </a:xfrm>
          <a:prstGeom prst="rect">
            <a:avLst/>
          </a:prstGeom>
        </p:spPr>
      </p:pic>
      <p:sp>
        <p:nvSpPr>
          <p:cNvPr id="6" name="TextBox 5">
            <a:extLst>
              <a:ext uri="{FF2B5EF4-FFF2-40B4-BE49-F238E27FC236}">
                <a16:creationId xmlns:a16="http://schemas.microsoft.com/office/drawing/2014/main" id="{B06E8CC5-2772-750D-71D4-A867D010B0A8}"/>
              </a:ext>
            </a:extLst>
          </p:cNvPr>
          <p:cNvSpPr txBox="1"/>
          <p:nvPr/>
        </p:nvSpPr>
        <p:spPr>
          <a:xfrm>
            <a:off x="10679894" y="510204"/>
            <a:ext cx="1215396"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PREVENT</a:t>
            </a:r>
          </a:p>
        </p:txBody>
      </p:sp>
      <p:sp>
        <p:nvSpPr>
          <p:cNvPr id="2" name="Rectangle 1">
            <a:extLst>
              <a:ext uri="{FF2B5EF4-FFF2-40B4-BE49-F238E27FC236}">
                <a16:creationId xmlns:a16="http://schemas.microsoft.com/office/drawing/2014/main" id="{81097275-1312-6C24-2626-34450916A4A4}"/>
              </a:ext>
              <a:ext uri="{C183D7F6-B498-43B3-948B-1728B52AA6E4}">
                <adec:decorative xmlns:adec="http://schemas.microsoft.com/office/drawing/2017/decorative" val="1"/>
              </a:ext>
            </a:extLst>
          </p:cNvPr>
          <p:cNvSpPr/>
          <p:nvPr/>
        </p:nvSpPr>
        <p:spPr>
          <a:xfrm>
            <a:off x="-6261" y="1515074"/>
            <a:ext cx="12185739" cy="4646697"/>
          </a:xfrm>
          <a:prstGeom prst="rect">
            <a:avLst/>
          </a:prstGeom>
          <a:solidFill>
            <a:srgbClr val="0F2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Title 10">
            <a:extLst>
              <a:ext uri="{FF2B5EF4-FFF2-40B4-BE49-F238E27FC236}">
                <a16:creationId xmlns:a16="http://schemas.microsoft.com/office/drawing/2014/main" id="{A4CA2CBC-6D1B-3E18-A949-981736F80E06}"/>
              </a:ext>
            </a:extLst>
          </p:cNvPr>
          <p:cNvSpPr txBox="1">
            <a:spLocks noGrp="1"/>
          </p:cNvSpPr>
          <p:nvPr>
            <p:ph type="title" idx="4294967295"/>
          </p:nvPr>
        </p:nvSpPr>
        <p:spPr>
          <a:xfrm>
            <a:off x="8881306" y="1764661"/>
            <a:ext cx="2760134" cy="20621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ptos" panose="02110004020202020204"/>
                <a:ea typeface="+mn-ea"/>
                <a:cs typeface="+mn-cs"/>
              </a:rPr>
              <a:t>DEA Community Outreach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Specialists</a:t>
            </a:r>
          </a:p>
        </p:txBody>
      </p:sp>
      <p:pic>
        <p:nvPicPr>
          <p:cNvPr id="3" name="Picture 2" descr="Map showing field divisions: Seattle, Washington; San Francisco, California; Los Angeles, California; San Diego, California; Phoenix, Arizona; El Paso, Texas; Houston, Texas; Dallas, Texas; St Louis, Missouri; Omaha, Nebraska; Chicago, Illinois; Detroit, Michigan; Louisville, Kentucky; New Orleans, Louisiana; Miami, Florida; Washington DC; Puerto Rico; New Jersey; Philadelphia, Pennsylvania; New York, New York; New England. ">
            <a:extLst>
              <a:ext uri="{FF2B5EF4-FFF2-40B4-BE49-F238E27FC236}">
                <a16:creationId xmlns:a16="http://schemas.microsoft.com/office/drawing/2014/main" id="{C5F1AA1C-16C0-9007-0E9E-B4E557E2A42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24631" y="1566495"/>
            <a:ext cx="8046558" cy="4595276"/>
          </a:xfrm>
          <a:prstGeom prst="rect">
            <a:avLst/>
          </a:prstGeom>
        </p:spPr>
      </p:pic>
      <p:pic>
        <p:nvPicPr>
          <p:cNvPr id="7" name="Picture 6">
            <a:extLst>
              <a:ext uri="{FF2B5EF4-FFF2-40B4-BE49-F238E27FC236}">
                <a16:creationId xmlns:a16="http://schemas.microsoft.com/office/drawing/2014/main" id="{0342DDC1-44C9-1283-10D2-AA1425D2982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255377" y="3974299"/>
            <a:ext cx="2011992" cy="2039936"/>
          </a:xfrm>
          <a:prstGeom prst="rect">
            <a:avLst/>
          </a:prstGeom>
        </p:spPr>
      </p:pic>
      <p:sp>
        <p:nvSpPr>
          <p:cNvPr id="10" name="TextBox 9">
            <a:extLst>
              <a:ext uri="{FF2B5EF4-FFF2-40B4-BE49-F238E27FC236}">
                <a16:creationId xmlns:a16="http://schemas.microsoft.com/office/drawing/2014/main" id="{E9A1CA4A-65FE-9424-75A8-FB4044B4628C}"/>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8" name="TextBox 7">
            <a:extLst>
              <a:ext uri="{FF2B5EF4-FFF2-40B4-BE49-F238E27FC236}">
                <a16:creationId xmlns:a16="http://schemas.microsoft.com/office/drawing/2014/main" id="{BEE4D614-F3D9-13E8-62D5-0C58E8C06DD5}"/>
              </a:ext>
            </a:extLst>
          </p:cNvPr>
          <p:cNvSpPr txBox="1"/>
          <p:nvPr/>
        </p:nvSpPr>
        <p:spPr>
          <a:xfrm>
            <a:off x="3395570" y="6461968"/>
            <a:ext cx="6196262" cy="1538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 dirty="0"/>
              <a:t>And in DEA’s 23 field divisions we have Community Outreach Specialists who are civilian employees who engage communities and advance primary prevention efforts.  Contact information for your COS plus access to the content we have shared is available via the QR code on the screen.  (</a:t>
            </a:r>
            <a:r>
              <a:rPr lang="en-US" sz="200" dirty="0">
                <a:hlinkClick r:id="rId6" tooltip="Community Outreach Resources"/>
              </a:rPr>
              <a:t>https://www.getsmartaboutdrugs.gov/community-outreach-resources</a:t>
            </a:r>
            <a:r>
              <a:rPr lang="en-US" sz="200" dirty="0"/>
              <a:t>) </a:t>
            </a:r>
          </a:p>
        </p:txBody>
      </p:sp>
      <p:sp>
        <p:nvSpPr>
          <p:cNvPr id="55" name="Slide Number Placeholder 54">
            <a:extLst>
              <a:ext uri="{FF2B5EF4-FFF2-40B4-BE49-F238E27FC236}">
                <a16:creationId xmlns:a16="http://schemas.microsoft.com/office/drawing/2014/main" id="{0A2AF948-8C70-34D1-8788-2756E382AA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rPr>
              <a:t>| </a:t>
            </a:r>
            <a:fld id="{D447BB2B-ED08-DE44-A114-EDC612879DA1}" type="slidenum">
              <a:rPr kumimoji="0" lang="en-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6ABEB225-557B-45B9-5E68-44EA90AD25A5}"/>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289383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C029F-4A6A-76EF-0D5B-B9105BA13E9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E65E277-6D32-B015-A054-F1E3A6826B78}"/>
              </a:ext>
              <a:ext uri="{C183D7F6-B498-43B3-948B-1728B52AA6E4}">
                <adec:decorative xmlns:adec="http://schemas.microsoft.com/office/drawing/2017/decorative" val="1"/>
              </a:ext>
            </a:extLst>
          </p:cNvPr>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5A255804-4C00-E83B-66B2-9E057E104609}"/>
              </a:ext>
            </a:extLst>
          </p:cNvPr>
          <p:cNvSpPr>
            <a:spLocks noGrp="1"/>
          </p:cNvSpPr>
          <p:nvPr>
            <p:ph type="ctrTitle"/>
          </p:nvPr>
        </p:nvSpPr>
        <p:spPr>
          <a:xfrm>
            <a:off x="-682567" y="447169"/>
            <a:ext cx="9144000" cy="756695"/>
          </a:xfrm>
        </p:spPr>
        <p:txBody>
          <a:bodyPr/>
          <a:lstStyle/>
          <a:p>
            <a:r>
              <a:rPr lang="en-US" dirty="0"/>
              <a:t>SUPPORT</a:t>
            </a:r>
          </a:p>
        </p:txBody>
      </p:sp>
      <p:pic>
        <p:nvPicPr>
          <p:cNvPr id="8" name="Picture 7" descr="Logo: Fentanyl Free America. Protect, Prevent, Support. &#10;&#10;&quot;Support&quot; is circled. ">
            <a:extLst>
              <a:ext uri="{FF2B5EF4-FFF2-40B4-BE49-F238E27FC236}">
                <a16:creationId xmlns:a16="http://schemas.microsoft.com/office/drawing/2014/main" id="{A86FC74A-8524-61ED-9E1B-6BC2B74ADA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92093"/>
            <a:ext cx="12208412" cy="3848344"/>
          </a:xfrm>
          <a:prstGeom prst="rect">
            <a:avLst/>
          </a:prstGeom>
        </p:spPr>
      </p:pic>
      <p:sp>
        <p:nvSpPr>
          <p:cNvPr id="13" name="Rectangle: Rounded Corners 4">
            <a:extLst>
              <a:ext uri="{FF2B5EF4-FFF2-40B4-BE49-F238E27FC236}">
                <a16:creationId xmlns:a16="http://schemas.microsoft.com/office/drawing/2014/main" id="{9A8567AA-72A7-09EA-D3F6-563DA2D96AE4}"/>
              </a:ext>
              <a:ext uri="{C183D7F6-B498-43B3-948B-1728B52AA6E4}">
                <adec:decorative xmlns:adec="http://schemas.microsoft.com/office/drawing/2017/decorative" val="1"/>
              </a:ext>
            </a:extLst>
          </p:cNvPr>
          <p:cNvSpPr/>
          <p:nvPr/>
        </p:nvSpPr>
        <p:spPr>
          <a:xfrm>
            <a:off x="7492621" y="3927061"/>
            <a:ext cx="1937625" cy="768530"/>
          </a:xfrm>
          <a:prstGeom prst="roundRect">
            <a:avLst/>
          </a:prstGeom>
          <a:noFill/>
          <a:ln w="76200" cap="flat" cmpd="sng" algn="ctr">
            <a:solidFill>
              <a:srgbClr val="A61E1E"/>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70" b="0" i="0" u="none" strike="noStrike" kern="1200" cap="none" spc="0" normalizeH="0" baseline="0" noProof="0">
              <a:ln>
                <a:noFill/>
              </a:ln>
              <a:solidFill>
                <a:srgbClr val="A61E1E"/>
              </a:solidFill>
              <a:effectLst/>
              <a:uLnTx/>
              <a:uFillTx/>
              <a:latin typeface="Aptos" panose="02110004020202020204"/>
              <a:ea typeface="+mn-ea"/>
              <a:cs typeface="+mn-cs"/>
            </a:endParaRPr>
          </a:p>
        </p:txBody>
      </p:sp>
      <p:sp>
        <p:nvSpPr>
          <p:cNvPr id="14" name="Flowchart: Manual Input 13">
            <a:extLst>
              <a:ext uri="{FF2B5EF4-FFF2-40B4-BE49-F238E27FC236}">
                <a16:creationId xmlns:a16="http://schemas.microsoft.com/office/drawing/2014/main" id="{6F3F486E-FDAF-B646-E936-F2F77905BEB4}"/>
              </a:ext>
              <a:ext uri="{C183D7F6-B498-43B3-948B-1728B52AA6E4}">
                <adec:decorative xmlns:adec="http://schemas.microsoft.com/office/drawing/2017/decorative" val="0"/>
              </a:ext>
            </a:extLst>
          </p:cNvPr>
          <p:cNvSpPr/>
          <p:nvPr/>
        </p:nvSpPr>
        <p:spPr>
          <a:xfrm>
            <a:off x="3520662" y="5398792"/>
            <a:ext cx="5731344" cy="562552"/>
          </a:xfrm>
          <a:custGeom>
            <a:avLst/>
            <a:gdLst>
              <a:gd name="csX0" fmla="*/ 0 w 10000"/>
              <a:gd name="csY0" fmla="*/ 2000 h 10000"/>
              <a:gd name="csX1" fmla="*/ 10000 w 10000"/>
              <a:gd name="csY1" fmla="*/ 0 h 10000"/>
              <a:gd name="csX2" fmla="*/ 10000 w 10000"/>
              <a:gd name="csY2" fmla="*/ 10000 h 10000"/>
              <a:gd name="csX3" fmla="*/ 0 w 10000"/>
              <a:gd name="csY3" fmla="*/ 10000 h 10000"/>
              <a:gd name="csX4" fmla="*/ 0 w 10000"/>
              <a:gd name="csY4" fmla="*/ 2000 h 10000"/>
              <a:gd name="csX0" fmla="*/ 0 w 11321"/>
              <a:gd name="csY0" fmla="*/ 0 h 8000"/>
              <a:gd name="csX1" fmla="*/ 11321 w 11321"/>
              <a:gd name="csY1" fmla="*/ 109 h 8000"/>
              <a:gd name="csX2" fmla="*/ 10000 w 11321"/>
              <a:gd name="csY2" fmla="*/ 8000 h 8000"/>
              <a:gd name="csX3" fmla="*/ 0 w 11321"/>
              <a:gd name="csY3" fmla="*/ 8000 h 8000"/>
              <a:gd name="csX4" fmla="*/ 0 w 11321"/>
              <a:gd name="csY4" fmla="*/ 0 h 8000"/>
              <a:gd name="csX0" fmla="*/ 1509 w 11509"/>
              <a:gd name="csY0" fmla="*/ 0 h 10000"/>
              <a:gd name="csX1" fmla="*/ 11509 w 11509"/>
              <a:gd name="csY1" fmla="*/ 136 h 10000"/>
              <a:gd name="csX2" fmla="*/ 10342 w 11509"/>
              <a:gd name="csY2" fmla="*/ 10000 h 10000"/>
              <a:gd name="csX3" fmla="*/ 0 w 11509"/>
              <a:gd name="csY3" fmla="*/ 9812 h 10000"/>
              <a:gd name="csX4" fmla="*/ 1509 w 11509"/>
              <a:gd name="csY4" fmla="*/ 0 h 10000"/>
              <a:gd name="csX0" fmla="*/ 1509 w 10774"/>
              <a:gd name="csY0" fmla="*/ 0 h 10000"/>
              <a:gd name="csX1" fmla="*/ 10774 w 10774"/>
              <a:gd name="csY1" fmla="*/ 136 h 10000"/>
              <a:gd name="csX2" fmla="*/ 10342 w 10774"/>
              <a:gd name="csY2" fmla="*/ 10000 h 10000"/>
              <a:gd name="csX3" fmla="*/ 0 w 10774"/>
              <a:gd name="csY3" fmla="*/ 9812 h 10000"/>
              <a:gd name="csX4" fmla="*/ 1509 w 10774"/>
              <a:gd name="csY4" fmla="*/ 0 h 10000"/>
              <a:gd name="csX0" fmla="*/ 0 w 9265"/>
              <a:gd name="csY0" fmla="*/ 0 h 10000"/>
              <a:gd name="csX1" fmla="*/ 9265 w 9265"/>
              <a:gd name="csY1" fmla="*/ 136 h 10000"/>
              <a:gd name="csX2" fmla="*/ 8833 w 9265"/>
              <a:gd name="csY2" fmla="*/ 10000 h 10000"/>
              <a:gd name="csX3" fmla="*/ 291 w 9265"/>
              <a:gd name="csY3" fmla="*/ 9521 h 10000"/>
              <a:gd name="csX4" fmla="*/ 0 w 9265"/>
              <a:gd name="csY4" fmla="*/ 0 h 10000"/>
              <a:gd name="csX0" fmla="*/ 548 w 9686"/>
              <a:gd name="csY0" fmla="*/ 0 h 10146"/>
              <a:gd name="csX1" fmla="*/ 9686 w 9686"/>
              <a:gd name="csY1" fmla="*/ 282 h 10146"/>
              <a:gd name="csX2" fmla="*/ 9220 w 9686"/>
              <a:gd name="csY2" fmla="*/ 10146 h 10146"/>
              <a:gd name="csX3" fmla="*/ 0 w 9686"/>
              <a:gd name="csY3" fmla="*/ 9667 h 10146"/>
              <a:gd name="csX4" fmla="*/ 548 w 9686"/>
              <a:gd name="csY4" fmla="*/ 0 h 10146"/>
              <a:gd name="csX0" fmla="*/ 736 w 10170"/>
              <a:gd name="csY0" fmla="*/ 0 h 10000"/>
              <a:gd name="csX1" fmla="*/ 10170 w 10170"/>
              <a:gd name="csY1" fmla="*/ 278 h 10000"/>
              <a:gd name="csX2" fmla="*/ 9689 w 10170"/>
              <a:gd name="csY2" fmla="*/ 10000 h 10000"/>
              <a:gd name="csX3" fmla="*/ 0 w 10170"/>
              <a:gd name="csY3" fmla="*/ 9528 h 10000"/>
              <a:gd name="csX4" fmla="*/ 736 w 10170"/>
              <a:gd name="csY4" fmla="*/ 0 h 10000"/>
              <a:gd name="csX0" fmla="*/ 482 w 10170"/>
              <a:gd name="csY0" fmla="*/ 0 h 10000"/>
              <a:gd name="csX1" fmla="*/ 10170 w 10170"/>
              <a:gd name="csY1" fmla="*/ 278 h 10000"/>
              <a:gd name="csX2" fmla="*/ 9689 w 10170"/>
              <a:gd name="csY2" fmla="*/ 10000 h 10000"/>
              <a:gd name="csX3" fmla="*/ 0 w 10170"/>
              <a:gd name="csY3" fmla="*/ 9528 h 10000"/>
              <a:gd name="csX4" fmla="*/ 482 w 10170"/>
              <a:gd name="csY4" fmla="*/ 0 h 10000"/>
              <a:gd name="csX0" fmla="*/ 510 w 10198"/>
              <a:gd name="csY0" fmla="*/ 0 h 10000"/>
              <a:gd name="csX1" fmla="*/ 10198 w 10198"/>
              <a:gd name="csY1" fmla="*/ 278 h 10000"/>
              <a:gd name="csX2" fmla="*/ 9717 w 10198"/>
              <a:gd name="csY2" fmla="*/ 10000 h 10000"/>
              <a:gd name="csX3" fmla="*/ 0 w 10198"/>
              <a:gd name="csY3" fmla="*/ 9815 h 10000"/>
              <a:gd name="csX4" fmla="*/ 510 w 10198"/>
              <a:gd name="csY4" fmla="*/ 0 h 10000"/>
              <a:gd name="csX0" fmla="*/ 468 w 10198"/>
              <a:gd name="csY0" fmla="*/ 0 h 10144"/>
              <a:gd name="csX1" fmla="*/ 10198 w 10198"/>
              <a:gd name="csY1" fmla="*/ 422 h 10144"/>
              <a:gd name="csX2" fmla="*/ 9717 w 10198"/>
              <a:gd name="csY2" fmla="*/ 10144 h 10144"/>
              <a:gd name="csX3" fmla="*/ 0 w 10198"/>
              <a:gd name="csY3" fmla="*/ 9959 h 10144"/>
              <a:gd name="csX4" fmla="*/ 468 w 10198"/>
              <a:gd name="csY4" fmla="*/ 0 h 10144"/>
              <a:gd name="csX0" fmla="*/ 468 w 10198"/>
              <a:gd name="csY0" fmla="*/ 9 h 10153"/>
              <a:gd name="csX1" fmla="*/ 10198 w 10198"/>
              <a:gd name="csY1" fmla="*/ 0 h 10153"/>
              <a:gd name="csX2" fmla="*/ 9717 w 10198"/>
              <a:gd name="csY2" fmla="*/ 10153 h 10153"/>
              <a:gd name="csX3" fmla="*/ 0 w 10198"/>
              <a:gd name="csY3" fmla="*/ 9968 h 10153"/>
              <a:gd name="csX4" fmla="*/ 468 w 10198"/>
              <a:gd name="csY4" fmla="*/ 9 h 10153"/>
              <a:gd name="csX0" fmla="*/ 454 w 10184"/>
              <a:gd name="csY0" fmla="*/ 9 h 10153"/>
              <a:gd name="csX1" fmla="*/ 10184 w 10184"/>
              <a:gd name="csY1" fmla="*/ 0 h 10153"/>
              <a:gd name="csX2" fmla="*/ 9703 w 10184"/>
              <a:gd name="csY2" fmla="*/ 10153 h 10153"/>
              <a:gd name="csX3" fmla="*/ 0 w 10184"/>
              <a:gd name="csY3" fmla="*/ 10112 h 10153"/>
              <a:gd name="csX4" fmla="*/ 454 w 10184"/>
              <a:gd name="csY4" fmla="*/ 9 h 10153"/>
            </a:gdLst>
            <a:ahLst/>
            <a:cxnLst>
              <a:cxn ang="0">
                <a:pos x="csX0" y="csY0"/>
              </a:cxn>
              <a:cxn ang="0">
                <a:pos x="csX1" y="csY1"/>
              </a:cxn>
              <a:cxn ang="0">
                <a:pos x="csX2" y="csY2"/>
              </a:cxn>
              <a:cxn ang="0">
                <a:pos x="csX3" y="csY3"/>
              </a:cxn>
              <a:cxn ang="0">
                <a:pos x="csX4" y="csY4"/>
              </a:cxn>
            </a:cxnLst>
            <a:rect l="l" t="t" r="r" b="b"/>
            <a:pathLst>
              <a:path w="10184" h="10153">
                <a:moveTo>
                  <a:pt x="454" y="9"/>
                </a:moveTo>
                <a:lnTo>
                  <a:pt x="10184" y="0"/>
                </a:lnTo>
                <a:cubicBezTo>
                  <a:pt x="10024" y="3241"/>
                  <a:pt x="9863" y="6912"/>
                  <a:pt x="9703" y="10153"/>
                </a:cubicBezTo>
                <a:lnTo>
                  <a:pt x="0" y="10112"/>
                </a:lnTo>
                <a:cubicBezTo>
                  <a:pt x="189" y="6936"/>
                  <a:pt x="265" y="3185"/>
                  <a:pt x="454" y="9"/>
                </a:cubicBezTo>
                <a:close/>
              </a:path>
            </a:pathLst>
          </a:cu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ptos" panose="02110004020202020204"/>
                <a:ea typeface="+mn-ea"/>
                <a:cs typeface="+mn-cs"/>
                <a:hlinkClick r:id="rId4" tooltip="Fentanyl Free America">
                  <a:extLst>
                    <a:ext uri="{A12FA001-AC4F-418D-AE19-62706E023703}">
                      <ahyp:hlinkClr xmlns:ahyp="http://schemas.microsoft.com/office/drawing/2018/hyperlinkcolor" val="tx"/>
                    </a:ext>
                  </a:extLst>
                </a:hlinkClick>
              </a:rPr>
              <a:t>DEA.GOV/FENTANYLFREE </a:t>
            </a:r>
            <a:endParaRPr kumimoji="0" lang="en-US" sz="2400" b="1" i="0" u="none" strike="noStrike" kern="1200" cap="none" spc="0" normalizeH="0" baseline="0" noProof="0" dirty="0">
              <a:ln>
                <a:noFill/>
              </a:ln>
              <a:solidFill>
                <a:schemeClr val="bg1"/>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F960067F-E2DF-40F5-70A8-7E094E10C032}"/>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5" name="TextBox 4">
            <a:extLst>
              <a:ext uri="{FF2B5EF4-FFF2-40B4-BE49-F238E27FC236}">
                <a16:creationId xmlns:a16="http://schemas.microsoft.com/office/drawing/2014/main" id="{21399C80-1E6B-16E3-590C-437BACB68C41}"/>
              </a:ext>
            </a:extLst>
          </p:cNvPr>
          <p:cNvSpPr txBox="1"/>
          <p:nvPr/>
        </p:nvSpPr>
        <p:spPr>
          <a:xfrm>
            <a:off x="3326226" y="6358860"/>
            <a:ext cx="610402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Finally, DEA is committed to supporting those who are affected by fentanyl and other illicit substances.</a:t>
            </a:r>
          </a:p>
        </p:txBody>
      </p:sp>
      <p:sp>
        <p:nvSpPr>
          <p:cNvPr id="55" name="Slide Number Placeholder 54">
            <a:extLst>
              <a:ext uri="{FF2B5EF4-FFF2-40B4-BE49-F238E27FC236}">
                <a16:creationId xmlns:a16="http://schemas.microsoft.com/office/drawing/2014/main" id="{F4FCEDB6-2F4B-2A76-B239-665E91DC05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rPr>
              <a:t>| </a:t>
            </a:r>
            <a:fld id="{D447BB2B-ED08-DE44-A114-EDC612879DA1}" type="slidenum">
              <a:rPr kumimoji="0" lang="en-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3ED5F597-5813-5018-CE32-769B18A8C81D}"/>
              </a:ext>
              <a:ext uri="{C183D7F6-B498-43B3-948B-1728B52AA6E4}">
                <adec:decorative xmlns:adec="http://schemas.microsoft.com/office/drawing/2017/decorative" val="1"/>
              </a:ext>
            </a:extLst>
          </p:cNvPr>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01669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F9E90-F05C-AC7E-FB4E-2D54DCCC807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08CD1EA-2598-DC44-2B50-5EA7EE7404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rot="16200000">
            <a:off x="2673895" y="-2667635"/>
            <a:ext cx="6850471" cy="12185738"/>
          </a:xfrm>
          <a:prstGeom prst="rect">
            <a:avLst/>
          </a:prstGeom>
        </p:spPr>
      </p:pic>
      <p:pic>
        <p:nvPicPr>
          <p:cNvPr id="15" name="Picture 14">
            <a:extLst>
              <a:ext uri="{FF2B5EF4-FFF2-40B4-BE49-F238E27FC236}">
                <a16:creationId xmlns:a16="http://schemas.microsoft.com/office/drawing/2014/main" id="{BDA54EAB-1D1B-6B08-F5DB-749CEBE20F2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pic>
        <p:nvPicPr>
          <p:cNvPr id="4" name="Picture 3">
            <a:extLst>
              <a:ext uri="{FF2B5EF4-FFF2-40B4-BE49-F238E27FC236}">
                <a16:creationId xmlns:a16="http://schemas.microsoft.com/office/drawing/2014/main" id="{064904B4-F4D3-99A4-263C-E595DB2ABBE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86071" y="409054"/>
            <a:ext cx="2493703" cy="546100"/>
          </a:xfrm>
          <a:prstGeom prst="rect">
            <a:avLst/>
          </a:prstGeom>
        </p:spPr>
      </p:pic>
      <p:sp>
        <p:nvSpPr>
          <p:cNvPr id="6" name="TextBox 5">
            <a:extLst>
              <a:ext uri="{FF2B5EF4-FFF2-40B4-BE49-F238E27FC236}">
                <a16:creationId xmlns:a16="http://schemas.microsoft.com/office/drawing/2014/main" id="{0769CB89-1C9D-4851-A069-F369B2B3B0CB}"/>
              </a:ext>
            </a:extLst>
          </p:cNvPr>
          <p:cNvSpPr txBox="1"/>
          <p:nvPr/>
        </p:nvSpPr>
        <p:spPr>
          <a:xfrm>
            <a:off x="10655847" y="510204"/>
            <a:ext cx="1239443"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SUPPORT</a:t>
            </a:r>
          </a:p>
        </p:txBody>
      </p:sp>
      <p:sp>
        <p:nvSpPr>
          <p:cNvPr id="2" name="Rectangle 1">
            <a:extLst>
              <a:ext uri="{FF2B5EF4-FFF2-40B4-BE49-F238E27FC236}">
                <a16:creationId xmlns:a16="http://schemas.microsoft.com/office/drawing/2014/main" id="{22835E4E-3398-F4A2-3F00-CA5FAB641060}"/>
              </a:ext>
              <a:ext uri="{C183D7F6-B498-43B3-948B-1728B52AA6E4}">
                <adec:decorative xmlns:adec="http://schemas.microsoft.com/office/drawing/2017/decorative" val="1"/>
              </a:ext>
            </a:extLst>
          </p:cNvPr>
          <p:cNvSpPr/>
          <p:nvPr/>
        </p:nvSpPr>
        <p:spPr>
          <a:xfrm>
            <a:off x="-6261" y="1630081"/>
            <a:ext cx="12185739" cy="4531690"/>
          </a:xfrm>
          <a:prstGeom prst="rect">
            <a:avLst/>
          </a:prstGeom>
          <a:solidFill>
            <a:srgbClr val="0F2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Title 7">
            <a:extLst>
              <a:ext uri="{FF2B5EF4-FFF2-40B4-BE49-F238E27FC236}">
                <a16:creationId xmlns:a16="http://schemas.microsoft.com/office/drawing/2014/main" id="{4E93A03E-5E7A-948B-6668-E316788E5D08}"/>
              </a:ext>
            </a:extLst>
          </p:cNvPr>
          <p:cNvSpPr txBox="1">
            <a:spLocks noGrp="1"/>
          </p:cNvSpPr>
          <p:nvPr>
            <p:ph type="title" idx="4294967295"/>
          </p:nvPr>
        </p:nvSpPr>
        <p:spPr>
          <a:xfrm>
            <a:off x="1543561" y="1678692"/>
            <a:ext cx="863603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ptos" panose="02110004020202020204"/>
                <a:ea typeface="+mn-ea"/>
                <a:cs typeface="+mn-cs"/>
              </a:rPr>
              <a:t>Early intervention and treatment </a:t>
            </a:r>
            <a:r>
              <a:rPr kumimoji="0" lang="en-US" sz="3200" b="1" i="0" u="none" strike="noStrike" kern="1200" cap="none" spc="0" normalizeH="0" baseline="0" noProof="0" dirty="0">
                <a:ln>
                  <a:noFill/>
                </a:ln>
                <a:solidFill>
                  <a:srgbClr val="FF5047"/>
                </a:solidFill>
                <a:effectLst/>
                <a:uLnTx/>
                <a:uFillTx/>
                <a:latin typeface="Aptos" panose="02110004020202020204"/>
                <a:ea typeface="+mn-ea"/>
                <a:cs typeface="+mn-cs"/>
              </a:rPr>
              <a:t>SAVES LIVES</a:t>
            </a:r>
            <a:endParaRPr kumimoji="0" lang="en-US" sz="3200" b="1" i="0" u="none" strike="noStrike" kern="1200" cap="none" spc="0" normalizeH="0" baseline="0" noProof="0" dirty="0">
              <a:ln>
                <a:noFill/>
              </a:ln>
              <a:solidFill>
                <a:srgbClr val="FF5047"/>
              </a:solidFill>
              <a:effectLst/>
              <a:uLnTx/>
              <a:uFillTx/>
              <a:latin typeface="Arial" panose="020B0604020202020204" pitchFamily="34" charset="0"/>
              <a:ea typeface="+mn-ea"/>
              <a:cs typeface="Arial" panose="020B0604020202020204" pitchFamily="34" charset="0"/>
            </a:endParaRPr>
          </a:p>
        </p:txBody>
      </p:sp>
      <p:pic>
        <p:nvPicPr>
          <p:cNvPr id="12" name="Picture 11" descr="Screenshot of the Find Treatment.gov website. ">
            <a:extLst>
              <a:ext uri="{FF2B5EF4-FFF2-40B4-BE49-F238E27FC236}">
                <a16:creationId xmlns:a16="http://schemas.microsoft.com/office/drawing/2014/main" id="{99B12F25-FF74-883A-5D9A-A9C809ADCA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6401" y="2434488"/>
            <a:ext cx="6186197" cy="2921537"/>
          </a:xfrm>
          <a:prstGeom prst="rect">
            <a:avLst/>
          </a:prstGeom>
        </p:spPr>
      </p:pic>
      <p:pic>
        <p:nvPicPr>
          <p:cNvPr id="13" name="Picture 12" descr="Screenshot of the 988 Lifeline website. ">
            <a:extLst>
              <a:ext uri="{FF2B5EF4-FFF2-40B4-BE49-F238E27FC236}">
                <a16:creationId xmlns:a16="http://schemas.microsoft.com/office/drawing/2014/main" id="{05F212FF-3453-9859-D8C7-191C3C19F3F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37270" y="2434488"/>
            <a:ext cx="4897536" cy="2793431"/>
          </a:xfrm>
          <a:prstGeom prst="rect">
            <a:avLst/>
          </a:prstGeom>
        </p:spPr>
      </p:pic>
      <p:sp>
        <p:nvSpPr>
          <p:cNvPr id="14" name="TextBox 13">
            <a:extLst>
              <a:ext uri="{FF2B5EF4-FFF2-40B4-BE49-F238E27FC236}">
                <a16:creationId xmlns:a16="http://schemas.microsoft.com/office/drawing/2014/main" id="{ED43AE8F-10D4-34DC-CF41-2BF725BE1DB2}"/>
              </a:ext>
            </a:extLst>
          </p:cNvPr>
          <p:cNvSpPr txBox="1"/>
          <p:nvPr/>
        </p:nvSpPr>
        <p:spPr>
          <a:xfrm>
            <a:off x="1464010" y="5460449"/>
            <a:ext cx="9257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hlinkClick r:id="rId8" tooltip="DEA Recovery Resources">
                  <a:extLst>
                    <a:ext uri="{A12FA001-AC4F-418D-AE19-62706E023703}">
                      <ahyp:hlinkClr xmlns:ahyp="http://schemas.microsoft.com/office/drawing/2018/hyperlinkcolor" val="tx"/>
                    </a:ext>
                  </a:extLst>
                </a:hlinkClick>
              </a:rPr>
              <a:t>www.dea.gov/recovery-resources</a:t>
            </a: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
        <p:nvSpPr>
          <p:cNvPr id="10" name="TextBox 9">
            <a:extLst>
              <a:ext uri="{FF2B5EF4-FFF2-40B4-BE49-F238E27FC236}">
                <a16:creationId xmlns:a16="http://schemas.microsoft.com/office/drawing/2014/main" id="{57D16230-D5A4-D039-B225-43AB3A4AC92E}"/>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5" name="TextBox 4">
            <a:extLst>
              <a:ext uri="{FF2B5EF4-FFF2-40B4-BE49-F238E27FC236}">
                <a16:creationId xmlns:a16="http://schemas.microsoft.com/office/drawing/2014/main" id="{67642131-C8D5-E99B-AFEF-13AD5A5B9DC7}"/>
              </a:ext>
            </a:extLst>
          </p:cNvPr>
          <p:cNvSpPr txBox="1"/>
          <p:nvPr/>
        </p:nvSpPr>
        <p:spPr>
          <a:xfrm>
            <a:off x="3408092" y="6194796"/>
            <a:ext cx="62082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Our partner agencies, including SAMHSA, provide support for early intervention and treatment, which saves lives.  DEA has gathered additional information at dea.gov/recovery-resources that families and individuals can use.</a:t>
            </a:r>
          </a:p>
        </p:txBody>
      </p:sp>
      <p:sp>
        <p:nvSpPr>
          <p:cNvPr id="55" name="Slide Number Placeholder 54">
            <a:extLst>
              <a:ext uri="{FF2B5EF4-FFF2-40B4-BE49-F238E27FC236}">
                <a16:creationId xmlns:a16="http://schemas.microsoft.com/office/drawing/2014/main" id="{2A7BC33A-9B8D-9A85-002E-F207C333B5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rPr>
              <a:t>| </a:t>
            </a:r>
            <a:fld id="{D447BB2B-ED08-DE44-A114-EDC612879DA1}" type="slidenum">
              <a:rPr kumimoji="0" lang="en-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AF851C35-4741-D0DA-14E3-9471368BECBF}"/>
              </a:ext>
              <a:ext uri="{C183D7F6-B498-43B3-948B-1728B52AA6E4}">
                <adec:decorative xmlns:adec="http://schemas.microsoft.com/office/drawing/2017/decorative" val="1"/>
              </a:ext>
            </a:extLst>
          </p:cNvPr>
          <p:cNvPicPr/>
          <p:nvPr/>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11122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D24EC-77EC-57DF-9CD0-AE35522A55C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2F9DEFB-BF07-8A01-C327-8DCBB5AC408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86071" y="409054"/>
            <a:ext cx="2493703" cy="546100"/>
          </a:xfrm>
          <a:prstGeom prst="rect">
            <a:avLst/>
          </a:prstGeom>
        </p:spPr>
      </p:pic>
      <p:sp>
        <p:nvSpPr>
          <p:cNvPr id="6" name="TextBox 5">
            <a:extLst>
              <a:ext uri="{FF2B5EF4-FFF2-40B4-BE49-F238E27FC236}">
                <a16:creationId xmlns:a16="http://schemas.microsoft.com/office/drawing/2014/main" id="{A82F0A60-30CA-D968-102C-D6CBC9FD8F84}"/>
              </a:ext>
            </a:extLst>
          </p:cNvPr>
          <p:cNvSpPr txBox="1"/>
          <p:nvPr/>
        </p:nvSpPr>
        <p:spPr>
          <a:xfrm>
            <a:off x="10655847" y="510204"/>
            <a:ext cx="1239443"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SUPPORT</a:t>
            </a:r>
          </a:p>
        </p:txBody>
      </p:sp>
      <p:sp>
        <p:nvSpPr>
          <p:cNvPr id="2" name="Rectangle 1">
            <a:extLst>
              <a:ext uri="{FF2B5EF4-FFF2-40B4-BE49-F238E27FC236}">
                <a16:creationId xmlns:a16="http://schemas.microsoft.com/office/drawing/2014/main" id="{65E7F32D-E008-22BF-9D41-5740BAD4FA89}"/>
              </a:ext>
              <a:ext uri="{C183D7F6-B498-43B3-948B-1728B52AA6E4}">
                <adec:decorative xmlns:adec="http://schemas.microsoft.com/office/drawing/2017/decorative" val="1"/>
              </a:ext>
            </a:extLst>
          </p:cNvPr>
          <p:cNvSpPr/>
          <p:nvPr/>
        </p:nvSpPr>
        <p:spPr>
          <a:xfrm>
            <a:off x="-6261" y="1561144"/>
            <a:ext cx="12185739" cy="4600627"/>
          </a:xfrm>
          <a:prstGeom prst="rect">
            <a:avLst/>
          </a:prstGeom>
          <a:solidFill>
            <a:srgbClr val="0F2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Title 7">
            <a:extLst>
              <a:ext uri="{FF2B5EF4-FFF2-40B4-BE49-F238E27FC236}">
                <a16:creationId xmlns:a16="http://schemas.microsoft.com/office/drawing/2014/main" id="{0624C7B3-248D-D59C-35FA-6BEB1C8A8164}"/>
              </a:ext>
            </a:extLst>
          </p:cNvPr>
          <p:cNvSpPr txBox="1">
            <a:spLocks noGrp="1"/>
          </p:cNvSpPr>
          <p:nvPr>
            <p:ph type="title" idx="4294967295"/>
          </p:nvPr>
        </p:nvSpPr>
        <p:spPr>
          <a:xfrm>
            <a:off x="395040" y="1922960"/>
            <a:ext cx="415491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ptos" panose="02110004020202020204"/>
                <a:ea typeface="+mn-ea"/>
                <a:cs typeface="+mn-cs"/>
              </a:rPr>
              <a:t>Together for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Families</a:t>
            </a:r>
          </a:p>
        </p:txBody>
      </p:sp>
      <p:pic>
        <p:nvPicPr>
          <p:cNvPr id="3" name="Picture 2" descr="Screenshot of Together for Families Resources. ">
            <a:extLst>
              <a:ext uri="{FF2B5EF4-FFF2-40B4-BE49-F238E27FC236}">
                <a16:creationId xmlns:a16="http://schemas.microsoft.com/office/drawing/2014/main" id="{732A3755-80A2-E6F2-8245-AA8230A904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6308" y="2573941"/>
            <a:ext cx="4611570" cy="1652795"/>
          </a:xfrm>
          <a:prstGeom prst="rect">
            <a:avLst/>
          </a:prstGeom>
        </p:spPr>
      </p:pic>
      <p:sp>
        <p:nvSpPr>
          <p:cNvPr id="14" name="TextBox 13">
            <a:extLst>
              <a:ext uri="{FF2B5EF4-FFF2-40B4-BE49-F238E27FC236}">
                <a16:creationId xmlns:a16="http://schemas.microsoft.com/office/drawing/2014/main" id="{E0A8E5EF-EEEE-175D-08DB-60CE4AC9BF4F}"/>
              </a:ext>
            </a:extLst>
          </p:cNvPr>
          <p:cNvSpPr txBox="1"/>
          <p:nvPr/>
        </p:nvSpPr>
        <p:spPr>
          <a:xfrm>
            <a:off x="96253" y="4371061"/>
            <a:ext cx="49604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hlinkClick r:id="rId5">
                  <a:extLst>
                    <a:ext uri="{A12FA001-AC4F-418D-AE19-62706E023703}">
                      <ahyp:hlinkClr xmlns:ahyp="http://schemas.microsoft.com/office/drawing/2018/hyperlinkcolor" val="tx"/>
                    </a:ext>
                  </a:extLst>
                </a:hlinkClick>
              </a:rPr>
              <a:t>www.dea.gov/</a:t>
            </a:r>
            <a:r>
              <a:rPr kumimoji="0" lang="en-US" sz="2400" b="1" i="0" u="sng" strike="noStrike" kern="1200" cap="none" spc="0" normalizeH="0" baseline="0" noProof="0" dirty="0" err="1">
                <a:ln>
                  <a:noFill/>
                </a:ln>
                <a:solidFill>
                  <a:prstClr val="white"/>
                </a:solidFill>
                <a:effectLst/>
                <a:uLnTx/>
                <a:uFillTx/>
                <a:latin typeface="Aptos" panose="02110004020202020204"/>
                <a:ea typeface="+mn-ea"/>
                <a:cs typeface="+mn-cs"/>
              </a:rPr>
              <a:t>togetherforfamilies</a:t>
            </a:r>
            <a:endParaRPr kumimoji="0" lang="en-US" sz="2400" b="1" i="0" u="sng"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7" name="Picture 6" descr="Screenshot of Resources for Families search and filter options. ">
            <a:extLst>
              <a:ext uri="{FF2B5EF4-FFF2-40B4-BE49-F238E27FC236}">
                <a16:creationId xmlns:a16="http://schemas.microsoft.com/office/drawing/2014/main" id="{8B2DF9DD-7BA2-0731-9D6F-9D1B7017F816}"/>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150612" y="1816233"/>
            <a:ext cx="7122753" cy="3962802"/>
          </a:xfrm>
          <a:prstGeom prst="rect">
            <a:avLst/>
          </a:prstGeom>
        </p:spPr>
      </p:pic>
      <p:sp>
        <p:nvSpPr>
          <p:cNvPr id="10" name="TextBox 9">
            <a:extLst>
              <a:ext uri="{FF2B5EF4-FFF2-40B4-BE49-F238E27FC236}">
                <a16:creationId xmlns:a16="http://schemas.microsoft.com/office/drawing/2014/main" id="{6494341A-4281-8C9D-2A9A-271C1D695FD8}"/>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9" name="TextBox 8">
            <a:extLst>
              <a:ext uri="{FF2B5EF4-FFF2-40B4-BE49-F238E27FC236}">
                <a16:creationId xmlns:a16="http://schemas.microsoft.com/office/drawing/2014/main" id="{84199459-C190-49EC-E3E8-2035D3F8C48D}"/>
              </a:ext>
            </a:extLst>
          </p:cNvPr>
          <p:cNvSpPr txBox="1"/>
          <p:nvPr/>
        </p:nvSpPr>
        <p:spPr>
          <a:xfrm>
            <a:off x="3395570" y="6416860"/>
            <a:ext cx="6192252" cy="276999"/>
          </a:xfrm>
          <a:prstGeom prst="rect">
            <a:avLst/>
          </a:prstGeom>
          <a:noFill/>
        </p:spPr>
        <p:txBody>
          <a:bodyPr wrap="square">
            <a:spAutoFit/>
          </a:bodyPr>
          <a:lstStyle/>
          <a:p>
            <a:pPr marL="158750" indent="0">
              <a:buNone/>
            </a:pPr>
            <a:r>
              <a:rPr lang="en-US" sz="200" dirty="0"/>
              <a:t>Speaker Notes:</a:t>
            </a:r>
          </a:p>
          <a:p>
            <a:pPr marL="158750" indent="0">
              <a:buNone/>
            </a:pPr>
            <a:r>
              <a:rPr lang="en-US" sz="200" dirty="0"/>
              <a:t>DEA’s Together for Families program provides links to resources offered by our partners.</a:t>
            </a:r>
          </a:p>
          <a:p>
            <a:pPr marL="158750" indent="0">
              <a:buNone/>
            </a:pPr>
            <a:r>
              <a:rPr lang="en-US" sz="200" dirty="0"/>
              <a:t>Go to dea.gov/</a:t>
            </a:r>
            <a:r>
              <a:rPr lang="en-US" sz="200" dirty="0" err="1"/>
              <a:t>togetherforfamilies</a:t>
            </a:r>
            <a:r>
              <a:rPr lang="en-US" sz="200" dirty="0"/>
              <a:t>. </a:t>
            </a:r>
          </a:p>
          <a:p>
            <a:pPr marL="158750" indent="0">
              <a:buNone/>
            </a:pPr>
            <a:r>
              <a:rPr lang="en-US" sz="200" dirty="0"/>
              <a:t>Click on Resources for Families .</a:t>
            </a:r>
          </a:p>
          <a:p>
            <a:pPr marL="158750" indent="0">
              <a:buNone/>
            </a:pPr>
            <a:r>
              <a:rPr lang="en-US" sz="200" dirty="0"/>
              <a:t>And then select the dropdown option for “Getting loved ones help for a substance use problem, or supporting their recovery”</a:t>
            </a:r>
          </a:p>
          <a:p>
            <a:pPr marL="158750" indent="0">
              <a:buNone/>
            </a:pPr>
            <a:r>
              <a:rPr lang="en-US" sz="200" dirty="0"/>
              <a:t>You will then have access to organizations that provide support to families at no cost.</a:t>
            </a:r>
          </a:p>
        </p:txBody>
      </p:sp>
      <p:sp>
        <p:nvSpPr>
          <p:cNvPr id="55" name="Slide Number Placeholder 54">
            <a:extLst>
              <a:ext uri="{FF2B5EF4-FFF2-40B4-BE49-F238E27FC236}">
                <a16:creationId xmlns:a16="http://schemas.microsoft.com/office/drawing/2014/main" id="{CC078C81-8C9B-B1F9-291D-D38D61EDD4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rPr>
              <a:t>| </a:t>
            </a:r>
            <a:fld id="{D447BB2B-ED08-DE44-A114-EDC612879DA1}" type="slidenum">
              <a:rPr kumimoji="0" lang="en-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CE10F0A9-03E0-B5B6-E2D1-B768EA50CD90}"/>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33728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1014E-7B2E-13D2-4BFC-6A631BF15AA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02984CA-FF4C-15AF-5186-B2AAF0FE355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7634" y="282012"/>
            <a:ext cx="3299192" cy="1264846"/>
          </a:xfrm>
          <a:prstGeom prst="rect">
            <a:avLst/>
          </a:prstGeom>
        </p:spPr>
      </p:pic>
      <p:sp>
        <p:nvSpPr>
          <p:cNvPr id="3" name="Title 2">
            <a:extLst>
              <a:ext uri="{FF2B5EF4-FFF2-40B4-BE49-F238E27FC236}">
                <a16:creationId xmlns:a16="http://schemas.microsoft.com/office/drawing/2014/main" id="{FB9B5BF1-BAFD-A44D-1A90-399A2844EA0D}"/>
              </a:ext>
            </a:extLst>
          </p:cNvPr>
          <p:cNvSpPr>
            <a:spLocks noGrp="1"/>
          </p:cNvSpPr>
          <p:nvPr>
            <p:ph type="title"/>
          </p:nvPr>
        </p:nvSpPr>
        <p:spPr>
          <a:xfrm>
            <a:off x="2484317" y="-18014"/>
            <a:ext cx="9707683" cy="600052"/>
          </a:xfrm>
        </p:spPr>
        <p:txBody>
          <a:bodyPr/>
          <a:lstStyle/>
          <a:p>
            <a:r>
              <a:rPr lang="en-US" dirty="0"/>
              <a:t>JOIN THE FIGHT TO MAKE AMERICA FENTANYL FREE</a:t>
            </a:r>
          </a:p>
        </p:txBody>
      </p:sp>
      <p:sp>
        <p:nvSpPr>
          <p:cNvPr id="2" name="Rectangle 1">
            <a:extLst>
              <a:ext uri="{FF2B5EF4-FFF2-40B4-BE49-F238E27FC236}">
                <a16:creationId xmlns:a16="http://schemas.microsoft.com/office/drawing/2014/main" id="{CE4F9512-61AA-5794-716A-C0752D219B3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 y="1592227"/>
            <a:ext cx="12185738"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Content Placeholder 5">
            <a:extLst>
              <a:ext uri="{FF2B5EF4-FFF2-40B4-BE49-F238E27FC236}">
                <a16:creationId xmlns:a16="http://schemas.microsoft.com/office/drawing/2014/main" id="{D4047ED7-2869-A178-1E54-48695952ACCB}"/>
              </a:ext>
            </a:extLst>
          </p:cNvPr>
          <p:cNvSpPr>
            <a:spLocks noGrp="1"/>
          </p:cNvSpPr>
          <p:nvPr>
            <p:ph idx="1"/>
          </p:nvPr>
        </p:nvSpPr>
        <p:spPr>
          <a:xfrm>
            <a:off x="611189" y="1739900"/>
            <a:ext cx="7716446" cy="4351338"/>
          </a:xfrm>
        </p:spPr>
        <p:txBody>
          <a:bodyPr>
            <a:normAutofit lnSpcReduction="10000"/>
          </a:bodyPr>
          <a:lstStyle/>
          <a:p>
            <a:pPr lvl="0"/>
            <a:r>
              <a:rPr lang="en-US" dirty="0"/>
              <a:t>Opportunities:</a:t>
            </a:r>
          </a:p>
          <a:p>
            <a:pPr lvl="0"/>
            <a:r>
              <a:rPr lang="en-US" dirty="0"/>
              <a:t>Educate public – especially young people -- about dangers associated with fentanyl</a:t>
            </a:r>
          </a:p>
          <a:p>
            <a:pPr lvl="1">
              <a:buFont typeface="Arial" panose="020B0604020202020204" pitchFamily="34" charset="0"/>
              <a:buChar char="•"/>
            </a:pPr>
            <a:r>
              <a:rPr lang="en-US" dirty="0"/>
              <a:t>Connect people with information, resources, and support</a:t>
            </a:r>
          </a:p>
          <a:p>
            <a:pPr lvl="1">
              <a:spcAft>
                <a:spcPts val="2400"/>
              </a:spcAft>
              <a:buFont typeface="Arial" panose="020B0604020202020204" pitchFamily="34" charset="0"/>
              <a:buChar char="•"/>
            </a:pPr>
            <a:r>
              <a:rPr lang="en-US" dirty="0"/>
              <a:t>Participate in efforts, such as Drug Take Back events, to remove drugs from our communities</a:t>
            </a:r>
          </a:p>
          <a:p>
            <a:pPr lvl="0"/>
            <a:r>
              <a:rPr lang="en-US" dirty="0">
                <a:hlinkClick r:id="rId4" tooltip="Fentanyl Free America Promotional Materials">
                  <a:extLst>
                    <a:ext uri="{A12FA001-AC4F-418D-AE19-62706E023703}">
                      <ahyp:hlinkClr xmlns:ahyp="http://schemas.microsoft.com/office/drawing/2018/hyperlinkcolor" val="tx"/>
                    </a:ext>
                  </a:extLst>
                </a:hlinkClick>
              </a:rPr>
              <a:t>www.dea.gov/fentanylfree/promote</a:t>
            </a:r>
            <a:r>
              <a:rPr lang="en-US" dirty="0"/>
              <a:t>  </a:t>
            </a:r>
          </a:p>
          <a:p>
            <a:pPr lvl="1">
              <a:buFont typeface="Arial" panose="020B0604020202020204" pitchFamily="34" charset="0"/>
              <a:buChar char="•"/>
            </a:pPr>
            <a:r>
              <a:rPr lang="en-US" dirty="0"/>
              <a:t>Toolbox: Billboards, Fact Sheet, Logo, Posters, Public Service Announcements, Social Media</a:t>
            </a:r>
          </a:p>
        </p:txBody>
      </p:sp>
      <p:pic>
        <p:nvPicPr>
          <p:cNvPr id="12" name="Picture 11">
            <a:extLst>
              <a:ext uri="{FF2B5EF4-FFF2-40B4-BE49-F238E27FC236}">
                <a16:creationId xmlns:a16="http://schemas.microsoft.com/office/drawing/2014/main" id="{28DA7269-AB99-C306-6EEF-39471BCD699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27634" y="2008862"/>
            <a:ext cx="3253740" cy="3256911"/>
          </a:xfrm>
          <a:prstGeom prst="rect">
            <a:avLst/>
          </a:prstGeom>
        </p:spPr>
      </p:pic>
      <p:sp>
        <p:nvSpPr>
          <p:cNvPr id="10" name="TextBox 9">
            <a:extLst>
              <a:ext uri="{FF2B5EF4-FFF2-40B4-BE49-F238E27FC236}">
                <a16:creationId xmlns:a16="http://schemas.microsoft.com/office/drawing/2014/main" id="{2781ED61-5031-9559-E92F-C1EAD8897F8B}"/>
              </a:ext>
              <a:ext uri="{C183D7F6-B498-43B3-948B-1728B52AA6E4}">
                <adec:decorative xmlns:adec="http://schemas.microsoft.com/office/drawing/2017/decorative" val="1"/>
              </a:ext>
            </a:extLst>
          </p:cNvPr>
          <p:cNvSpPr txBox="1">
            <a:spLocks/>
          </p:cNvSpPr>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5" name="TextBox 4">
            <a:extLst>
              <a:ext uri="{FF2B5EF4-FFF2-40B4-BE49-F238E27FC236}">
                <a16:creationId xmlns:a16="http://schemas.microsoft.com/office/drawing/2014/main" id="{3AE7BFFF-6A43-C258-071C-0A94C44E4307}"/>
              </a:ext>
            </a:extLst>
          </p:cNvPr>
          <p:cNvSpPr txBox="1"/>
          <p:nvPr/>
        </p:nvSpPr>
        <p:spPr>
          <a:xfrm>
            <a:off x="3395570" y="6437488"/>
            <a:ext cx="6104020" cy="276999"/>
          </a:xfrm>
          <a:prstGeom prst="rect">
            <a:avLst/>
          </a:prstGeom>
          <a:noFill/>
        </p:spPr>
        <p:txBody>
          <a:bodyPr wrap="square">
            <a:spAutoFit/>
          </a:bodyPr>
          <a:lstStyle/>
          <a:p>
            <a:r>
              <a:rPr lang="en-US" sz="200" dirty="0"/>
              <a:t>Speaker Notes:</a:t>
            </a:r>
          </a:p>
          <a:p>
            <a:r>
              <a:rPr lang="en-US" sz="200" dirty="0"/>
              <a:t>Finally, I ask you today to Join the Fight!</a:t>
            </a:r>
          </a:p>
          <a:p>
            <a:r>
              <a:rPr lang="en-US" sz="200" dirty="0"/>
              <a:t>We need every American’s assistance to save lives from fentanyl and other deadly drugs.</a:t>
            </a:r>
          </a:p>
          <a:p>
            <a:r>
              <a:rPr lang="en-US" sz="200" dirty="0"/>
              <a:t>Please share what you have seen here today, through conversations and connections.</a:t>
            </a:r>
          </a:p>
          <a:p>
            <a:r>
              <a:rPr lang="en-US" sz="200" dirty="0"/>
              <a:t>Participate in Take Back events that remove unwanted medications from our homes and communities.</a:t>
            </a:r>
          </a:p>
          <a:p>
            <a:r>
              <a:rPr lang="en-US" sz="200" dirty="0"/>
              <a:t>And go to the Promote page to access resources you can use to get the word out.</a:t>
            </a:r>
          </a:p>
        </p:txBody>
      </p:sp>
      <p:sp>
        <p:nvSpPr>
          <p:cNvPr id="55" name="Slide Number Placeholder 54">
            <a:extLst>
              <a:ext uri="{FF2B5EF4-FFF2-40B4-BE49-F238E27FC236}">
                <a16:creationId xmlns:a16="http://schemas.microsoft.com/office/drawing/2014/main" id="{A1045A3E-C723-36F7-A9A7-010714101A84}"/>
              </a:ext>
            </a:extLst>
          </p:cNvPr>
          <p:cNvSpPr>
            <a:spLocks noGrp="1"/>
          </p:cNvSpPr>
          <p:nvPr>
            <p:ph type="sldNum" sz="quarter" idx="12"/>
          </p:nvPr>
        </p:nvSpPr>
        <p:spPr>
          <a:xfrm>
            <a:off x="8610600" y="6356350"/>
            <a:ext cx="2743200" cy="365125"/>
          </a:xfrm>
        </p:spPr>
        <p:txBody>
          <a:bodyPr/>
          <a:lstStyle/>
          <a:p>
            <a:pPr lvl="0"/>
            <a:r>
              <a:rPr lang="en-US" b="1" noProof="0" dirty="0">
                <a:solidFill>
                  <a:schemeClr val="tx1"/>
                </a:solidFill>
              </a:rPr>
              <a:t>| </a:t>
            </a:r>
            <a:fld id="{D447BB2B-ED08-DE44-A114-EDC612879DA1}" type="slidenum">
              <a:rPr lang="en-US" b="1" noProof="0" smtClean="0">
                <a:solidFill>
                  <a:schemeClr val="tx1"/>
                </a:solidFill>
              </a:rPr>
              <a:pPr lvl="0"/>
              <a:t>35</a:t>
            </a:fld>
            <a:endParaRPr lang="en-US" b="1" noProof="0" dirty="0">
              <a:solidFill>
                <a:schemeClr val="tx1"/>
              </a:solidFill>
            </a:endParaRPr>
          </a:p>
        </p:txBody>
      </p:sp>
      <p:pic>
        <p:nvPicPr>
          <p:cNvPr id="4" name="Picture 3">
            <a:extLst>
              <a:ext uri="{FF2B5EF4-FFF2-40B4-BE49-F238E27FC236}">
                <a16:creationId xmlns:a16="http://schemas.microsoft.com/office/drawing/2014/main" id="{5BD36D65-9A51-98CD-37E8-ECDD316F1A99}"/>
              </a:ext>
              <a:ext uri="{C183D7F6-B498-43B3-948B-1728B52AA6E4}">
                <adec:decorative xmlns:adec="http://schemas.microsoft.com/office/drawing/2017/decorative" val="1"/>
              </a:ext>
            </a:extLst>
          </p:cNvPr>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46306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685D5-B780-0736-937D-E69421841CC9}"/>
              </a:ext>
            </a:extLst>
          </p:cNvPr>
          <p:cNvSpPr>
            <a:spLocks noGrp="1"/>
          </p:cNvSpPr>
          <p:nvPr>
            <p:ph type="title"/>
          </p:nvPr>
        </p:nvSpPr>
        <p:spPr/>
        <p:txBody>
          <a:bodyPr/>
          <a:lstStyle/>
          <a:p>
            <a:r>
              <a:rPr lang="en-US" dirty="0">
                <a:solidFill>
                  <a:srgbClr val="B70104"/>
                </a:solidFill>
              </a:rPr>
              <a:t>Thank you!</a:t>
            </a:r>
          </a:p>
        </p:txBody>
      </p:sp>
      <p:sp>
        <p:nvSpPr>
          <p:cNvPr id="3" name="Content Placeholder 2">
            <a:extLst>
              <a:ext uri="{FF2B5EF4-FFF2-40B4-BE49-F238E27FC236}">
                <a16:creationId xmlns:a16="http://schemas.microsoft.com/office/drawing/2014/main" id="{2463F1FA-46B4-8C29-A5A1-6F010E87D99B}"/>
              </a:ext>
            </a:extLst>
          </p:cNvPr>
          <p:cNvSpPr>
            <a:spLocks noGrp="1"/>
          </p:cNvSpPr>
          <p:nvPr>
            <p:ph idx="1"/>
          </p:nvPr>
        </p:nvSpPr>
        <p:spPr>
          <a:xfrm>
            <a:off x="611892" y="3175685"/>
            <a:ext cx="10979675" cy="2916187"/>
          </a:xfrm>
        </p:spPr>
        <p:txBody>
          <a:bodyPr/>
          <a:lstStyle/>
          <a:p>
            <a:pPr marL="0" indent="0" algn="ctr">
              <a:buNone/>
            </a:pPr>
            <a:r>
              <a:rPr lang="en-US" dirty="0"/>
              <a:t>Contact Information</a:t>
            </a:r>
          </a:p>
        </p:txBody>
      </p:sp>
      <p:sp>
        <p:nvSpPr>
          <p:cNvPr id="4" name="Slide Number Placeholder 3">
            <a:extLst>
              <a:ext uri="{FF2B5EF4-FFF2-40B4-BE49-F238E27FC236}">
                <a16:creationId xmlns:a16="http://schemas.microsoft.com/office/drawing/2014/main" id="{7C38B40B-0D5D-5F32-E5D4-DA13E093453F}"/>
              </a:ext>
            </a:extLst>
          </p:cNvPr>
          <p:cNvSpPr>
            <a:spLocks noGrp="1"/>
          </p:cNvSpPr>
          <p:nvPr>
            <p:ph type="sldNum" sz="quarter" idx="12"/>
          </p:nvPr>
        </p:nvSpPr>
        <p:spPr/>
        <p:txBody>
          <a:bodyPr/>
          <a:lstStyle/>
          <a:p>
            <a:r>
              <a:rPr lang="en-US" b="1" dirty="0">
                <a:solidFill>
                  <a:schemeClr val="tx1"/>
                </a:solidFill>
              </a:rPr>
              <a:t> | </a:t>
            </a:r>
            <a:fld id="{D447BB2B-ED08-DE44-A114-EDC612879DA1}" type="slidenum">
              <a:rPr lang="en-US" b="1" smtClean="0">
                <a:solidFill>
                  <a:schemeClr val="tx1"/>
                </a:solidFill>
              </a:rPr>
              <a:t>36</a:t>
            </a:fld>
            <a:endParaRPr lang="en-US" b="1" dirty="0">
              <a:solidFill>
                <a:schemeClr val="tx1"/>
              </a:solidFill>
            </a:endParaRPr>
          </a:p>
        </p:txBody>
      </p:sp>
      <p:pic>
        <p:nvPicPr>
          <p:cNvPr id="5" name="Picture 4">
            <a:extLst>
              <a:ext uri="{FF2B5EF4-FFF2-40B4-BE49-F238E27FC236}">
                <a16:creationId xmlns:a16="http://schemas.microsoft.com/office/drawing/2014/main" id="{231BD311-658A-2D41-95D8-2B704DDE27B9}"/>
              </a:ext>
              <a:ext uri="{C183D7F6-B498-43B3-948B-1728B52AA6E4}">
                <adec:decorative xmlns:adec="http://schemas.microsoft.com/office/drawing/2017/decorative" val="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98129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8945E-3C56-A34A-2594-BDB6B292D5D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1856983-7C58-FC16-5A4C-FFE82EACD7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rot="16200000">
            <a:off x="2673895" y="-2667635"/>
            <a:ext cx="6850471" cy="12185738"/>
          </a:xfrm>
          <a:prstGeom prst="rect">
            <a:avLst/>
          </a:prstGeom>
        </p:spPr>
      </p:pic>
      <p:pic>
        <p:nvPicPr>
          <p:cNvPr id="21" name="Picture 20">
            <a:extLst>
              <a:ext uri="{FF2B5EF4-FFF2-40B4-BE49-F238E27FC236}">
                <a16:creationId xmlns:a16="http://schemas.microsoft.com/office/drawing/2014/main" id="{988D49B3-0C35-C371-9615-34BB459C3D8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sp>
        <p:nvSpPr>
          <p:cNvPr id="2" name="Rectangle 1">
            <a:extLst>
              <a:ext uri="{FF2B5EF4-FFF2-40B4-BE49-F238E27FC236}">
                <a16:creationId xmlns:a16="http://schemas.microsoft.com/office/drawing/2014/main" id="{E40776C2-D3AE-701C-B9FF-B90A5FA43EF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ECEDF262-63C5-1C8C-5683-965354718CFF}"/>
              </a:ext>
            </a:extLst>
          </p:cNvPr>
          <p:cNvSpPr>
            <a:spLocks noGrp="1"/>
          </p:cNvSpPr>
          <p:nvPr>
            <p:ph type="title"/>
          </p:nvPr>
        </p:nvSpPr>
        <p:spPr>
          <a:xfrm>
            <a:off x="6035040" y="914400"/>
            <a:ext cx="5556527" cy="600052"/>
          </a:xfrm>
        </p:spPr>
        <p:txBody>
          <a:bodyPr/>
          <a:lstStyle/>
          <a:p>
            <a:r>
              <a:rPr lang="en-US" dirty="0">
                <a:solidFill>
                  <a:srgbClr val="B10202"/>
                </a:solidFill>
              </a:rPr>
              <a:t>What is Fentanyl?</a:t>
            </a:r>
          </a:p>
        </p:txBody>
      </p:sp>
      <p:sp>
        <p:nvSpPr>
          <p:cNvPr id="7" name="Content Placeholder 6">
            <a:extLst>
              <a:ext uri="{FF2B5EF4-FFF2-40B4-BE49-F238E27FC236}">
                <a16:creationId xmlns:a16="http://schemas.microsoft.com/office/drawing/2014/main" id="{28045D44-5775-B296-3F89-93063F136F5B}"/>
              </a:ext>
            </a:extLst>
          </p:cNvPr>
          <p:cNvSpPr>
            <a:spLocks noGrp="1"/>
          </p:cNvSpPr>
          <p:nvPr>
            <p:ph idx="1"/>
          </p:nvPr>
        </p:nvSpPr>
        <p:spPr>
          <a:xfrm>
            <a:off x="611189" y="1739900"/>
            <a:ext cx="6785216" cy="4351338"/>
          </a:xfrm>
        </p:spPr>
        <p:txBody>
          <a:bodyPr>
            <a:normAutofit fontScale="92500" lnSpcReduction="10000"/>
          </a:bodyPr>
          <a:lstStyle/>
          <a:p>
            <a:pPr lvl="0"/>
            <a:r>
              <a:rPr lang="en-US" dirty="0"/>
              <a:t>Extremely powerful synthetic opioid.</a:t>
            </a:r>
          </a:p>
          <a:p>
            <a:pPr lvl="0"/>
            <a:r>
              <a:rPr lang="en-US" dirty="0"/>
              <a:t>Central nervous system depressant. Slows down:</a:t>
            </a:r>
          </a:p>
          <a:p>
            <a:pPr lvl="1">
              <a:buFont typeface="Arial" panose="020B0604020202020204" pitchFamily="34" charset="0"/>
              <a:buChar char="•"/>
            </a:pPr>
            <a:r>
              <a:rPr lang="en-US" dirty="0"/>
              <a:t>Breathing</a:t>
            </a:r>
          </a:p>
          <a:p>
            <a:pPr lvl="1">
              <a:buFont typeface="Arial" panose="020B0604020202020204" pitchFamily="34" charset="0"/>
              <a:buChar char="•"/>
            </a:pPr>
            <a:r>
              <a:rPr lang="en-US" dirty="0"/>
              <a:t>Pulse</a:t>
            </a:r>
          </a:p>
          <a:p>
            <a:pPr lvl="1">
              <a:buFont typeface="Arial" panose="020B0604020202020204" pitchFamily="34" charset="0"/>
              <a:buChar char="•"/>
            </a:pPr>
            <a:r>
              <a:rPr lang="en-US" dirty="0"/>
              <a:t>Digestion</a:t>
            </a:r>
          </a:p>
          <a:p>
            <a:pPr lvl="0"/>
            <a:r>
              <a:rPr lang="en-US" dirty="0"/>
              <a:t>Overdose signs:</a:t>
            </a:r>
          </a:p>
          <a:p>
            <a:pPr lvl="1">
              <a:buFont typeface="Arial" panose="020B0604020202020204" pitchFamily="34" charset="0"/>
              <a:buChar char="•"/>
            </a:pPr>
            <a:r>
              <a:rPr lang="en-US" dirty="0"/>
              <a:t>Slowed or stopped breathing</a:t>
            </a:r>
          </a:p>
          <a:p>
            <a:pPr lvl="1">
              <a:buFont typeface="Arial" panose="020B0604020202020204" pitchFamily="34" charset="0"/>
              <a:buChar char="•"/>
            </a:pPr>
            <a:r>
              <a:rPr lang="en-US" dirty="0"/>
              <a:t>Pinpoint, tiny pupils</a:t>
            </a:r>
          </a:p>
          <a:p>
            <a:pPr lvl="1">
              <a:buFont typeface="Arial" panose="020B0604020202020204" pitchFamily="34" charset="0"/>
              <a:buChar char="•"/>
            </a:pPr>
            <a:r>
              <a:rPr lang="en-US" dirty="0"/>
              <a:t>Unconsciousness/coma</a:t>
            </a:r>
          </a:p>
          <a:p>
            <a:pPr lvl="1">
              <a:buFont typeface="Arial" panose="020B0604020202020204" pitchFamily="34" charset="0"/>
              <a:buChar char="•"/>
            </a:pPr>
            <a:r>
              <a:rPr lang="en-US" dirty="0"/>
              <a:t>Cold, clammy, or blue-tinged skin</a:t>
            </a:r>
          </a:p>
          <a:p>
            <a:pPr lvl="1">
              <a:buFont typeface="Arial" panose="020B0604020202020204" pitchFamily="34" charset="0"/>
              <a:buChar char="•"/>
            </a:pPr>
            <a:r>
              <a:rPr lang="en-US" dirty="0"/>
              <a:t>Limp body </a:t>
            </a:r>
          </a:p>
        </p:txBody>
      </p:sp>
      <p:grpSp>
        <p:nvGrpSpPr>
          <p:cNvPr id="38" name="Group 37" descr="Poster titled &quot;How Fentanyl Affects the Body,&quot; with symptoms and overdose signs listed and arrows pointing to different parts of the human body. Symptoms: dizziness, drowsiness, euphoria, vomiting and nausea, pain relief. Overdose signs: unconscious or can't talk; small, pinpoint pupils; choking or gurgling; slow, weak breathing; blue, discolored skin. ">
            <a:extLst>
              <a:ext uri="{FF2B5EF4-FFF2-40B4-BE49-F238E27FC236}">
                <a16:creationId xmlns:a16="http://schemas.microsoft.com/office/drawing/2014/main" id="{33017145-F212-AD82-C285-4E5D35C6D58D}"/>
              </a:ext>
            </a:extLst>
          </p:cNvPr>
          <p:cNvGrpSpPr/>
          <p:nvPr/>
        </p:nvGrpSpPr>
        <p:grpSpPr>
          <a:xfrm>
            <a:off x="7551507" y="1592973"/>
            <a:ext cx="4063189" cy="5256750"/>
            <a:chOff x="7551507" y="1592973"/>
            <a:chExt cx="4063189" cy="5256750"/>
          </a:xfrm>
        </p:grpSpPr>
        <p:pic>
          <p:nvPicPr>
            <p:cNvPr id="11" name="Picture 10">
              <a:extLst>
                <a:ext uri="{FF2B5EF4-FFF2-40B4-BE49-F238E27FC236}">
                  <a16:creationId xmlns:a16="http://schemas.microsoft.com/office/drawing/2014/main" id="{BB978599-A473-0D4C-0A8D-0F73C738DA3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1507" y="1592973"/>
              <a:ext cx="4063189" cy="5256750"/>
            </a:xfrm>
            <a:prstGeom prst="rect">
              <a:avLst/>
            </a:prstGeom>
          </p:spPr>
        </p:pic>
        <p:cxnSp>
          <p:nvCxnSpPr>
            <p:cNvPr id="13" name="Straight Arrow Connector 12">
              <a:extLst>
                <a:ext uri="{FF2B5EF4-FFF2-40B4-BE49-F238E27FC236}">
                  <a16:creationId xmlns:a16="http://schemas.microsoft.com/office/drawing/2014/main" id="{418B3093-B8F9-B9A1-1F7B-45361AF25D9D}"/>
                </a:ext>
                <a:ext uri="{C183D7F6-B498-43B3-948B-1728B52AA6E4}">
                  <adec:decorative xmlns:adec="http://schemas.microsoft.com/office/drawing/2017/decorative" val="1"/>
                </a:ext>
              </a:extLst>
            </p:cNvPr>
            <p:cNvCxnSpPr/>
            <p:nvPr/>
          </p:nvCxnSpPr>
          <p:spPr>
            <a:xfrm>
              <a:off x="8506047" y="3033823"/>
              <a:ext cx="66630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00C3A7DA-4048-ED59-79DF-E18D39EADF45}"/>
                </a:ext>
                <a:ext uri="{C183D7F6-B498-43B3-948B-1728B52AA6E4}">
                  <adec:decorative xmlns:adec="http://schemas.microsoft.com/office/drawing/2017/decorative" val="1"/>
                </a:ext>
              </a:extLst>
            </p:cNvPr>
            <p:cNvCxnSpPr>
              <a:cxnSpLocks/>
            </p:cNvCxnSpPr>
            <p:nvPr/>
          </p:nvCxnSpPr>
          <p:spPr>
            <a:xfrm flipV="1">
              <a:off x="8449340" y="3267740"/>
              <a:ext cx="779720" cy="2870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34F0DA8A-7C06-14E9-F977-251FEF153B5A}"/>
                </a:ext>
                <a:ext uri="{C183D7F6-B498-43B3-948B-1728B52AA6E4}">
                  <adec:decorative xmlns:adec="http://schemas.microsoft.com/office/drawing/2017/decorative" val="1"/>
                </a:ext>
              </a:extLst>
            </p:cNvPr>
            <p:cNvCxnSpPr>
              <a:cxnSpLocks/>
            </p:cNvCxnSpPr>
            <p:nvPr/>
          </p:nvCxnSpPr>
          <p:spPr>
            <a:xfrm>
              <a:off x="8506047" y="4364886"/>
              <a:ext cx="78680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2A906FF6-21E6-DE6C-18F1-AC444894176F}"/>
                </a:ext>
                <a:ext uri="{C183D7F6-B498-43B3-948B-1728B52AA6E4}">
                  <adec:decorative xmlns:adec="http://schemas.microsoft.com/office/drawing/2017/decorative" val="1"/>
                </a:ext>
              </a:extLst>
            </p:cNvPr>
            <p:cNvCxnSpPr>
              <a:cxnSpLocks/>
            </p:cNvCxnSpPr>
            <p:nvPr/>
          </p:nvCxnSpPr>
          <p:spPr>
            <a:xfrm flipV="1">
              <a:off x="8604197" y="4919330"/>
              <a:ext cx="100324" cy="4272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585507E2-494D-3092-FCD9-94F30F1656BA}"/>
                </a:ext>
                <a:ext uri="{C183D7F6-B498-43B3-948B-1728B52AA6E4}">
                  <adec:decorative xmlns:adec="http://schemas.microsoft.com/office/drawing/2017/decorative" val="1"/>
                </a:ext>
              </a:extLst>
            </p:cNvPr>
            <p:cNvCxnSpPr>
              <a:cxnSpLocks/>
            </p:cNvCxnSpPr>
            <p:nvPr/>
          </p:nvCxnSpPr>
          <p:spPr>
            <a:xfrm flipH="1" flipV="1">
              <a:off x="10159608" y="5052125"/>
              <a:ext cx="203592" cy="2945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CDE0A215-BA9A-3F7F-6B35-2B735E4B9D9E}"/>
                </a:ext>
                <a:ext uri="{C183D7F6-B498-43B3-948B-1728B52AA6E4}">
                  <adec:decorative xmlns:adec="http://schemas.microsoft.com/office/drawing/2017/decorative" val="1"/>
                </a:ext>
              </a:extLst>
            </p:cNvPr>
            <p:cNvCxnSpPr>
              <a:cxnSpLocks/>
            </p:cNvCxnSpPr>
            <p:nvPr/>
          </p:nvCxnSpPr>
          <p:spPr>
            <a:xfrm flipH="1" flipV="1">
              <a:off x="9668540" y="4082902"/>
              <a:ext cx="694660" cy="6592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90C313DC-0896-850E-5EFE-0947964C443E}"/>
                </a:ext>
                <a:ext uri="{C183D7F6-B498-43B3-948B-1728B52AA6E4}">
                  <adec:decorative xmlns:adec="http://schemas.microsoft.com/office/drawing/2017/decorative" val="1"/>
                </a:ext>
              </a:extLst>
            </p:cNvPr>
            <p:cNvCxnSpPr>
              <a:cxnSpLocks/>
            </p:cNvCxnSpPr>
            <p:nvPr/>
          </p:nvCxnSpPr>
          <p:spPr>
            <a:xfrm flipH="1" flipV="1">
              <a:off x="9406270" y="3411278"/>
              <a:ext cx="956930" cy="8100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A8F868C5-268C-0FFD-09EE-96881EB64BB9}"/>
                </a:ext>
                <a:ext uri="{C183D7F6-B498-43B3-948B-1728B52AA6E4}">
                  <adec:decorative xmlns:adec="http://schemas.microsoft.com/office/drawing/2017/decorative" val="1"/>
                </a:ext>
              </a:extLst>
            </p:cNvPr>
            <p:cNvCxnSpPr>
              <a:cxnSpLocks/>
            </p:cNvCxnSpPr>
            <p:nvPr/>
          </p:nvCxnSpPr>
          <p:spPr>
            <a:xfrm flipH="1" flipV="1">
              <a:off x="9505507" y="3033823"/>
              <a:ext cx="857693" cy="5209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D0B34B3E-E432-7869-8136-0F50719A362F}"/>
                </a:ext>
                <a:ext uri="{C183D7F6-B498-43B3-948B-1728B52AA6E4}">
                  <adec:decorative xmlns:adec="http://schemas.microsoft.com/office/drawing/2017/decorative" val="1"/>
                </a:ext>
              </a:extLst>
            </p:cNvPr>
            <p:cNvCxnSpPr>
              <a:cxnSpLocks/>
            </p:cNvCxnSpPr>
            <p:nvPr/>
          </p:nvCxnSpPr>
          <p:spPr>
            <a:xfrm flipH="1">
              <a:off x="9583101" y="2890505"/>
              <a:ext cx="7800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0" name="TextBox 9">
            <a:extLst>
              <a:ext uri="{FF2B5EF4-FFF2-40B4-BE49-F238E27FC236}">
                <a16:creationId xmlns:a16="http://schemas.microsoft.com/office/drawing/2014/main" id="{AD7B0CB9-BA06-16C9-3A06-C220A6CE6F7B}"/>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4" name="TextBox 3">
            <a:extLst>
              <a:ext uri="{FF2B5EF4-FFF2-40B4-BE49-F238E27FC236}">
                <a16:creationId xmlns:a16="http://schemas.microsoft.com/office/drawing/2014/main" id="{E8A6036D-135E-0331-5BC1-B1930D5BD562}"/>
              </a:ext>
            </a:extLst>
          </p:cNvPr>
          <p:cNvSpPr txBox="1"/>
          <p:nvPr/>
        </p:nvSpPr>
        <p:spPr>
          <a:xfrm>
            <a:off x="2488405" y="153043"/>
            <a:ext cx="5741195" cy="1223412"/>
          </a:xfrm>
          <a:prstGeom prst="rect">
            <a:avLst/>
          </a:prstGeom>
          <a:noFill/>
        </p:spPr>
        <p:txBody>
          <a:bodyPr wrap="square">
            <a:spAutoFit/>
          </a:bodyPr>
          <a:lstStyle/>
          <a:p>
            <a:r>
              <a:rPr lang="en-US" sz="1050" dirty="0"/>
              <a:t>Speaker Notes: </a:t>
            </a:r>
          </a:p>
          <a:p>
            <a:r>
              <a:rPr lang="en-US" sz="1050" dirty="0"/>
              <a:t>While we may see fentanyl in the news, it is important to take a moment and understand what it really is.</a:t>
            </a:r>
          </a:p>
          <a:p>
            <a:pPr marL="0" marR="0" lvl="0" indent="0" algn="l" defTabSz="914400" rtl="0" eaLnBrk="1" fontAlgn="auto" latinLnBrk="0" hangingPunct="1">
              <a:lnSpc>
                <a:spcPct val="100000"/>
              </a:lnSpc>
              <a:spcBef>
                <a:spcPts val="0"/>
              </a:spcBef>
              <a:spcAft>
                <a:spcPts val="0"/>
              </a:spcAft>
              <a:buClr>
                <a:srgbClr val="C00000"/>
              </a:buClr>
              <a:buSzTx/>
              <a:buFont typeface="System Font Regular"/>
              <a:buNone/>
              <a:tabLst/>
              <a:defRPr/>
            </a:pPr>
            <a:r>
              <a:rPr lang="en-US" sz="1050" dirty="0"/>
              <a:t>It is an </a:t>
            </a:r>
            <a:r>
              <a:rPr kumimoji="0" lang="en-US" sz="1050" b="0" i="0" u="none" strike="noStrike" kern="1200" cap="none" spc="0" normalizeH="0" baseline="0" noProof="0" dirty="0">
                <a:ln>
                  <a:noFill/>
                </a:ln>
                <a:effectLst/>
                <a:uLnTx/>
                <a:uFillTx/>
                <a:latin typeface="+mn-lt"/>
                <a:ea typeface="+mn-ea"/>
                <a:cs typeface="+mn-cs"/>
              </a:rPr>
              <a:t>extremely powerful synthetic opioid. That means that it is man-made, unlike heroin which is made from the poppy plant.</a:t>
            </a:r>
          </a:p>
          <a:p>
            <a:pPr marL="0" marR="0" lvl="0" indent="0" algn="l" defTabSz="914400" rtl="0" eaLnBrk="1" fontAlgn="auto" latinLnBrk="0" hangingPunct="1">
              <a:lnSpc>
                <a:spcPct val="100000"/>
              </a:lnSpc>
              <a:spcBef>
                <a:spcPts val="0"/>
              </a:spcBef>
              <a:spcAft>
                <a:spcPts val="0"/>
              </a:spcAft>
              <a:buClr>
                <a:srgbClr val="C00000"/>
              </a:buClr>
              <a:buSzTx/>
              <a:buFont typeface="System Font Regular"/>
              <a:buNone/>
              <a:tabLst/>
              <a:defRPr/>
            </a:pPr>
            <a:r>
              <a:rPr kumimoji="0" lang="en-US" sz="1050" b="0" i="0" u="none" strike="noStrike" kern="1200" cap="none" spc="0" normalizeH="0" baseline="0" noProof="0" dirty="0">
                <a:ln>
                  <a:noFill/>
                </a:ln>
                <a:effectLst/>
                <a:uLnTx/>
                <a:uFillTx/>
                <a:latin typeface="+mn-lt"/>
                <a:ea typeface="+mn-ea"/>
                <a:cs typeface="+mn-cs"/>
              </a:rPr>
              <a:t>It is a depressant. That means that it slows down everything in your body, including breathing, pulse, and digestion.  In short, when the body slows down too much, people die.</a:t>
            </a:r>
          </a:p>
        </p:txBody>
      </p:sp>
      <p:sp>
        <p:nvSpPr>
          <p:cNvPr id="55" name="Slide Number Placeholder 54">
            <a:extLst>
              <a:ext uri="{FF2B5EF4-FFF2-40B4-BE49-F238E27FC236}">
                <a16:creationId xmlns:a16="http://schemas.microsoft.com/office/drawing/2014/main" id="{F0066890-17A5-75EE-FFD3-58C277703B33}"/>
              </a:ext>
            </a:extLst>
          </p:cNvPr>
          <p:cNvSpPr>
            <a:spLocks noGrp="1"/>
          </p:cNvSpPr>
          <p:nvPr>
            <p:ph type="sldNum" sz="quarter" idx="12"/>
          </p:nvPr>
        </p:nvSpPr>
        <p:spPr>
          <a:xfrm>
            <a:off x="8610600" y="6356350"/>
            <a:ext cx="2743200" cy="365125"/>
          </a:xfrm>
        </p:spPr>
        <p:txBody>
          <a:bodyPr/>
          <a:lstStyle/>
          <a:p>
            <a:pPr lvl="0"/>
            <a:r>
              <a:rPr lang="en-US" b="1" noProof="0" dirty="0">
                <a:solidFill>
                  <a:schemeClr val="tx1"/>
                </a:solidFill>
              </a:rPr>
              <a:t>| </a:t>
            </a:r>
            <a:fld id="{D447BB2B-ED08-DE44-A114-EDC612879DA1}" type="slidenum">
              <a:rPr lang="en-US" b="1" noProof="0" smtClean="0">
                <a:solidFill>
                  <a:schemeClr val="tx1"/>
                </a:solidFill>
              </a:rPr>
              <a:pPr lvl="0"/>
              <a:t>4</a:t>
            </a:fld>
            <a:endParaRPr lang="en-US" b="1" noProof="0" dirty="0">
              <a:solidFill>
                <a:schemeClr val="tx1"/>
              </a:solidFill>
            </a:endParaRPr>
          </a:p>
        </p:txBody>
      </p:sp>
      <p:pic>
        <p:nvPicPr>
          <p:cNvPr id="3" name="Picture 2">
            <a:extLst>
              <a:ext uri="{FF2B5EF4-FFF2-40B4-BE49-F238E27FC236}">
                <a16:creationId xmlns:a16="http://schemas.microsoft.com/office/drawing/2014/main" id="{029954CA-6F55-0BD3-07A8-292EEA321587}"/>
              </a:ext>
              <a:ext uri="{C183D7F6-B498-43B3-948B-1728B52AA6E4}">
                <adec:decorative xmlns:adec="http://schemas.microsoft.com/office/drawing/2017/decorative" val="1"/>
              </a:ext>
            </a:extLst>
          </p:cNvPr>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75535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00035" y="573903"/>
            <a:ext cx="7096367" cy="3175139"/>
          </a:xfrm>
          <a:prstGeom prst="rect">
            <a:avLst/>
          </a:prstGeom>
        </p:spPr>
      </p:pic>
      <p:sp>
        <p:nvSpPr>
          <p:cNvPr id="4" name="Title 3"/>
          <p:cNvSpPr>
            <a:spLocks noGrp="1"/>
          </p:cNvSpPr>
          <p:nvPr>
            <p:ph type="title" idx="4294967295"/>
          </p:nvPr>
        </p:nvSpPr>
        <p:spPr>
          <a:xfrm>
            <a:off x="1365161" y="4389123"/>
            <a:ext cx="8860664" cy="2031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80060" marR="0" lvl="1" indent="0" algn="ctr" defTabSz="96012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BD0003"/>
                </a:solidFill>
                <a:effectLst/>
                <a:uLnTx/>
                <a:uFillTx/>
                <a:latin typeface="Aptos" panose="02110004020202020204"/>
                <a:ea typeface="+mn-ea"/>
                <a:cs typeface="Calibri" panose="020F0502020204030204" pitchFamily="34" charset="0"/>
              </a:rPr>
              <a:t>On average, 189 people die of a drug overdose / poisoning every day in the U.S.</a:t>
            </a:r>
          </a:p>
        </p:txBody>
      </p:sp>
      <p:sp>
        <p:nvSpPr>
          <p:cNvPr id="6" name="TextBox 5">
            <a:extLst>
              <a:ext uri="{FF2B5EF4-FFF2-40B4-BE49-F238E27FC236}">
                <a16:creationId xmlns:a16="http://schemas.microsoft.com/office/drawing/2014/main" id="{09B989F3-829F-A93F-D54F-6B628A916650}"/>
              </a:ext>
            </a:extLst>
          </p:cNvPr>
          <p:cNvSpPr txBox="1"/>
          <p:nvPr/>
        </p:nvSpPr>
        <p:spPr>
          <a:xfrm>
            <a:off x="1665668" y="6300385"/>
            <a:ext cx="8860664" cy="477054"/>
          </a:xfrm>
          <a:prstGeom prst="rect">
            <a:avLst/>
          </a:prstGeom>
          <a:noFill/>
        </p:spPr>
        <p:txBody>
          <a:bodyPr wrap="square">
            <a:spAutoFit/>
          </a:bodyPr>
          <a:lstStyle/>
          <a:p>
            <a:r>
              <a:rPr lang="en-US" sz="500" dirty="0"/>
              <a:t>Speaker Notes:</a:t>
            </a:r>
          </a:p>
          <a:p>
            <a:r>
              <a:rPr lang="en-US" sz="500" dirty="0"/>
              <a:t>This is where we have to start:</a:t>
            </a:r>
          </a:p>
          <a:p>
            <a:r>
              <a:rPr lang="en-US" sz="500" dirty="0"/>
              <a:t>On average 189 people die of a drug overdose every day in the United States.  There are a lot of ways to look at this number – a plane crash every day; more people than are in a graduating class of high school seniors; or more than eight people during the time I am here with you today. </a:t>
            </a:r>
          </a:p>
          <a:p>
            <a:r>
              <a:rPr lang="en-US" sz="500" dirty="0"/>
              <a:t>But when your child, your sibling, your friend, it is one of those 189, it is your world.  Every death due to drug overdoses or poisonings is a tragedy.</a:t>
            </a:r>
          </a:p>
          <a:p>
            <a:r>
              <a:rPr lang="en-US" sz="500" dirty="0"/>
              <a:t>NOTE:  Based on most recent data from CDC (at time of publication), September 2025.  Data may be revised upward.</a:t>
            </a:r>
          </a:p>
        </p:txBody>
      </p:sp>
      <p:sp>
        <p:nvSpPr>
          <p:cNvPr id="2" name="Slide Number Placeholder 1">
            <a:extLst>
              <a:ext uri="{FF2B5EF4-FFF2-40B4-BE49-F238E27FC236}">
                <a16:creationId xmlns:a16="http://schemas.microsoft.com/office/drawing/2014/main" id="{44CF0E61-D6D0-9F2D-BA50-2C006F75F7EC}"/>
              </a:ext>
            </a:extLst>
          </p:cNvPr>
          <p:cNvSpPr>
            <a:spLocks noGrp="1"/>
          </p:cNvSpPr>
          <p:nvPr>
            <p:ph type="sldNum" sz="quarter" idx="12"/>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0" normalizeH="0" baseline="0" noProof="0" dirty="0">
                <a:ln>
                  <a:noFill/>
                </a:ln>
                <a:solidFill>
                  <a:schemeClr val="tx1"/>
                </a:solidFill>
                <a:effectLst/>
                <a:uLnTx/>
                <a:uFillTx/>
                <a:latin typeface="Aptos" panose="02110004020202020204"/>
                <a:ea typeface="+mn-ea"/>
                <a:cs typeface="+mn-cs"/>
              </a:rPr>
              <a:t> | </a:t>
            </a:r>
            <a:fld id="{00000000-1234-1234-1234-123412341234}" type="slidenum">
              <a:rPr kumimoji="0" lang="en" sz="1200" b="1" i="0" u="none" strike="noStrike" kern="1200" cap="none" spc="0" normalizeH="0" baseline="0" noProof="0" smtClean="0">
                <a:ln>
                  <a:noFill/>
                </a:ln>
                <a:solidFill>
                  <a:schemeClr val="tx1"/>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 sz="1200" b="1" i="0" u="none" strike="noStrike" kern="1200" cap="none" spc="0" normalizeH="0" baseline="0" noProof="0" dirty="0">
              <a:ln>
                <a:noFill/>
              </a:ln>
              <a:solidFill>
                <a:schemeClr val="tx1"/>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F2A1C93C-E89A-EE46-8D5F-48CCCCCB84DF}"/>
              </a:ext>
              <a:ext uri="{C183D7F6-B498-43B3-948B-1728B52AA6E4}">
                <adec:decorative xmlns:adec="http://schemas.microsoft.com/office/drawing/2017/decorative" val="1"/>
              </a:ext>
            </a:extLst>
          </p:cNvPr>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5892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54278-1E9C-1B1B-9B71-33D16175442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923A666-2384-D903-5347-026BCA832C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rot="16200000">
            <a:off x="2673895" y="-2667635"/>
            <a:ext cx="6850471" cy="12185738"/>
          </a:xfrm>
          <a:prstGeom prst="rect">
            <a:avLst/>
          </a:prstGeom>
        </p:spPr>
      </p:pic>
      <p:pic>
        <p:nvPicPr>
          <p:cNvPr id="22" name="Picture 21">
            <a:extLst>
              <a:ext uri="{FF2B5EF4-FFF2-40B4-BE49-F238E27FC236}">
                <a16:creationId xmlns:a16="http://schemas.microsoft.com/office/drawing/2014/main" id="{0920187D-6E6D-A8FA-7614-9037E7185EA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sp>
        <p:nvSpPr>
          <p:cNvPr id="2" name="Rectangle 1">
            <a:extLst>
              <a:ext uri="{FF2B5EF4-FFF2-40B4-BE49-F238E27FC236}">
                <a16:creationId xmlns:a16="http://schemas.microsoft.com/office/drawing/2014/main" id="{4AC6317D-3B86-B26A-1C95-90343EF17543}"/>
              </a:ext>
              <a:ext uri="{C183D7F6-B498-43B3-948B-1728B52AA6E4}">
                <adec:decorative xmlns:adec="http://schemas.microsoft.com/office/drawing/2017/decorative" val="1"/>
              </a:ext>
            </a:extLst>
          </p:cNvPr>
          <p:cNvSpPr/>
          <p:nvPr/>
        </p:nvSpPr>
        <p:spPr>
          <a:xfrm>
            <a:off x="7951" y="1592227"/>
            <a:ext cx="12185739" cy="46479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 name="Title 12">
            <a:extLst>
              <a:ext uri="{FF2B5EF4-FFF2-40B4-BE49-F238E27FC236}">
                <a16:creationId xmlns:a16="http://schemas.microsoft.com/office/drawing/2014/main" id="{A3369E32-1650-7E0E-A9F9-EC1F7111045B}"/>
              </a:ext>
            </a:extLst>
          </p:cNvPr>
          <p:cNvSpPr txBox="1">
            <a:spLocks noGrp="1"/>
          </p:cNvSpPr>
          <p:nvPr>
            <p:ph type="title" idx="4294967295"/>
          </p:nvPr>
        </p:nvSpPr>
        <p:spPr>
          <a:xfrm>
            <a:off x="2957349" y="810300"/>
            <a:ext cx="3350131"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Aptos" panose="02110004020202020204"/>
                <a:ea typeface="+mn-ea"/>
                <a:cs typeface="+mn-cs"/>
              </a:rPr>
              <a:t>Overdose Deaths</a:t>
            </a:r>
            <a:endParaRPr kumimoji="0" lang="en-US" sz="23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A96AD7C5-16CA-8DB7-CDD1-4B379F1DD6F8}"/>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15940" y="2642237"/>
            <a:ext cx="960120" cy="786765"/>
          </a:xfrm>
          <a:prstGeom prst="rect">
            <a:avLst/>
          </a:prstGeom>
        </p:spPr>
      </p:pic>
      <p:grpSp>
        <p:nvGrpSpPr>
          <p:cNvPr id="8" name="Group 7">
            <a:extLst>
              <a:ext uri="{FF2B5EF4-FFF2-40B4-BE49-F238E27FC236}">
                <a16:creationId xmlns:a16="http://schemas.microsoft.com/office/drawing/2014/main" id="{EB9677E1-2823-12B4-75E6-BEB7D8B9550A}"/>
              </a:ext>
              <a:ext uri="{C183D7F6-B498-43B3-948B-1728B52AA6E4}">
                <adec:decorative xmlns:adec="http://schemas.microsoft.com/office/drawing/2017/decorative" val="1"/>
              </a:ext>
            </a:extLst>
          </p:cNvPr>
          <p:cNvGrpSpPr/>
          <p:nvPr/>
        </p:nvGrpSpPr>
        <p:grpSpPr>
          <a:xfrm rot="20355242">
            <a:off x="3097181" y="3761880"/>
            <a:ext cx="1281608" cy="124816"/>
            <a:chOff x="3307877" y="3924736"/>
            <a:chExt cx="1220579" cy="118872"/>
          </a:xfrm>
        </p:grpSpPr>
        <p:cxnSp>
          <p:nvCxnSpPr>
            <p:cNvPr id="12" name="Straight Connector 11">
              <a:extLst>
                <a:ext uri="{FF2B5EF4-FFF2-40B4-BE49-F238E27FC236}">
                  <a16:creationId xmlns:a16="http://schemas.microsoft.com/office/drawing/2014/main" id="{D8ED3EEB-FD85-7816-89A4-615C919FE523}"/>
                </a:ext>
                <a:ext uri="{C183D7F6-B498-43B3-948B-1728B52AA6E4}">
                  <adec:decorative xmlns:adec="http://schemas.microsoft.com/office/drawing/2017/decorative" val="1"/>
                </a:ext>
              </a:extLst>
            </p:cNvPr>
            <p:cNvCxnSpPr/>
            <p:nvPr/>
          </p:nvCxnSpPr>
          <p:spPr>
            <a:xfrm>
              <a:off x="3367313" y="3984172"/>
              <a:ext cx="1161143"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ACC1F1EF-00FB-C153-EF73-5A1A5F0835F7}"/>
                </a:ext>
                <a:ext uri="{C183D7F6-B498-43B3-948B-1728B52AA6E4}">
                  <adec:decorative xmlns:adec="http://schemas.microsoft.com/office/drawing/2017/decorative" val="1"/>
                </a:ext>
              </a:extLst>
            </p:cNvPr>
            <p:cNvSpPr>
              <a:spLocks noChangeAspect="1"/>
            </p:cNvSpPr>
            <p:nvPr/>
          </p:nvSpPr>
          <p:spPr>
            <a:xfrm>
              <a:off x="3307877" y="3924736"/>
              <a:ext cx="118872" cy="1188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endParaRPr kumimoji="0" lang="en-US" sz="189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6" name="Group 15">
            <a:extLst>
              <a:ext uri="{FF2B5EF4-FFF2-40B4-BE49-F238E27FC236}">
                <a16:creationId xmlns:a16="http://schemas.microsoft.com/office/drawing/2014/main" id="{E4417D06-C855-19AB-9BBE-8303B520D988}"/>
              </a:ext>
              <a:ext uri="{C183D7F6-B498-43B3-948B-1728B52AA6E4}">
                <adec:decorative xmlns:adec="http://schemas.microsoft.com/office/drawing/2017/decorative" val="1"/>
              </a:ext>
            </a:extLst>
          </p:cNvPr>
          <p:cNvGrpSpPr/>
          <p:nvPr/>
        </p:nvGrpSpPr>
        <p:grpSpPr>
          <a:xfrm rot="1004509">
            <a:off x="8167019" y="3726166"/>
            <a:ext cx="731518" cy="124816"/>
            <a:chOff x="7540172" y="3597806"/>
            <a:chExt cx="696684" cy="118872"/>
          </a:xfrm>
          <a:solidFill>
            <a:srgbClr val="C00100"/>
          </a:solidFill>
        </p:grpSpPr>
        <p:cxnSp>
          <p:nvCxnSpPr>
            <p:cNvPr id="17" name="Straight Connector 16">
              <a:extLst>
                <a:ext uri="{FF2B5EF4-FFF2-40B4-BE49-F238E27FC236}">
                  <a16:creationId xmlns:a16="http://schemas.microsoft.com/office/drawing/2014/main" id="{EBADAABC-9FDE-E681-ED97-BA2247BB6D3A}"/>
                </a:ext>
                <a:ext uri="{C183D7F6-B498-43B3-948B-1728B52AA6E4}">
                  <adec:decorative xmlns:adec="http://schemas.microsoft.com/office/drawing/2017/decorative" val="1"/>
                </a:ext>
              </a:extLst>
            </p:cNvPr>
            <p:cNvCxnSpPr>
              <a:cxnSpLocks/>
            </p:cNvCxnSpPr>
            <p:nvPr/>
          </p:nvCxnSpPr>
          <p:spPr>
            <a:xfrm flipH="1">
              <a:off x="7540172" y="3657242"/>
              <a:ext cx="637249" cy="0"/>
            </a:xfrm>
            <a:prstGeom prst="line">
              <a:avLst/>
            </a:prstGeom>
            <a:grpFill/>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73A1438-2AAB-6CF8-DD69-8F09A88339B2}"/>
                </a:ext>
                <a:ext uri="{C183D7F6-B498-43B3-948B-1728B52AA6E4}">
                  <adec:decorative xmlns:adec="http://schemas.microsoft.com/office/drawing/2017/decorative" val="1"/>
                </a:ext>
              </a:extLst>
            </p:cNvPr>
            <p:cNvSpPr>
              <a:spLocks noChangeAspect="1"/>
            </p:cNvSpPr>
            <p:nvPr/>
          </p:nvSpPr>
          <p:spPr>
            <a:xfrm rot="10800000">
              <a:off x="8117984" y="3597806"/>
              <a:ext cx="118872" cy="1188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endParaRPr kumimoji="0" lang="en-US" sz="189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aphicFrame>
        <p:nvGraphicFramePr>
          <p:cNvPr id="5" name="Content Placeholder 9" descr="&gt; 68,962 drug overdose deaths. 49% involved synthetic opioids, primarily fentanyl. 38% involved psychostimulants, primarily methamphetamine. ">
            <a:extLst>
              <a:ext uri="{FF2B5EF4-FFF2-40B4-BE49-F238E27FC236}">
                <a16:creationId xmlns:a16="http://schemas.microsoft.com/office/drawing/2014/main" id="{DAF2EDF7-CFEC-700D-ACB4-49BF8A7700E6}"/>
              </a:ext>
            </a:extLst>
          </p:cNvPr>
          <p:cNvGraphicFramePr>
            <a:graphicFrameLocks/>
          </p:cNvGraphicFramePr>
          <p:nvPr>
            <p:extLst>
              <p:ext uri="{D42A27DB-BD31-4B8C-83A1-F6EECF244321}">
                <p14:modId xmlns:p14="http://schemas.microsoft.com/office/powerpoint/2010/main" val="1266077498"/>
              </p:ext>
            </p:extLst>
          </p:nvPr>
        </p:nvGraphicFramePr>
        <p:xfrm>
          <a:off x="171436" y="1179536"/>
          <a:ext cx="12012613" cy="4835525"/>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9">
            <a:extLst>
              <a:ext uri="{FF2B5EF4-FFF2-40B4-BE49-F238E27FC236}">
                <a16:creationId xmlns:a16="http://schemas.microsoft.com/office/drawing/2014/main" id="{D1EFFC42-337C-109A-89FF-4DAD924AF160}"/>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11" name="TextBox 10">
            <a:extLst>
              <a:ext uri="{FF2B5EF4-FFF2-40B4-BE49-F238E27FC236}">
                <a16:creationId xmlns:a16="http://schemas.microsoft.com/office/drawing/2014/main" id="{E6AC45C5-F284-91CB-E13D-9030E2FC2463}"/>
              </a:ext>
            </a:extLst>
          </p:cNvPr>
          <p:cNvSpPr txBox="1"/>
          <p:nvPr/>
        </p:nvSpPr>
        <p:spPr>
          <a:xfrm>
            <a:off x="3767166" y="6235388"/>
            <a:ext cx="4534131" cy="577081"/>
          </a:xfrm>
          <a:prstGeom prst="rect">
            <a:avLst/>
          </a:prstGeom>
          <a:noFill/>
        </p:spPr>
        <p:txBody>
          <a:bodyPr wrap="square" rtlCol="0">
            <a:spAutoFit/>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626569"/>
                </a:solidFill>
                <a:effectLst/>
                <a:uLnTx/>
                <a:uFillTx/>
                <a:latin typeface="Aptos" panose="02110004020202020204"/>
                <a:ea typeface="Karla"/>
                <a:cs typeface="Karla"/>
                <a:sym typeface="Karla"/>
              </a:rPr>
              <a:t>Source:</a:t>
            </a:r>
            <a:r>
              <a:rPr kumimoji="0" lang="en-US" sz="1050" b="1" i="0" u="none" strike="noStrike" kern="1200" cap="none" spc="0" normalizeH="0" baseline="0" noProof="0" dirty="0">
                <a:ln>
                  <a:noFill/>
                </a:ln>
                <a:solidFill>
                  <a:srgbClr val="626569"/>
                </a:solidFill>
                <a:effectLst/>
                <a:uLnTx/>
                <a:uFillTx/>
                <a:latin typeface="Aptos" panose="02110004020202020204"/>
                <a:ea typeface="Karla Light"/>
                <a:cs typeface="Karla Light"/>
                <a:sym typeface="Karla Light"/>
              </a:rPr>
              <a:t> </a:t>
            </a:r>
            <a:r>
              <a:rPr kumimoji="0" lang="en-US" sz="1050" b="0" i="0" u="none" strike="noStrike" kern="1200" cap="none" spc="0" normalizeH="0" baseline="0" noProof="0" dirty="0">
                <a:ln>
                  <a:noFill/>
                </a:ln>
                <a:solidFill>
                  <a:srgbClr val="626569"/>
                </a:solidFill>
                <a:effectLst/>
                <a:uLnTx/>
                <a:uFillTx/>
                <a:latin typeface="Aptos" panose="02110004020202020204"/>
                <a:ea typeface="Karla Light"/>
                <a:cs typeface="Karla Light"/>
                <a:sym typeface="Karla Light"/>
              </a:rPr>
              <a:t>Centers for Disease Control and Prevention, year ending September 2025, </a:t>
            </a:r>
            <a:r>
              <a:rPr kumimoji="0" lang="en-US" sz="1050" b="0" i="0" u="none" strike="noStrike" kern="1200" cap="none" spc="0" normalizeH="0" baseline="0" noProof="0" dirty="0">
                <a:ln>
                  <a:noFill/>
                </a:ln>
                <a:solidFill>
                  <a:srgbClr val="626569"/>
                </a:solidFill>
                <a:effectLst/>
                <a:uLnTx/>
                <a:uFillTx/>
                <a:latin typeface="Aptos" panose="02110004020202020204"/>
                <a:ea typeface="Karla Light"/>
                <a:cs typeface="Karla Light"/>
                <a:sym typeface="Karla Light"/>
                <a:hlinkClick r:id="rId7" tooltip="Drug Overdose Data"/>
              </a:rPr>
              <a:t>https://www.cdc.gov/nchs/nvss/vsrr/drug-overdose-data.htm</a:t>
            </a:r>
            <a:endParaRPr kumimoji="0" lang="en-US" sz="1100" b="0" i="0" u="none" strike="noStrike" kern="1200" cap="none" spc="0" normalizeH="0" baseline="0" noProof="0" dirty="0">
              <a:ln>
                <a:noFill/>
              </a:ln>
              <a:solidFill>
                <a:srgbClr val="626569"/>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9C40F9B2-F66A-4439-7C3A-B370ABCFC31A}"/>
              </a:ext>
            </a:extLst>
          </p:cNvPr>
          <p:cNvSpPr txBox="1"/>
          <p:nvPr/>
        </p:nvSpPr>
        <p:spPr>
          <a:xfrm>
            <a:off x="8362688" y="6294069"/>
            <a:ext cx="2273475" cy="400110"/>
          </a:xfrm>
          <a:prstGeom prst="rect">
            <a:avLst/>
          </a:prstGeom>
          <a:noFill/>
        </p:spPr>
        <p:txBody>
          <a:bodyPr wrap="square">
            <a:spAutoFit/>
          </a:bodyPr>
          <a:lstStyle/>
          <a:p>
            <a:r>
              <a:rPr lang="en-US" sz="500" dirty="0"/>
              <a:t>Speaker Notes: </a:t>
            </a:r>
          </a:p>
          <a:p>
            <a:r>
              <a:rPr lang="en-US" sz="500" dirty="0"/>
              <a:t>Overdose deaths. </a:t>
            </a:r>
          </a:p>
          <a:p>
            <a:r>
              <a:rPr lang="en-US" sz="500" dirty="0"/>
              <a:t>Majority of</a:t>
            </a:r>
            <a:r>
              <a:rPr lang="en-US" sz="500" baseline="0" dirty="0"/>
              <a:t> overdose deaths are from opioids. </a:t>
            </a:r>
          </a:p>
          <a:p>
            <a:r>
              <a:rPr lang="en-US" sz="500" baseline="0" dirty="0"/>
              <a:t>The majority of opioid deaths are from synthetic opioids, like fentanyl. </a:t>
            </a:r>
            <a:endParaRPr lang="en-US" sz="500" dirty="0"/>
          </a:p>
        </p:txBody>
      </p:sp>
      <p:sp>
        <p:nvSpPr>
          <p:cNvPr id="55" name="Slide Number Placeholder 54">
            <a:extLst>
              <a:ext uri="{FF2B5EF4-FFF2-40B4-BE49-F238E27FC236}">
                <a16:creationId xmlns:a16="http://schemas.microsoft.com/office/drawing/2014/main" id="{363689F9-6929-926F-D07B-F0036A6458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rPr>
              <a:t>| </a:t>
            </a:r>
            <a:fld id="{D447BB2B-ED08-DE44-A114-EDC612879DA1}" type="slidenum">
              <a:rPr kumimoji="0" lang="en-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6AF14F40-6CBE-2A99-766A-2CE76B440184}"/>
              </a:ext>
              <a:ext uri="{C183D7F6-B498-43B3-948B-1728B52AA6E4}">
                <adec:decorative xmlns:adec="http://schemas.microsoft.com/office/drawing/2017/decorative" val="1"/>
              </a:ext>
            </a:extLst>
          </p:cNvPr>
          <p:cNvPicPr/>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297387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201D67-27EA-4AEF-51BD-CC31763E8C71}"/>
              </a:ext>
            </a:extLst>
          </p:cNvPr>
          <p:cNvSpPr>
            <a:spLocks noGrp="1"/>
          </p:cNvSpPr>
          <p:nvPr>
            <p:ph type="title" idx="4294967295"/>
          </p:nvPr>
        </p:nvSpPr>
        <p:spPr>
          <a:xfrm>
            <a:off x="209702" y="0"/>
            <a:ext cx="10515600" cy="734871"/>
          </a:xfrm>
        </p:spPr>
        <p:txBody>
          <a:bodyPr vert="horz" lIns="91440" tIns="45720" rIns="91440" bIns="45720" rtlCol="0" anchor="b">
            <a:normAutofit/>
          </a:bodyPr>
          <a:lstStyle/>
          <a:p>
            <a:r>
              <a:rPr lang="en-US" dirty="0"/>
              <a:t>Overdose Deaths in Prior Year</a:t>
            </a:r>
          </a:p>
        </p:txBody>
      </p:sp>
      <p:sp>
        <p:nvSpPr>
          <p:cNvPr id="11" name="Oval 10">
            <a:extLst>
              <a:ext uri="{FF2B5EF4-FFF2-40B4-BE49-F238E27FC236}">
                <a16:creationId xmlns:a16="http://schemas.microsoft.com/office/drawing/2014/main" id="{DAB3B1B4-800B-FEEB-DE8F-C4D38A57B2EA}"/>
              </a:ext>
            </a:extLst>
          </p:cNvPr>
          <p:cNvSpPr>
            <a:spLocks/>
          </p:cNvSpPr>
          <p:nvPr/>
        </p:nvSpPr>
        <p:spPr>
          <a:xfrm>
            <a:off x="3737087" y="454607"/>
            <a:ext cx="4717833" cy="1650093"/>
          </a:xfrm>
          <a:prstGeom prst="ellipse">
            <a:avLst/>
          </a:prstGeom>
          <a:no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20" b="1" i="0" u="none" strike="noStrike" kern="1200" cap="none" spc="0" normalizeH="0" baseline="0" noProof="0" dirty="0">
                <a:ln>
                  <a:noFill/>
                </a:ln>
                <a:solidFill>
                  <a:prstClr val="black"/>
                </a:solidFill>
                <a:effectLst/>
                <a:uLnTx/>
                <a:uFillTx/>
                <a:latin typeface="Aptos" panose="02110004020202020204"/>
                <a:ea typeface="+mn-ea"/>
                <a:cs typeface="+mn-cs"/>
              </a:rPr>
              <a:t>Overdose Deaths in Prior Year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70" b="0" i="0" u="none" strike="noStrike" kern="1200" cap="none" spc="0" normalizeH="0" baseline="0" noProof="0" dirty="0">
                <a:ln>
                  <a:noFill/>
                </a:ln>
                <a:solidFill>
                  <a:prstClr val="black"/>
                </a:solidFill>
                <a:effectLst/>
                <a:uLnTx/>
                <a:uFillTx/>
                <a:latin typeface="Aptos" panose="02110004020202020204"/>
                <a:ea typeface="+mn-ea"/>
                <a:cs typeface="+mn-cs"/>
              </a:rPr>
              <a:t>CDC-Provisional Drug Overdose Death Counts</a:t>
            </a:r>
          </a:p>
        </p:txBody>
      </p:sp>
      <p:graphicFrame>
        <p:nvGraphicFramePr>
          <p:cNvPr id="3" name="Chart 2" descr="Bar graph showing overdose deaths by month and year (number of deaths in the year prior to that month). Three values are being compared and are approximated. January 2015: 47,000. July 2023: 110,000. September 2025: 70,000. ">
            <a:extLst>
              <a:ext uri="{FF2B5EF4-FFF2-40B4-BE49-F238E27FC236}">
                <a16:creationId xmlns:a16="http://schemas.microsoft.com/office/drawing/2014/main" id="{7511D6DD-4F25-CC08-F073-84A3ED1BA4DB}"/>
              </a:ext>
            </a:extLst>
          </p:cNvPr>
          <p:cNvGraphicFramePr>
            <a:graphicFrameLocks/>
          </p:cNvGraphicFramePr>
          <p:nvPr>
            <p:extLst>
              <p:ext uri="{D42A27DB-BD31-4B8C-83A1-F6EECF244321}">
                <p14:modId xmlns:p14="http://schemas.microsoft.com/office/powerpoint/2010/main" val="4191323250"/>
              </p:ext>
            </p:extLst>
          </p:nvPr>
        </p:nvGraphicFramePr>
        <p:xfrm>
          <a:off x="87682" y="1545494"/>
          <a:ext cx="11999934" cy="4270915"/>
        </p:xfrm>
        <a:graphic>
          <a:graphicData uri="http://schemas.openxmlformats.org/drawingml/2006/chart">
            <c:chart xmlns:c="http://schemas.openxmlformats.org/drawingml/2006/chart" xmlns:r="http://schemas.openxmlformats.org/officeDocument/2006/relationships" r:id="rId3"/>
          </a:graphicData>
        </a:graphic>
      </p:graphicFrame>
      <p:sp>
        <p:nvSpPr>
          <p:cNvPr id="4" name="Arrow: Bent-Up 3">
            <a:extLst>
              <a:ext uri="{FF2B5EF4-FFF2-40B4-BE49-F238E27FC236}">
                <a16:creationId xmlns:a16="http://schemas.microsoft.com/office/drawing/2014/main" id="{FEF111B0-CFF5-8D90-6F10-4C656C44EADC}"/>
              </a:ext>
              <a:ext uri="{C183D7F6-B498-43B3-948B-1728B52AA6E4}">
                <adec:decorative xmlns:adec="http://schemas.microsoft.com/office/drawing/2017/decorative" val="1"/>
              </a:ext>
            </a:extLst>
          </p:cNvPr>
          <p:cNvSpPr/>
          <p:nvPr/>
        </p:nvSpPr>
        <p:spPr>
          <a:xfrm rot="10800000" flipH="1">
            <a:off x="9530500" y="1381125"/>
            <a:ext cx="2573818" cy="1294166"/>
          </a:xfrm>
          <a:prstGeom prst="bentUpArrow">
            <a:avLst/>
          </a:prstGeom>
          <a:solidFill>
            <a:srgbClr val="131E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7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Rounded Corners 4">
            <a:extLst>
              <a:ext uri="{FF2B5EF4-FFF2-40B4-BE49-F238E27FC236}">
                <a16:creationId xmlns:a16="http://schemas.microsoft.com/office/drawing/2014/main" id="{932E66CC-BA95-F159-1D87-41FBB04AA763}"/>
              </a:ext>
            </a:extLst>
          </p:cNvPr>
          <p:cNvSpPr/>
          <p:nvPr/>
        </p:nvSpPr>
        <p:spPr>
          <a:xfrm>
            <a:off x="8454919" y="234118"/>
            <a:ext cx="3527379" cy="1001506"/>
          </a:xfrm>
          <a:prstGeom prst="roundRect">
            <a:avLst/>
          </a:prstGeom>
          <a:solidFill>
            <a:srgbClr val="131E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ptos" panose="02110004020202020204"/>
                <a:ea typeface="+mn-ea"/>
                <a:cs typeface="+mn-cs"/>
              </a:rPr>
              <a:t>Drug Overdoses are </a:t>
            </a:r>
            <a:r>
              <a:rPr kumimoji="0" lang="en-US" b="1" i="0" u="none" strike="noStrike" kern="1200" cap="none" spc="0" normalizeH="0" baseline="0" noProof="0" dirty="0">
                <a:ln>
                  <a:noFill/>
                </a:ln>
                <a:solidFill>
                  <a:srgbClr val="FF3A30"/>
                </a:solidFill>
                <a:effectLst/>
                <a:uLnTx/>
                <a:uFillTx/>
                <a:latin typeface="Aptos" panose="02110004020202020204"/>
                <a:ea typeface="+mn-ea"/>
                <a:cs typeface="+mn-cs"/>
              </a:rPr>
              <a:t>DOWN</a:t>
            </a:r>
            <a:r>
              <a:rPr kumimoji="0" lang="en-US" b="0" i="0" u="none" strike="noStrike" kern="1200" cap="none" spc="0" normalizeH="0" baseline="0" noProof="0" dirty="0">
                <a:ln>
                  <a:noFill/>
                </a:ln>
                <a:solidFill>
                  <a:prstClr val="white"/>
                </a:solidFill>
                <a:effectLst/>
                <a:uLnTx/>
                <a:uFillTx/>
                <a:latin typeface="Aptos" panose="02110004020202020204"/>
                <a:ea typeface="+mn-ea"/>
                <a:cs typeface="+mn-cs"/>
              </a:rPr>
              <a:t> 38% from peak in July 2023.</a:t>
            </a:r>
          </a:p>
        </p:txBody>
      </p:sp>
      <p:sp>
        <p:nvSpPr>
          <p:cNvPr id="8" name="Speech Bubble: Rectangle with Corners Rounded 7">
            <a:extLst>
              <a:ext uri="{FF2B5EF4-FFF2-40B4-BE49-F238E27FC236}">
                <a16:creationId xmlns:a16="http://schemas.microsoft.com/office/drawing/2014/main" id="{FABC4BCE-2F3A-D938-6398-D8CF087492CD}"/>
              </a:ext>
            </a:extLst>
          </p:cNvPr>
          <p:cNvSpPr/>
          <p:nvPr/>
        </p:nvSpPr>
        <p:spPr>
          <a:xfrm>
            <a:off x="710621" y="1759513"/>
            <a:ext cx="2488676" cy="954198"/>
          </a:xfrm>
          <a:prstGeom prst="wedgeRoundRectCallout">
            <a:avLst>
              <a:gd name="adj1" fmla="val -44697"/>
              <a:gd name="adj2" fmla="val 122764"/>
              <a:gd name="adj3" fmla="val 16667"/>
            </a:avLst>
          </a:prstGeom>
          <a:solidFill>
            <a:srgbClr val="131E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prstClr val="white"/>
                </a:solidFill>
              </a:rPr>
              <a:t>But still 45% </a:t>
            </a:r>
            <a:r>
              <a:rPr lang="en-US" b="1" dirty="0">
                <a:solidFill>
                  <a:srgbClr val="FF3A30"/>
                </a:solidFill>
              </a:rPr>
              <a:t>HIGHER</a:t>
            </a:r>
            <a:r>
              <a:rPr lang="en-US" b="1" dirty="0">
                <a:solidFill>
                  <a:prstClr val="white"/>
                </a:solidFill>
              </a:rPr>
              <a:t> </a:t>
            </a:r>
            <a:r>
              <a:rPr lang="en-US" dirty="0">
                <a:solidFill>
                  <a:prstClr val="white"/>
                </a:solidFill>
              </a:rPr>
              <a:t>than January 2015</a:t>
            </a:r>
          </a:p>
        </p:txBody>
      </p:sp>
      <p:graphicFrame>
        <p:nvGraphicFramePr>
          <p:cNvPr id="6" name="Table 5">
            <a:extLst>
              <a:ext uri="{FF2B5EF4-FFF2-40B4-BE49-F238E27FC236}">
                <a16:creationId xmlns:a16="http://schemas.microsoft.com/office/drawing/2014/main" id="{263C0F5E-D4F2-C291-3659-8951078AB07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508373668"/>
              </p:ext>
            </p:extLst>
          </p:nvPr>
        </p:nvGraphicFramePr>
        <p:xfrm>
          <a:off x="766966" y="5738767"/>
          <a:ext cx="11003355" cy="365760"/>
        </p:xfrm>
        <a:graphic>
          <a:graphicData uri="http://schemas.openxmlformats.org/drawingml/2006/table">
            <a:tbl>
              <a:tblPr firstRow="1" bandRow="1">
                <a:tableStyleId>{5C22544A-7EE6-4342-B048-85BDC9FD1C3A}</a:tableStyleId>
              </a:tblPr>
              <a:tblGrid>
                <a:gridCol w="1000305">
                  <a:extLst>
                    <a:ext uri="{9D8B030D-6E8A-4147-A177-3AD203B41FA5}">
                      <a16:colId xmlns:a16="http://schemas.microsoft.com/office/drawing/2014/main" val="1070620947"/>
                    </a:ext>
                  </a:extLst>
                </a:gridCol>
                <a:gridCol w="1000305">
                  <a:extLst>
                    <a:ext uri="{9D8B030D-6E8A-4147-A177-3AD203B41FA5}">
                      <a16:colId xmlns:a16="http://schemas.microsoft.com/office/drawing/2014/main" val="803318245"/>
                    </a:ext>
                  </a:extLst>
                </a:gridCol>
                <a:gridCol w="1000305">
                  <a:extLst>
                    <a:ext uri="{9D8B030D-6E8A-4147-A177-3AD203B41FA5}">
                      <a16:colId xmlns:a16="http://schemas.microsoft.com/office/drawing/2014/main" val="605762298"/>
                    </a:ext>
                  </a:extLst>
                </a:gridCol>
                <a:gridCol w="1037875">
                  <a:extLst>
                    <a:ext uri="{9D8B030D-6E8A-4147-A177-3AD203B41FA5}">
                      <a16:colId xmlns:a16="http://schemas.microsoft.com/office/drawing/2014/main" val="2521591635"/>
                    </a:ext>
                  </a:extLst>
                </a:gridCol>
                <a:gridCol w="990027">
                  <a:extLst>
                    <a:ext uri="{9D8B030D-6E8A-4147-A177-3AD203B41FA5}">
                      <a16:colId xmlns:a16="http://schemas.microsoft.com/office/drawing/2014/main" val="710160810"/>
                    </a:ext>
                  </a:extLst>
                </a:gridCol>
                <a:gridCol w="1010653">
                  <a:extLst>
                    <a:ext uri="{9D8B030D-6E8A-4147-A177-3AD203B41FA5}">
                      <a16:colId xmlns:a16="http://schemas.microsoft.com/office/drawing/2014/main" val="1477260592"/>
                    </a:ext>
                  </a:extLst>
                </a:gridCol>
                <a:gridCol w="1072529">
                  <a:extLst>
                    <a:ext uri="{9D8B030D-6E8A-4147-A177-3AD203B41FA5}">
                      <a16:colId xmlns:a16="http://schemas.microsoft.com/office/drawing/2014/main" val="3017364031"/>
                    </a:ext>
                  </a:extLst>
                </a:gridCol>
                <a:gridCol w="1003778">
                  <a:extLst>
                    <a:ext uri="{9D8B030D-6E8A-4147-A177-3AD203B41FA5}">
                      <a16:colId xmlns:a16="http://schemas.microsoft.com/office/drawing/2014/main" val="2201144927"/>
                    </a:ext>
                  </a:extLst>
                </a:gridCol>
                <a:gridCol w="1038153">
                  <a:extLst>
                    <a:ext uri="{9D8B030D-6E8A-4147-A177-3AD203B41FA5}">
                      <a16:colId xmlns:a16="http://schemas.microsoft.com/office/drawing/2014/main" val="3684031891"/>
                    </a:ext>
                  </a:extLst>
                </a:gridCol>
                <a:gridCol w="1058779">
                  <a:extLst>
                    <a:ext uri="{9D8B030D-6E8A-4147-A177-3AD203B41FA5}">
                      <a16:colId xmlns:a16="http://schemas.microsoft.com/office/drawing/2014/main" val="2313464808"/>
                    </a:ext>
                  </a:extLst>
                </a:gridCol>
                <a:gridCol w="790646">
                  <a:extLst>
                    <a:ext uri="{9D8B030D-6E8A-4147-A177-3AD203B41FA5}">
                      <a16:colId xmlns:a16="http://schemas.microsoft.com/office/drawing/2014/main" val="3666311174"/>
                    </a:ext>
                  </a:extLst>
                </a:gridCol>
              </a:tblGrid>
              <a:tr h="183141">
                <a:tc>
                  <a:txBody>
                    <a:bodyPr/>
                    <a:lstStyle/>
                    <a:p>
                      <a:pPr algn="ctr"/>
                      <a:r>
                        <a:rPr lang="en-US" dirty="0">
                          <a:solidFill>
                            <a:schemeClr val="tx1"/>
                          </a:solidFill>
                        </a:rPr>
                        <a:t>2015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dirty="0">
                          <a:solidFill>
                            <a:schemeClr val="tx1"/>
                          </a:solidFill>
                        </a:rPr>
                        <a:t>2016</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dirty="0">
                          <a:solidFill>
                            <a:schemeClr val="tx1"/>
                          </a:solidFill>
                        </a:rPr>
                        <a:t>2017</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dirty="0">
                          <a:solidFill>
                            <a:schemeClr val="tx1"/>
                          </a:solidFill>
                        </a:rPr>
                        <a:t>2018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dirty="0">
                          <a:solidFill>
                            <a:schemeClr val="tx1"/>
                          </a:solidFill>
                        </a:rPr>
                        <a:t>2019</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dirty="0">
                          <a:solidFill>
                            <a:schemeClr val="tx1"/>
                          </a:solidFill>
                        </a:rPr>
                        <a:t>2020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dirty="0">
                          <a:solidFill>
                            <a:schemeClr val="tx1"/>
                          </a:solidFill>
                        </a:rPr>
                        <a:t>2021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dirty="0">
                          <a:solidFill>
                            <a:schemeClr val="tx1"/>
                          </a:solidFill>
                        </a:rPr>
                        <a:t>2022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dirty="0">
                          <a:solidFill>
                            <a:schemeClr val="tx1"/>
                          </a:solidFill>
                        </a:rPr>
                        <a:t>2023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dirty="0">
                          <a:solidFill>
                            <a:schemeClr val="tx1"/>
                          </a:solidFill>
                        </a:rPr>
                        <a:t>2024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dirty="0">
                          <a:solidFill>
                            <a:schemeClr val="tx1"/>
                          </a:solidFill>
                        </a:rPr>
                        <a:t>2025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74384346"/>
                  </a:ext>
                </a:extLst>
              </a:tr>
            </a:tbl>
          </a:graphicData>
        </a:graphic>
      </p:graphicFrame>
      <p:sp>
        <p:nvSpPr>
          <p:cNvPr id="10" name="TextBox 9">
            <a:extLst>
              <a:ext uri="{FF2B5EF4-FFF2-40B4-BE49-F238E27FC236}">
                <a16:creationId xmlns:a16="http://schemas.microsoft.com/office/drawing/2014/main" id="{0A1586A5-B0DF-E2EB-25D7-CD0423228025}"/>
              </a:ext>
            </a:extLst>
          </p:cNvPr>
          <p:cNvSpPr txBox="1"/>
          <p:nvPr/>
        </p:nvSpPr>
        <p:spPr>
          <a:xfrm>
            <a:off x="914401" y="6104527"/>
            <a:ext cx="8907306" cy="707886"/>
          </a:xfrm>
          <a:prstGeom prst="rect">
            <a:avLst/>
          </a:prstGeom>
          <a:noFill/>
        </p:spPr>
        <p:txBody>
          <a:bodyPr wrap="square">
            <a:spAutoFit/>
          </a:bodyPr>
          <a:lstStyle/>
          <a:p>
            <a:r>
              <a:rPr lang="en-US" sz="1000" dirty="0"/>
              <a:t>Speaker Notes:</a:t>
            </a:r>
          </a:p>
          <a:p>
            <a:r>
              <a:rPr lang="en-US" sz="1000" dirty="0"/>
              <a:t>This slide shows the rate at which Americans have been dying from drug overdoses over the past decade.</a:t>
            </a:r>
          </a:p>
          <a:p>
            <a:r>
              <a:rPr lang="en-US" sz="1000" dirty="0"/>
              <a:t>The bars reflect the number of people who died in the year prior to that month.  [NOTE:  NOT THE NUMBER OF DEATHS PER MONTH.]</a:t>
            </a:r>
          </a:p>
          <a:p>
            <a:r>
              <a:rPr lang="en-US" sz="1000" dirty="0"/>
              <a:t>So, we be thankful that numbers are moving it the right direction, while at the same time recognizing that the number of people dying is still far too high.</a:t>
            </a:r>
          </a:p>
        </p:txBody>
      </p:sp>
      <p:sp>
        <p:nvSpPr>
          <p:cNvPr id="2" name="Slide Number Placeholder 1">
            <a:extLst>
              <a:ext uri="{FF2B5EF4-FFF2-40B4-BE49-F238E27FC236}">
                <a16:creationId xmlns:a16="http://schemas.microsoft.com/office/drawing/2014/main" id="{AAB4167F-4421-6BE4-051A-4F0B2652CB8D}"/>
              </a:ext>
            </a:extLst>
          </p:cNvPr>
          <p:cNvSpPr>
            <a:spLocks noGrp="1"/>
          </p:cNvSpPr>
          <p:nvPr>
            <p:ph type="sldNum" sz="quarter" idx="12"/>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a:t>
            </a:r>
            <a:r>
              <a:rPr kumimoji="0" lang="en-US" sz="1200" b="1" i="0" u="none" strike="noStrike" kern="1200" cap="none" spc="0" normalizeH="0" baseline="0" noProof="0" dirty="0">
                <a:ln>
                  <a:noFill/>
                </a:ln>
                <a:solidFill>
                  <a:schemeClr val="tx1"/>
                </a:solidFill>
                <a:effectLst/>
                <a:uLnTx/>
                <a:uFillTx/>
                <a:latin typeface="Aptos" panose="02110004020202020204"/>
                <a:ea typeface="+mn-ea"/>
                <a:cs typeface="+mn-cs"/>
              </a:rPr>
              <a:t>| </a:t>
            </a:r>
            <a:fld id="{017D9891-871D-D84C-B216-77B96298C297}" type="slidenum">
              <a:rPr kumimoji="0" lang="en-US" sz="1200" b="1" i="0" u="none" strike="noStrike" kern="1200" cap="none" spc="0" normalizeH="0" baseline="0" noProof="0" smtClean="0">
                <a:ln>
                  <a:noFill/>
                </a:ln>
                <a:solidFill>
                  <a:schemeClr val="tx1"/>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dirty="0">
              <a:ln>
                <a:noFill/>
              </a:ln>
              <a:solidFill>
                <a:schemeClr val="tx1"/>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BA57772A-65A0-CF39-4F3B-7C530941511E}"/>
              </a:ext>
              <a:ext uri="{C183D7F6-B498-43B3-948B-1728B52AA6E4}">
                <adec:decorative xmlns:adec="http://schemas.microsoft.com/office/drawing/2017/decorative" val="1"/>
              </a:ext>
            </a:extLst>
          </p:cNvPr>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3855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870D1-21D2-96BB-1B5A-A054986CCFE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FFE6398-7702-5FF8-7BED-7CE01629A0A7}"/>
              </a:ext>
              <a:ext uri="{C183D7F6-B498-43B3-948B-1728B52AA6E4}">
                <adec:decorative xmlns:adec="http://schemas.microsoft.com/office/drawing/2017/decorative" val="1"/>
              </a:ext>
            </a:extLst>
          </p:cNvPr>
          <p:cNvSpPr/>
          <p:nvPr/>
        </p:nvSpPr>
        <p:spPr>
          <a:xfrm>
            <a:off x="0" y="1592227"/>
            <a:ext cx="12185739" cy="46479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609D913D-DBFF-8F81-41CD-B87C5416402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pic>
        <p:nvPicPr>
          <p:cNvPr id="24" name="Picture 23">
            <a:extLst>
              <a:ext uri="{FF2B5EF4-FFF2-40B4-BE49-F238E27FC236}">
                <a16:creationId xmlns:a16="http://schemas.microsoft.com/office/drawing/2014/main" id="{C8AECCCA-4785-4C0C-0C00-BDB392A7A08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790266" y="1212550"/>
            <a:ext cx="5285503" cy="546100"/>
          </a:xfrm>
          <a:prstGeom prst="rect">
            <a:avLst/>
          </a:prstGeom>
        </p:spPr>
      </p:pic>
      <p:sp>
        <p:nvSpPr>
          <p:cNvPr id="25" name="Title 24">
            <a:extLst>
              <a:ext uri="{FF2B5EF4-FFF2-40B4-BE49-F238E27FC236}">
                <a16:creationId xmlns:a16="http://schemas.microsoft.com/office/drawing/2014/main" id="{885AF885-2EEE-A166-F7F9-0A62E5E942CA}"/>
              </a:ext>
            </a:extLst>
          </p:cNvPr>
          <p:cNvSpPr txBox="1">
            <a:spLocks noGrp="1"/>
          </p:cNvSpPr>
          <p:nvPr>
            <p:ph type="title" idx="4294967295"/>
          </p:nvPr>
        </p:nvSpPr>
        <p:spPr>
          <a:xfrm>
            <a:off x="7170007" y="1357171"/>
            <a:ext cx="4688015" cy="35394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FENTANYL FREE AMERICA INITIATIVE</a:t>
            </a:r>
          </a:p>
        </p:txBody>
      </p:sp>
      <p:sp>
        <p:nvSpPr>
          <p:cNvPr id="23" name="Content Placeholder 3">
            <a:extLst>
              <a:ext uri="{FF2B5EF4-FFF2-40B4-BE49-F238E27FC236}">
                <a16:creationId xmlns:a16="http://schemas.microsoft.com/office/drawing/2014/main" id="{92F7EC82-B5E8-C6AC-1F90-C4C373C8E461}"/>
              </a:ext>
            </a:extLst>
          </p:cNvPr>
          <p:cNvSpPr txBox="1">
            <a:spLocks/>
          </p:cNvSpPr>
          <p:nvPr/>
        </p:nvSpPr>
        <p:spPr>
          <a:xfrm>
            <a:off x="102956" y="2627348"/>
            <a:ext cx="5592129" cy="23307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360" b="0" i="0" u="none" strike="noStrike" kern="1200" cap="none" spc="0" normalizeH="0" baseline="0" noProof="0" dirty="0">
                <a:ln>
                  <a:noFill/>
                </a:ln>
                <a:solidFill>
                  <a:prstClr val="black"/>
                </a:solidFill>
                <a:effectLst/>
                <a:uLnTx/>
                <a:uFillTx/>
                <a:latin typeface="Aptos" panose="02110004020202020204"/>
                <a:ea typeface="Karla"/>
                <a:cs typeface="Karla"/>
                <a:sym typeface="Karla"/>
              </a:rPr>
              <a:t>The quantities of fentanyl that DEA seized in 2025 are enough to </a:t>
            </a:r>
            <a:r>
              <a:rPr kumimoji="0" lang="en-US" sz="3360" b="1" i="0" u="none" strike="noStrike" kern="1200" cap="none" spc="0" normalizeH="0" baseline="0" noProof="0" dirty="0">
                <a:ln>
                  <a:noFill/>
                </a:ln>
                <a:solidFill>
                  <a:srgbClr val="C00000"/>
                </a:solidFill>
                <a:effectLst/>
                <a:uLnTx/>
                <a:uFillTx/>
                <a:latin typeface="Aptos" panose="02110004020202020204"/>
                <a:ea typeface="Karla"/>
                <a:cs typeface="Karla"/>
                <a:sym typeface="Karla"/>
              </a:rPr>
              <a:t>kill almost every American.</a:t>
            </a:r>
          </a:p>
        </p:txBody>
      </p:sp>
      <p:pic>
        <p:nvPicPr>
          <p:cNvPr id="22" name="Picture 21">
            <a:extLst>
              <a:ext uri="{FF2B5EF4-FFF2-40B4-BE49-F238E27FC236}">
                <a16:creationId xmlns:a16="http://schemas.microsoft.com/office/drawing/2014/main" id="{B5BE0654-065E-8447-2DAD-B2DD06587B9A}"/>
              </a:ext>
              <a:ext uri="{C183D7F6-B498-43B3-948B-1728B52AA6E4}">
                <adec:decorative xmlns:adec="http://schemas.microsoft.com/office/drawing/2017/decorative" val="1"/>
              </a:ext>
            </a:extLst>
          </p:cNvPr>
          <p:cNvPicPr>
            <a:picLocks noChangeAspect="1"/>
          </p:cNvPicPr>
          <p:nvPr/>
        </p:nvPicPr>
        <p:blipFill>
          <a:blip r:embed="rId5">
            <a:lum bright="-10000"/>
          </a:blip>
          <a:stretch>
            <a:fillRect/>
          </a:stretch>
        </p:blipFill>
        <p:spPr>
          <a:xfrm>
            <a:off x="5794939" y="2090791"/>
            <a:ext cx="6063083" cy="3918403"/>
          </a:xfrm>
          <a:prstGeom prst="rect">
            <a:avLst/>
          </a:prstGeom>
        </p:spPr>
      </p:pic>
      <p:sp>
        <p:nvSpPr>
          <p:cNvPr id="4" name="TextBox 3">
            <a:extLst>
              <a:ext uri="{FF2B5EF4-FFF2-40B4-BE49-F238E27FC236}">
                <a16:creationId xmlns:a16="http://schemas.microsoft.com/office/drawing/2014/main" id="{F9B4E7BB-830D-4A41-0554-38E66F22DD96}"/>
              </a:ext>
            </a:extLst>
          </p:cNvPr>
          <p:cNvSpPr txBox="1"/>
          <p:nvPr/>
        </p:nvSpPr>
        <p:spPr>
          <a:xfrm>
            <a:off x="3581401" y="6475237"/>
            <a:ext cx="6103916" cy="1538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 dirty="0"/>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 dirty="0"/>
              <a:t>In calendar year 2025, DEA seized more than 45 million fentanyl pills and more than 9,600 pounds of fentanyl powder. This is the most fentanyl seized by DEA in a single year. It amounts to approximately 333 million deadly doses of fentanyl—enough to kill almost every American. (As of 12/12/25)</a:t>
            </a:r>
          </a:p>
        </p:txBody>
      </p:sp>
      <p:sp>
        <p:nvSpPr>
          <p:cNvPr id="10" name="TextBox 9">
            <a:extLst>
              <a:ext uri="{FF2B5EF4-FFF2-40B4-BE49-F238E27FC236}">
                <a16:creationId xmlns:a16="http://schemas.microsoft.com/office/drawing/2014/main" id="{A79DE150-192E-F4DB-4936-7904DDF68EC6}"/>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55" name="Slide Number Placeholder 54">
            <a:extLst>
              <a:ext uri="{FF2B5EF4-FFF2-40B4-BE49-F238E27FC236}">
                <a16:creationId xmlns:a16="http://schemas.microsoft.com/office/drawing/2014/main" id="{E72FF01F-B00D-2D70-E682-FC2F1B70E2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rPr>
              <a:t>| </a:t>
            </a:r>
            <a:fld id="{D447BB2B-ED08-DE44-A114-EDC612879DA1}" type="slidenum">
              <a:rPr kumimoji="0" lang="en-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B0DCB28A-7764-C0B9-48DD-04311A5AB3BE}"/>
              </a:ext>
              <a:ext uri="{C183D7F6-B498-43B3-948B-1728B52AA6E4}">
                <adec:decorative xmlns:adec="http://schemas.microsoft.com/office/drawing/2017/decorative" val="1"/>
              </a:ext>
            </a:extLst>
          </p:cNvPr>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402538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46171-CF5D-30ED-9AE0-14A32919453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081499D-67DD-91A8-5680-DF4CDF8CD26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sp>
        <p:nvSpPr>
          <p:cNvPr id="2" name="Rectangle 1">
            <a:extLst>
              <a:ext uri="{FF2B5EF4-FFF2-40B4-BE49-F238E27FC236}">
                <a16:creationId xmlns:a16="http://schemas.microsoft.com/office/drawing/2014/main" id="{09759672-E653-C556-0BBB-5CFDDDD7013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8" name="Picture 17">
            <a:extLst>
              <a:ext uri="{FF2B5EF4-FFF2-40B4-BE49-F238E27FC236}">
                <a16:creationId xmlns:a16="http://schemas.microsoft.com/office/drawing/2014/main" id="{D43A7B2B-77B6-8FFB-034C-6B6E5DA9179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841066" y="1212550"/>
            <a:ext cx="5234703" cy="546100"/>
          </a:xfrm>
          <a:prstGeom prst="rect">
            <a:avLst/>
          </a:prstGeom>
        </p:spPr>
      </p:pic>
      <p:sp>
        <p:nvSpPr>
          <p:cNvPr id="19" name="Title 18">
            <a:extLst>
              <a:ext uri="{FF2B5EF4-FFF2-40B4-BE49-F238E27FC236}">
                <a16:creationId xmlns:a16="http://schemas.microsoft.com/office/drawing/2014/main" id="{CE3EC33C-6F4D-90B7-FFFB-AF959CB00127}"/>
              </a:ext>
            </a:extLst>
          </p:cNvPr>
          <p:cNvSpPr txBox="1">
            <a:spLocks noGrp="1"/>
          </p:cNvSpPr>
          <p:nvPr>
            <p:ph type="title" idx="4294967295"/>
          </p:nvPr>
        </p:nvSpPr>
        <p:spPr>
          <a:xfrm>
            <a:off x="7415849" y="1245225"/>
            <a:ext cx="3961342" cy="46166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Common Counterfeit Pills</a:t>
            </a:r>
            <a:endPar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FEC776F3-A2DE-F709-9FE9-78986FC11DC9}"/>
              </a:ext>
            </a:extLst>
          </p:cNvPr>
          <p:cNvSpPr txBox="1"/>
          <p:nvPr/>
        </p:nvSpPr>
        <p:spPr>
          <a:xfrm>
            <a:off x="862709" y="5069315"/>
            <a:ext cx="2880361" cy="369332"/>
          </a:xfrm>
          <a:prstGeom prst="rect">
            <a:avLst/>
          </a:prstGeom>
          <a:noFill/>
        </p:spPr>
        <p:txBody>
          <a:bodyPr wrap="square" rtlCol="0">
            <a:spAutoFit/>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Adderall</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p:txBody>
      </p:sp>
      <p:pic>
        <p:nvPicPr>
          <p:cNvPr id="8" name="Picture 2" descr="Photo of an authentic Adderall tablet. ">
            <a:extLst>
              <a:ext uri="{FF2B5EF4-FFF2-40B4-BE49-F238E27FC236}">
                <a16:creationId xmlns:a16="http://schemas.microsoft.com/office/drawing/2014/main" id="{893F6D71-D073-39D6-192B-471669A2190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862710" y="2050244"/>
            <a:ext cx="2880360" cy="28803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EDE3162-4E42-6158-6D82-680279F867FA}"/>
              </a:ext>
            </a:extLst>
          </p:cNvPr>
          <p:cNvSpPr txBox="1"/>
          <p:nvPr/>
        </p:nvSpPr>
        <p:spPr>
          <a:xfrm>
            <a:off x="4644479" y="5099306"/>
            <a:ext cx="2896779" cy="369332"/>
          </a:xfrm>
          <a:prstGeom prst="rect">
            <a:avLst/>
          </a:prstGeom>
          <a:noFill/>
        </p:spPr>
        <p:txBody>
          <a:bodyPr wrap="square" rtlCol="0">
            <a:spAutoFit/>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Oxycodone</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p:txBody>
      </p:sp>
      <p:pic>
        <p:nvPicPr>
          <p:cNvPr id="15" name="Picture 14" descr="Photo showing the front and back of authentic oxycodone tablets.">
            <a:extLst>
              <a:ext uri="{FF2B5EF4-FFF2-40B4-BE49-F238E27FC236}">
                <a16:creationId xmlns:a16="http://schemas.microsoft.com/office/drawing/2014/main" id="{FEB73B25-8CD7-9E08-4451-8A77DE88610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35489" y="2027384"/>
            <a:ext cx="2880360" cy="2880360"/>
          </a:xfrm>
          <a:prstGeom prst="rect">
            <a:avLst/>
          </a:prstGeom>
        </p:spPr>
      </p:pic>
      <p:sp>
        <p:nvSpPr>
          <p:cNvPr id="17" name="TextBox 16">
            <a:extLst>
              <a:ext uri="{FF2B5EF4-FFF2-40B4-BE49-F238E27FC236}">
                <a16:creationId xmlns:a16="http://schemas.microsoft.com/office/drawing/2014/main" id="{0ABD8A8B-C4FF-5B9C-C77E-9589E864FE1B}"/>
              </a:ext>
            </a:extLst>
          </p:cNvPr>
          <p:cNvSpPr txBox="1"/>
          <p:nvPr/>
        </p:nvSpPr>
        <p:spPr>
          <a:xfrm>
            <a:off x="8253190" y="5069315"/>
            <a:ext cx="3193524" cy="369332"/>
          </a:xfrm>
          <a:prstGeom prst="rect">
            <a:avLst/>
          </a:prstGeom>
          <a:noFill/>
        </p:spPr>
        <p:txBody>
          <a:bodyPr wrap="square" rtlCol="0">
            <a:spAutoFit/>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Xanax®</a:t>
            </a:r>
          </a:p>
        </p:txBody>
      </p:sp>
      <p:pic>
        <p:nvPicPr>
          <p:cNvPr id="12" name="Picture 11" descr="Photo of an authentic Xanax tablet. ">
            <a:extLst>
              <a:ext uri="{FF2B5EF4-FFF2-40B4-BE49-F238E27FC236}">
                <a16:creationId xmlns:a16="http://schemas.microsoft.com/office/drawing/2014/main" id="{DF022BFB-8067-49FB-02AB-6579F79F762E}"/>
              </a:ext>
            </a:extLst>
          </p:cNvPr>
          <p:cNvPicPr>
            <a:picLocks noChangeAspect="1"/>
          </p:cNvPicPr>
          <p:nvPr/>
        </p:nvPicPr>
        <p:blipFill>
          <a:blip r:embed="rId7" cstate="screen">
            <a:extLst>
              <a:ext uri="{28A0092B-C50C-407E-A947-70E740481C1C}">
                <a14:useLocalDpi xmlns:a14="http://schemas.microsoft.com/office/drawing/2010/main"/>
              </a:ext>
            </a:extLst>
          </a:blip>
          <a:srcRect t="-1"/>
          <a:stretch>
            <a:fillRect/>
          </a:stretch>
        </p:blipFill>
        <p:spPr>
          <a:xfrm>
            <a:off x="8154874" y="2042876"/>
            <a:ext cx="3291840" cy="2834640"/>
          </a:xfrm>
          <a:prstGeom prst="rect">
            <a:avLst/>
          </a:prstGeom>
        </p:spPr>
      </p:pic>
      <p:sp>
        <p:nvSpPr>
          <p:cNvPr id="10" name="TextBox 9">
            <a:extLst>
              <a:ext uri="{FF2B5EF4-FFF2-40B4-BE49-F238E27FC236}">
                <a16:creationId xmlns:a16="http://schemas.microsoft.com/office/drawing/2014/main" id="{8AE92C4E-5538-5B8C-FEBE-C2D36CC8152B}"/>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4" name="TextBox 3">
            <a:extLst>
              <a:ext uri="{FF2B5EF4-FFF2-40B4-BE49-F238E27FC236}">
                <a16:creationId xmlns:a16="http://schemas.microsoft.com/office/drawing/2014/main" id="{89C85356-A7DE-9944-AF6C-225A28D01242}"/>
              </a:ext>
            </a:extLst>
          </p:cNvPr>
          <p:cNvSpPr txBox="1"/>
          <p:nvPr/>
        </p:nvSpPr>
        <p:spPr>
          <a:xfrm>
            <a:off x="3417745" y="6441286"/>
            <a:ext cx="6104238" cy="184666"/>
          </a:xfrm>
          <a:prstGeom prst="rect">
            <a:avLst/>
          </a:prstGeom>
          <a:noFill/>
        </p:spPr>
        <p:txBody>
          <a:bodyPr wrap="square">
            <a:spAutoFit/>
          </a:bodyPr>
          <a:lstStyle/>
          <a:p>
            <a:r>
              <a:rPr lang="en-US" sz="200" dirty="0"/>
              <a:t>Speaker Notes:</a:t>
            </a:r>
          </a:p>
          <a:p>
            <a:r>
              <a:rPr lang="en-US" sz="200" dirty="0"/>
              <a:t>Some of the most common fake pills are made to look like prescription opioids such as oxycodone, hydrocodone (Vicodin), alprazolam (Xanax) and stimulants like amphetamines such as Adderall.</a:t>
            </a:r>
          </a:p>
          <a:p>
            <a:r>
              <a:rPr lang="en-US" sz="200" dirty="0"/>
              <a:t>Fake prescription pills are widely accessible and often sold on social media and e-commerce platforms, making them available to anyone with a smartphone.</a:t>
            </a:r>
          </a:p>
        </p:txBody>
      </p:sp>
      <p:sp>
        <p:nvSpPr>
          <p:cNvPr id="55" name="Slide Number Placeholder 54">
            <a:extLst>
              <a:ext uri="{FF2B5EF4-FFF2-40B4-BE49-F238E27FC236}">
                <a16:creationId xmlns:a16="http://schemas.microsoft.com/office/drawing/2014/main" id="{CDD271B4-B602-CFF1-7BDE-39915DA1BE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rPr>
              <a:t>| </a:t>
            </a:r>
            <a:fld id="{D447BB2B-ED08-DE44-A114-EDC612879DA1}" type="slidenum">
              <a:rPr kumimoji="0" lang="en-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65106522-DAF6-DB92-BACB-0744D9885CC0}"/>
              </a:ext>
              <a:ext uri="{C183D7F6-B498-43B3-948B-1728B52AA6E4}">
                <adec:decorative xmlns:adec="http://schemas.microsoft.com/office/drawing/2017/decorative" val="1"/>
              </a:ext>
            </a:extLst>
          </p:cNvPr>
          <p:cNvPicPr/>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232604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15ef12a1-af58-44c4-b029-712fc0605570}" enabled="0" method="" siteId="{15ef12a1-af58-44c4-b029-712fc0605570}" removed="1"/>
</clbl:labelList>
</file>

<file path=docProps/app.xml><?xml version="1.0" encoding="utf-8"?>
<Properties xmlns="http://schemas.openxmlformats.org/officeDocument/2006/extended-properties" xmlns:vt="http://schemas.openxmlformats.org/officeDocument/2006/docPropsVTypes">
  <TotalTime>420</TotalTime>
  <Words>4721</Words>
  <Application>Microsoft Office PowerPoint</Application>
  <PresentationFormat>Widescreen</PresentationFormat>
  <Paragraphs>495</Paragraphs>
  <Slides>36</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Aptos</vt:lpstr>
      <vt:lpstr>Aptos Display</vt:lpstr>
      <vt:lpstr>Arial</vt:lpstr>
      <vt:lpstr>Helvetica Neue</vt:lpstr>
      <vt:lpstr>System Font Regular</vt:lpstr>
      <vt:lpstr>Wingdings</vt:lpstr>
      <vt:lpstr>1_Office Theme</vt:lpstr>
      <vt:lpstr>Fentanyl Free America</vt:lpstr>
      <vt:lpstr>Fentanyl Free America Is …</vt:lpstr>
      <vt:lpstr>A Fentanyl Free America starts with understanding the threat …</vt:lpstr>
      <vt:lpstr>What is Fentanyl?</vt:lpstr>
      <vt:lpstr>On average, 189 people die of a drug overdose / poisoning every day in the U.S.</vt:lpstr>
      <vt:lpstr>Overdose Deaths</vt:lpstr>
      <vt:lpstr>Overdose Deaths in Prior Year</vt:lpstr>
      <vt:lpstr>THE FENTANYL FREE AMERICA INITIATIVE</vt:lpstr>
      <vt:lpstr>Common Counterfeit Pills</vt:lpstr>
      <vt:lpstr>Photos of abused drugs</vt:lpstr>
      <vt:lpstr>The Sinaloa and Jalisco Cartels are the criminal organizations primarily responsible for the fentanyl killing Americans</vt:lpstr>
      <vt:lpstr>Supply chain of illicit fentanyl</vt:lpstr>
      <vt:lpstr>PROTECT</vt:lpstr>
      <vt:lpstr>DEA PROTECTS AMERICA</vt:lpstr>
      <vt:lpstr>DEA ENFORCEMENT</vt:lpstr>
      <vt:lpstr>DEA DIVERSION</vt:lpstr>
      <vt:lpstr>DEA INTELLIGENCE</vt:lpstr>
      <vt:lpstr>PREVENT</vt:lpstr>
      <vt:lpstr>Drug-Specific Presentations</vt:lpstr>
      <vt:lpstr>“Tools to Talk” presentation</vt:lpstr>
      <vt:lpstr>Together for Families is …</vt:lpstr>
      <vt:lpstr>National Take Back Prescription Day</vt:lpstr>
      <vt:lpstr>Website for Parents &amp; Caregivers</vt:lpstr>
      <vt:lpstr>Website for Higher Ed</vt:lpstr>
      <vt:lpstr>Website for Teens</vt:lpstr>
      <vt:lpstr>Website for Educators</vt:lpstr>
      <vt:lpstr>Publications</vt:lpstr>
      <vt:lpstr>Strategic Areas for Tribal Outreach</vt:lpstr>
      <vt:lpstr>Operation Engage</vt:lpstr>
      <vt:lpstr>Operation Engage 2026 Sites</vt:lpstr>
      <vt:lpstr>DEA Community Outreach Specialists</vt:lpstr>
      <vt:lpstr>SUPPORT</vt:lpstr>
      <vt:lpstr>Early intervention and treatment SAVES LIVES</vt:lpstr>
      <vt:lpstr>Together for Families</vt:lpstr>
      <vt:lpstr>JOIN THE FIGHT TO MAKE AMERICA FENTANYL FREE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Fentanyl Free America</dc:title>
  <dc:subject>Fentanyl Free America</dc:subject>
  <dc:creator>DOJ/DEA</dc:creator>
  <cp:lastModifiedBy>Laura</cp:lastModifiedBy>
  <cp:revision>18</cp:revision>
  <dcterms:created xsi:type="dcterms:W3CDTF">2026-03-02T20:46:22Z</dcterms:created>
  <dcterms:modified xsi:type="dcterms:W3CDTF">2026-04-21T18:42:38Z</dcterms:modified>
</cp:coreProperties>
</file>