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2" r:id="rId2"/>
    <p:sldId id="6013" r:id="rId3"/>
    <p:sldId id="261" r:id="rId4"/>
    <p:sldId id="6016" r:id="rId5"/>
    <p:sldId id="598" r:id="rId6"/>
    <p:sldId id="599" r:id="rId7"/>
    <p:sldId id="5985" r:id="rId8"/>
    <p:sldId id="600" r:id="rId9"/>
    <p:sldId id="5986" r:id="rId10"/>
    <p:sldId id="5988" r:id="rId11"/>
    <p:sldId id="5990" r:id="rId12"/>
    <p:sldId id="6020" r:id="rId13"/>
    <p:sldId id="6015" r:id="rId14"/>
    <p:sldId id="5992" r:id="rId15"/>
    <p:sldId id="5993" r:id="rId16"/>
    <p:sldId id="5995" r:id="rId17"/>
    <p:sldId id="5994" r:id="rId18"/>
    <p:sldId id="5996" r:id="rId19"/>
    <p:sldId id="6000" r:id="rId20"/>
    <p:sldId id="5998" r:id="rId21"/>
    <p:sldId id="6001" r:id="rId22"/>
    <p:sldId id="6002" r:id="rId23"/>
    <p:sldId id="6003" r:id="rId24"/>
    <p:sldId id="6004" r:id="rId25"/>
    <p:sldId id="6005" r:id="rId26"/>
    <p:sldId id="6006" r:id="rId27"/>
    <p:sldId id="6007" r:id="rId28"/>
    <p:sldId id="6008" r:id="rId29"/>
    <p:sldId id="6017" r:id="rId30"/>
    <p:sldId id="6018" r:id="rId31"/>
    <p:sldId id="6009" r:id="rId32"/>
    <p:sldId id="6014" r:id="rId33"/>
    <p:sldId id="6010" r:id="rId34"/>
    <p:sldId id="6011" r:id="rId35"/>
    <p:sldId id="6012" r:id="rId36"/>
    <p:sldId id="601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104"/>
    <a:srgbClr val="FF5047"/>
    <a:srgbClr val="A61E1E"/>
    <a:srgbClr val="131E3D"/>
    <a:srgbClr val="FF3A30"/>
    <a:srgbClr val="C00100"/>
    <a:srgbClr val="BD0003"/>
    <a:srgbClr val="B10202"/>
    <a:srgbClr val="BE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5" autoAdjust="0"/>
    <p:restoredTop sz="86441" autoAdjust="0"/>
  </p:normalViewPr>
  <p:slideViewPr>
    <p:cSldViewPr snapToGrid="0">
      <p:cViewPr varScale="1">
        <p:scale>
          <a:sx n="73" d="100"/>
          <a:sy n="73" d="100"/>
        </p:scale>
        <p:origin x="60" y="48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0" d="100"/>
          <a:sy n="70" d="100"/>
        </p:scale>
        <p:origin x="181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51934121244059"/>
          <c:y val="0.11502784082390226"/>
          <c:w val="0.32896131757511876"/>
          <c:h val="0.81721943325698865"/>
        </c:manualLayout>
      </c:layout>
      <c:doughnutChart>
        <c:varyColors val="0"/>
        <c:ser>
          <c:idx val="0"/>
          <c:order val="0"/>
          <c:tx>
            <c:strRef>
              <c:f>Sheet1!$B$1</c:f>
              <c:strCache>
                <c:ptCount val="1"/>
                <c:pt idx="0">
                  <c:v>Overdose Deaths</c:v>
                </c:pt>
              </c:strCache>
            </c:strRef>
          </c:tx>
          <c:spPr>
            <a:solidFill>
              <a:schemeClr val="accent1"/>
            </a:solidFill>
            <a:ln w="19050">
              <a:solidFill>
                <a:schemeClr val="bg2"/>
              </a:solidFill>
            </a:ln>
            <a:effectLst/>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1-6345-D342-8DFD-BEB10710E87D}"/>
              </c:ext>
            </c:extLst>
          </c:dPt>
          <c:dPt>
            <c:idx val="1"/>
            <c:bubble3D val="0"/>
            <c:spPr>
              <a:solidFill>
                <a:srgbClr val="C00000"/>
              </a:solidFill>
              <a:ln w="19050">
                <a:solidFill>
                  <a:schemeClr val="bg2"/>
                </a:solidFill>
              </a:ln>
              <a:effectLst/>
            </c:spPr>
            <c:extLst>
              <c:ext xmlns:c16="http://schemas.microsoft.com/office/drawing/2014/chart" uri="{C3380CC4-5D6E-409C-BE32-E72D297353CC}">
                <c16:uniqueId val="{00000003-6345-D342-8DFD-BEB10710E87D}"/>
              </c:ext>
            </c:extLst>
          </c:dPt>
          <c:dPt>
            <c:idx val="2"/>
            <c:bubble3D val="0"/>
            <c:spPr>
              <a:solidFill>
                <a:srgbClr val="18274F"/>
              </a:solidFill>
              <a:ln w="19050">
                <a:solidFill>
                  <a:schemeClr val="bg2"/>
                </a:solidFill>
              </a:ln>
              <a:effectLst/>
            </c:spPr>
            <c:extLst>
              <c:ext xmlns:c16="http://schemas.microsoft.com/office/drawing/2014/chart" uri="{C3380CC4-5D6E-409C-BE32-E72D297353CC}">
                <c16:uniqueId val="{00000005-6345-D342-8DFD-BEB10710E87D}"/>
              </c:ext>
            </c:extLst>
          </c:dPt>
          <c:dLbls>
            <c:dLbl>
              <c:idx val="0"/>
              <c:delete val="1"/>
              <c:extLst>
                <c:ext xmlns:c15="http://schemas.microsoft.com/office/drawing/2012/chart" uri="{CE6537A1-D6FC-4f65-9D91-7224C49458BB}"/>
                <c:ext xmlns:c16="http://schemas.microsoft.com/office/drawing/2014/chart" uri="{C3380CC4-5D6E-409C-BE32-E72D297353CC}">
                  <c16:uniqueId val="{00000001-6345-D342-8DFD-BEB10710E87D}"/>
                </c:ext>
              </c:extLst>
            </c:dLbl>
            <c:dLbl>
              <c:idx val="1"/>
              <c:layout>
                <c:manualLayout>
                  <c:x val="0.19723094384210987"/>
                  <c:y val="0.2671478277953272"/>
                </c:manualLayout>
              </c:layout>
              <c:tx>
                <c:rich>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mn-lt"/>
                        <a:ea typeface="+mn-ea"/>
                        <a:cs typeface="+mn-cs"/>
                      </a:defRPr>
                    </a:pPr>
                    <a:r>
                      <a:rPr lang="en-US" sz="3200" b="1" i="0" dirty="0">
                        <a:solidFill>
                          <a:srgbClr val="18274F"/>
                        </a:solidFill>
                        <a:latin typeface="Arial" panose="020B0604020202020204" pitchFamily="34" charset="0"/>
                      </a:rPr>
                      <a:t>38%</a:t>
                    </a:r>
                    <a:r>
                      <a:rPr lang="en-US" sz="3200" baseline="0" dirty="0">
                        <a:solidFill>
                          <a:srgbClr val="18274F"/>
                        </a:solidFill>
                      </a:rPr>
                      <a:t> </a:t>
                    </a:r>
                    <a:r>
                      <a:rPr lang="en-US" sz="3200" b="0" i="0" baseline="0" dirty="0" err="1">
                        <a:solidFill>
                          <a:srgbClr val="18274F"/>
                        </a:solidFill>
                        <a:latin typeface="Arial" panose="020B0604020202020204" pitchFamily="34" charset="0"/>
                      </a:rPr>
                      <a:t>involucró</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psicoestimulantes</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principalmente</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metanfetamina</a:t>
                    </a:r>
                    <a:endParaRPr lang="en-US" sz="3200" baseline="0" dirty="0">
                      <a:solidFill>
                        <a:srgbClr val="18274F"/>
                      </a:solidFill>
                    </a:endParaRPr>
                  </a:p>
                </c:rich>
              </c:tx>
              <c:spPr>
                <a:xfrm>
                  <a:off x="8285184" y="1951691"/>
                  <a:ext cx="3050932" cy="923447"/>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82906"/>
                        <a:gd name="adj2" fmla="val -22280"/>
                      </a:avLst>
                    </a:prstGeom>
                    <a:noFill/>
                    <a:ln>
                      <a:noFill/>
                    </a:ln>
                  </c15:spPr>
                  <c15:layout>
                    <c:manualLayout>
                      <c:w val="0.30501415470555826"/>
                      <c:h val="0.46214837065261788"/>
                    </c:manualLayout>
                  </c15:layout>
                  <c15:showDataLabelsRange val="1"/>
                </c:ext>
                <c:ext xmlns:c16="http://schemas.microsoft.com/office/drawing/2014/chart" uri="{C3380CC4-5D6E-409C-BE32-E72D297353CC}">
                  <c16:uniqueId val="{00000003-6345-D342-8DFD-BEB10710E87D}"/>
                </c:ext>
              </c:extLst>
            </c:dLbl>
            <c:dLbl>
              <c:idx val="2"/>
              <c:layout>
                <c:manualLayout>
                  <c:x val="-0.1666122516391729"/>
                  <c:y val="0.24271759529730486"/>
                </c:manualLayout>
              </c:layout>
              <c:tx>
                <c:rich>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Public Sans" pitchFamily="2" charset="77"/>
                        <a:ea typeface="+mn-ea"/>
                        <a:cs typeface="+mn-cs"/>
                      </a:defRPr>
                    </a:pPr>
                    <a:r>
                      <a:rPr lang="en-US" sz="3200" b="1" i="0" dirty="0">
                        <a:solidFill>
                          <a:srgbClr val="18274F"/>
                        </a:solidFill>
                        <a:latin typeface="Arial" panose="020B0604020202020204" pitchFamily="34" charset="0"/>
                      </a:rPr>
                      <a:t>49%</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involucró</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opioides</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sintéticos</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principalmente</a:t>
                    </a:r>
                    <a:r>
                      <a:rPr lang="en-US" sz="3200" b="0" i="0" baseline="0" dirty="0">
                        <a:solidFill>
                          <a:srgbClr val="18274F"/>
                        </a:solidFill>
                        <a:latin typeface="Arial" panose="020B0604020202020204" pitchFamily="34" charset="0"/>
                      </a:rPr>
                      <a:t> </a:t>
                    </a:r>
                    <a:r>
                      <a:rPr lang="en-US" sz="3200" b="0" i="0" baseline="0" dirty="0" err="1">
                        <a:solidFill>
                          <a:srgbClr val="18274F"/>
                        </a:solidFill>
                        <a:latin typeface="Arial" panose="020B0604020202020204" pitchFamily="34" charset="0"/>
                      </a:rPr>
                      <a:t>fentanilo</a:t>
                    </a:r>
                    <a:endParaRPr lang="en-US" sz="3200" b="0" i="0" baseline="0" dirty="0">
                      <a:solidFill>
                        <a:srgbClr val="18274F"/>
                      </a:solidFill>
                      <a:latin typeface="Arial" panose="020B0604020202020204" pitchFamily="34" charset="0"/>
                    </a:endParaRPr>
                  </a:p>
                </c:rich>
              </c:tx>
              <c:spPr>
                <a:xfrm>
                  <a:off x="312818" y="2228387"/>
                  <a:ext cx="2813128" cy="948848"/>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3200" b="0" i="0" u="none" strike="noStrike" kern="1200" baseline="0">
                      <a:solidFill>
                        <a:schemeClr val="tx1"/>
                      </a:solidFill>
                      <a:latin typeface="Public Sans" pitchFamily="2"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78102"/>
                        <a:gd name="adj2" fmla="val 23824"/>
                      </a:avLst>
                    </a:prstGeom>
                    <a:noFill/>
                    <a:ln>
                      <a:noFill/>
                    </a:ln>
                  </c15:spPr>
                  <c15:layout>
                    <c:manualLayout>
                      <c:w val="0.31554933135696622"/>
                      <c:h val="0.46216656929702565"/>
                    </c:manualLayout>
                  </c15:layout>
                  <c15:showDataLabelsRange val="1"/>
                </c:ext>
                <c:ext xmlns:c16="http://schemas.microsoft.com/office/drawing/2014/chart" uri="{C3380CC4-5D6E-409C-BE32-E72D297353CC}">
                  <c16:uniqueId val="{00000005-6345-D342-8DFD-BEB10710E87D}"/>
                </c:ext>
              </c:extLst>
            </c:dLbl>
            <c:spPr>
              <a:noFill/>
              <a:ln>
                <a:noFill/>
              </a:ln>
              <a:effectLst/>
            </c:spPr>
            <c:txPr>
              <a:bodyPr rot="0" spcFirstLastPara="1" vertOverflow="clip" horzOverflow="clip" vert="horz" wrap="square" lIns="38100" tIns="19050" rIns="38100" bIns="19050" anchor="ctr" anchorCtr="1">
                <a:spAutoFit/>
              </a:bodyPr>
              <a:lstStyle/>
              <a:p>
                <a:pPr>
                  <a:defRPr sz="3200" b="0"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Unknown</c:v>
                </c:pt>
                <c:pt idx="1">
                  <c:v>involved psychostimulants, primarily methamphetamine</c:v>
                </c:pt>
                <c:pt idx="2">
                  <c:v>involved synthetic opioids, primarily fentanyl</c:v>
                </c:pt>
              </c:strCache>
            </c:strRef>
          </c:cat>
          <c:val>
            <c:numRef>
              <c:f>Sheet1!$B$2:$B$4</c:f>
              <c:numCache>
                <c:formatCode>0%</c:formatCode>
                <c:ptCount val="3"/>
                <c:pt idx="0">
                  <c:v>0.13</c:v>
                </c:pt>
                <c:pt idx="1">
                  <c:v>0.38</c:v>
                </c:pt>
                <c:pt idx="2">
                  <c:v>0.49</c:v>
                </c:pt>
              </c:numCache>
            </c:numRef>
          </c:val>
          <c:extLst>
            <c:ext xmlns:c15="http://schemas.microsoft.com/office/drawing/2012/chart" uri="{02D57815-91ED-43cb-92C2-25804820EDAC}">
              <c15:datalabelsRange>
                <c15:f>Sheet1!$B$2:$B$4</c15:f>
                <c15:dlblRangeCache>
                  <c:ptCount val="3"/>
                  <c:pt idx="0">
                    <c:v>13%</c:v>
                  </c:pt>
                  <c:pt idx="1">
                    <c:v>38%</c:v>
                  </c:pt>
                  <c:pt idx="2">
                    <c:v>49%</c:v>
                  </c:pt>
                </c15:dlblRangeCache>
              </c15:datalabelsRange>
            </c:ext>
            <c:ext xmlns:c16="http://schemas.microsoft.com/office/drawing/2014/chart" uri="{C3380CC4-5D6E-409C-BE32-E72D297353CC}">
              <c16:uniqueId val="{00000006-6345-D342-8DFD-BEB10710E87D}"/>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VSRR_Provisional_Drug_Overdose_!$F$1</c:f>
              <c:strCache>
                <c:ptCount val="1"/>
                <c:pt idx="0">
                  <c:v>Data Value</c:v>
                </c:pt>
              </c:strCache>
            </c:strRef>
          </c:tx>
          <c:spPr>
            <a:solidFill>
              <a:schemeClr val="accent1"/>
            </a:solidFill>
            <a:ln>
              <a:noFill/>
            </a:ln>
            <a:effectLst/>
          </c:spPr>
          <c:invertIfNegative val="0"/>
          <c:dPt>
            <c:idx val="0"/>
            <c:invertIfNegative val="0"/>
            <c:bubble3D val="0"/>
            <c:spPr>
              <a:solidFill>
                <a:srgbClr val="FF3A30"/>
              </a:solidFill>
              <a:ln>
                <a:solidFill>
                  <a:srgbClr val="131E3D"/>
                </a:solidFill>
              </a:ln>
              <a:effectLst/>
            </c:spPr>
            <c:extLst>
              <c:ext xmlns:c16="http://schemas.microsoft.com/office/drawing/2014/chart" uri="{C3380CC4-5D6E-409C-BE32-E72D297353CC}">
                <c16:uniqueId val="{00000005-17AE-4484-89FB-BB47C783092B}"/>
              </c:ext>
            </c:extLst>
          </c:dPt>
          <c:dPt>
            <c:idx val="1"/>
            <c:invertIfNegative val="0"/>
            <c:bubble3D val="0"/>
            <c:spPr>
              <a:solidFill>
                <a:srgbClr val="131E3D"/>
              </a:solidFill>
              <a:ln>
                <a:noFill/>
              </a:ln>
              <a:effectLst/>
            </c:spPr>
            <c:extLst>
              <c:ext xmlns:c16="http://schemas.microsoft.com/office/drawing/2014/chart" uri="{C3380CC4-5D6E-409C-BE32-E72D297353CC}">
                <c16:uniqueId val="{00000002-C84D-49AE-B35A-E8C67B157D4E}"/>
              </c:ext>
            </c:extLst>
          </c:dPt>
          <c:dPt>
            <c:idx val="2"/>
            <c:invertIfNegative val="0"/>
            <c:bubble3D val="0"/>
            <c:spPr>
              <a:solidFill>
                <a:srgbClr val="131E3D"/>
              </a:solidFill>
              <a:ln>
                <a:noFill/>
              </a:ln>
              <a:effectLst/>
            </c:spPr>
            <c:extLst>
              <c:ext xmlns:c16="http://schemas.microsoft.com/office/drawing/2014/chart" uri="{C3380CC4-5D6E-409C-BE32-E72D297353CC}">
                <c16:uniqueId val="{0000000A-1030-BE4F-8F51-813B745CF024}"/>
              </c:ext>
            </c:extLst>
          </c:dPt>
          <c:dPt>
            <c:idx val="3"/>
            <c:invertIfNegative val="0"/>
            <c:bubble3D val="0"/>
            <c:spPr>
              <a:solidFill>
                <a:srgbClr val="131E3D"/>
              </a:solidFill>
              <a:ln>
                <a:noFill/>
              </a:ln>
              <a:effectLst/>
            </c:spPr>
            <c:extLst>
              <c:ext xmlns:c16="http://schemas.microsoft.com/office/drawing/2014/chart" uri="{C3380CC4-5D6E-409C-BE32-E72D297353CC}">
                <c16:uniqueId val="{0000000B-1030-BE4F-8F51-813B745CF024}"/>
              </c:ext>
            </c:extLst>
          </c:dPt>
          <c:dPt>
            <c:idx val="4"/>
            <c:invertIfNegative val="0"/>
            <c:bubble3D val="0"/>
            <c:spPr>
              <a:solidFill>
                <a:srgbClr val="131E3D"/>
              </a:solidFill>
              <a:ln>
                <a:noFill/>
              </a:ln>
              <a:effectLst/>
            </c:spPr>
            <c:extLst>
              <c:ext xmlns:c16="http://schemas.microsoft.com/office/drawing/2014/chart" uri="{C3380CC4-5D6E-409C-BE32-E72D297353CC}">
                <c16:uniqueId val="{0000000C-1030-BE4F-8F51-813B745CF024}"/>
              </c:ext>
            </c:extLst>
          </c:dPt>
          <c:dPt>
            <c:idx val="5"/>
            <c:invertIfNegative val="0"/>
            <c:bubble3D val="0"/>
            <c:spPr>
              <a:solidFill>
                <a:srgbClr val="131E3D"/>
              </a:solidFill>
              <a:ln>
                <a:noFill/>
              </a:ln>
              <a:effectLst/>
            </c:spPr>
            <c:extLst>
              <c:ext xmlns:c16="http://schemas.microsoft.com/office/drawing/2014/chart" uri="{C3380CC4-5D6E-409C-BE32-E72D297353CC}">
                <c16:uniqueId val="{0000000D-1030-BE4F-8F51-813B745CF024}"/>
              </c:ext>
            </c:extLst>
          </c:dPt>
          <c:dPt>
            <c:idx val="6"/>
            <c:invertIfNegative val="0"/>
            <c:bubble3D val="0"/>
            <c:spPr>
              <a:solidFill>
                <a:srgbClr val="131E3D"/>
              </a:solidFill>
              <a:ln>
                <a:noFill/>
              </a:ln>
              <a:effectLst/>
            </c:spPr>
            <c:extLst>
              <c:ext xmlns:c16="http://schemas.microsoft.com/office/drawing/2014/chart" uri="{C3380CC4-5D6E-409C-BE32-E72D297353CC}">
                <c16:uniqueId val="{0000000E-1030-BE4F-8F51-813B745CF024}"/>
              </c:ext>
            </c:extLst>
          </c:dPt>
          <c:dPt>
            <c:idx val="7"/>
            <c:invertIfNegative val="0"/>
            <c:bubble3D val="0"/>
            <c:spPr>
              <a:solidFill>
                <a:srgbClr val="131E3D"/>
              </a:solidFill>
              <a:ln>
                <a:noFill/>
              </a:ln>
              <a:effectLst/>
            </c:spPr>
            <c:extLst>
              <c:ext xmlns:c16="http://schemas.microsoft.com/office/drawing/2014/chart" uri="{C3380CC4-5D6E-409C-BE32-E72D297353CC}">
                <c16:uniqueId val="{0000000F-1030-BE4F-8F51-813B745CF024}"/>
              </c:ext>
            </c:extLst>
          </c:dPt>
          <c:dPt>
            <c:idx val="8"/>
            <c:invertIfNegative val="0"/>
            <c:bubble3D val="0"/>
            <c:spPr>
              <a:solidFill>
                <a:srgbClr val="131E3D"/>
              </a:solidFill>
              <a:ln>
                <a:noFill/>
              </a:ln>
              <a:effectLst/>
            </c:spPr>
            <c:extLst>
              <c:ext xmlns:c16="http://schemas.microsoft.com/office/drawing/2014/chart" uri="{C3380CC4-5D6E-409C-BE32-E72D297353CC}">
                <c16:uniqueId val="{00000010-1030-BE4F-8F51-813B745CF024}"/>
              </c:ext>
            </c:extLst>
          </c:dPt>
          <c:dPt>
            <c:idx val="9"/>
            <c:invertIfNegative val="0"/>
            <c:bubble3D val="0"/>
            <c:spPr>
              <a:solidFill>
                <a:srgbClr val="131E3D"/>
              </a:solidFill>
              <a:ln>
                <a:noFill/>
              </a:ln>
              <a:effectLst/>
            </c:spPr>
            <c:extLst>
              <c:ext xmlns:c16="http://schemas.microsoft.com/office/drawing/2014/chart" uri="{C3380CC4-5D6E-409C-BE32-E72D297353CC}">
                <c16:uniqueId val="{00000011-1030-BE4F-8F51-813B745CF024}"/>
              </c:ext>
            </c:extLst>
          </c:dPt>
          <c:dPt>
            <c:idx val="10"/>
            <c:invertIfNegative val="0"/>
            <c:bubble3D val="0"/>
            <c:spPr>
              <a:solidFill>
                <a:srgbClr val="131E3D"/>
              </a:solidFill>
              <a:ln>
                <a:noFill/>
              </a:ln>
              <a:effectLst/>
            </c:spPr>
            <c:extLst>
              <c:ext xmlns:c16="http://schemas.microsoft.com/office/drawing/2014/chart" uri="{C3380CC4-5D6E-409C-BE32-E72D297353CC}">
                <c16:uniqueId val="{00000012-1030-BE4F-8F51-813B745CF024}"/>
              </c:ext>
            </c:extLst>
          </c:dPt>
          <c:dPt>
            <c:idx val="11"/>
            <c:invertIfNegative val="0"/>
            <c:bubble3D val="0"/>
            <c:spPr>
              <a:solidFill>
                <a:srgbClr val="131E3D"/>
              </a:solidFill>
              <a:ln>
                <a:noFill/>
              </a:ln>
              <a:effectLst/>
            </c:spPr>
            <c:extLst>
              <c:ext xmlns:c16="http://schemas.microsoft.com/office/drawing/2014/chart" uri="{C3380CC4-5D6E-409C-BE32-E72D297353CC}">
                <c16:uniqueId val="{00000013-1030-BE4F-8F51-813B745CF024}"/>
              </c:ext>
            </c:extLst>
          </c:dPt>
          <c:dPt>
            <c:idx val="12"/>
            <c:invertIfNegative val="0"/>
            <c:bubble3D val="0"/>
            <c:spPr>
              <a:solidFill>
                <a:srgbClr val="131E3D"/>
              </a:solidFill>
              <a:ln>
                <a:noFill/>
              </a:ln>
              <a:effectLst/>
            </c:spPr>
            <c:extLst>
              <c:ext xmlns:c16="http://schemas.microsoft.com/office/drawing/2014/chart" uri="{C3380CC4-5D6E-409C-BE32-E72D297353CC}">
                <c16:uniqueId val="{00000014-1030-BE4F-8F51-813B745CF024}"/>
              </c:ext>
            </c:extLst>
          </c:dPt>
          <c:dPt>
            <c:idx val="13"/>
            <c:invertIfNegative val="0"/>
            <c:bubble3D val="0"/>
            <c:spPr>
              <a:solidFill>
                <a:srgbClr val="131E3D"/>
              </a:solidFill>
              <a:ln>
                <a:noFill/>
              </a:ln>
              <a:effectLst/>
            </c:spPr>
            <c:extLst>
              <c:ext xmlns:c16="http://schemas.microsoft.com/office/drawing/2014/chart" uri="{C3380CC4-5D6E-409C-BE32-E72D297353CC}">
                <c16:uniqueId val="{00000015-1030-BE4F-8F51-813B745CF024}"/>
              </c:ext>
            </c:extLst>
          </c:dPt>
          <c:dPt>
            <c:idx val="14"/>
            <c:invertIfNegative val="0"/>
            <c:bubble3D val="0"/>
            <c:spPr>
              <a:solidFill>
                <a:srgbClr val="131E3D"/>
              </a:solidFill>
              <a:ln>
                <a:noFill/>
              </a:ln>
              <a:effectLst/>
            </c:spPr>
            <c:extLst>
              <c:ext xmlns:c16="http://schemas.microsoft.com/office/drawing/2014/chart" uri="{C3380CC4-5D6E-409C-BE32-E72D297353CC}">
                <c16:uniqueId val="{00000016-1030-BE4F-8F51-813B745CF024}"/>
              </c:ext>
            </c:extLst>
          </c:dPt>
          <c:dPt>
            <c:idx val="15"/>
            <c:invertIfNegative val="0"/>
            <c:bubble3D val="0"/>
            <c:spPr>
              <a:solidFill>
                <a:srgbClr val="131E3D"/>
              </a:solidFill>
              <a:ln>
                <a:noFill/>
              </a:ln>
              <a:effectLst/>
            </c:spPr>
            <c:extLst>
              <c:ext xmlns:c16="http://schemas.microsoft.com/office/drawing/2014/chart" uri="{C3380CC4-5D6E-409C-BE32-E72D297353CC}">
                <c16:uniqueId val="{00000017-1030-BE4F-8F51-813B745CF024}"/>
              </c:ext>
            </c:extLst>
          </c:dPt>
          <c:dPt>
            <c:idx val="16"/>
            <c:invertIfNegative val="0"/>
            <c:bubble3D val="0"/>
            <c:spPr>
              <a:solidFill>
                <a:srgbClr val="131E3D"/>
              </a:solidFill>
              <a:ln>
                <a:noFill/>
              </a:ln>
              <a:effectLst/>
            </c:spPr>
            <c:extLst>
              <c:ext xmlns:c16="http://schemas.microsoft.com/office/drawing/2014/chart" uri="{C3380CC4-5D6E-409C-BE32-E72D297353CC}">
                <c16:uniqueId val="{00000018-1030-BE4F-8F51-813B745CF024}"/>
              </c:ext>
            </c:extLst>
          </c:dPt>
          <c:dPt>
            <c:idx val="17"/>
            <c:invertIfNegative val="0"/>
            <c:bubble3D val="0"/>
            <c:spPr>
              <a:solidFill>
                <a:srgbClr val="131E3D"/>
              </a:solidFill>
              <a:ln>
                <a:noFill/>
              </a:ln>
              <a:effectLst/>
            </c:spPr>
            <c:extLst>
              <c:ext xmlns:c16="http://schemas.microsoft.com/office/drawing/2014/chart" uri="{C3380CC4-5D6E-409C-BE32-E72D297353CC}">
                <c16:uniqueId val="{00000019-1030-BE4F-8F51-813B745CF024}"/>
              </c:ext>
            </c:extLst>
          </c:dPt>
          <c:dPt>
            <c:idx val="18"/>
            <c:invertIfNegative val="0"/>
            <c:bubble3D val="0"/>
            <c:spPr>
              <a:solidFill>
                <a:srgbClr val="131E3D"/>
              </a:solidFill>
              <a:ln>
                <a:noFill/>
              </a:ln>
              <a:effectLst/>
            </c:spPr>
            <c:extLst>
              <c:ext xmlns:c16="http://schemas.microsoft.com/office/drawing/2014/chart" uri="{C3380CC4-5D6E-409C-BE32-E72D297353CC}">
                <c16:uniqueId val="{0000001A-1030-BE4F-8F51-813B745CF024}"/>
              </c:ext>
            </c:extLst>
          </c:dPt>
          <c:dPt>
            <c:idx val="19"/>
            <c:invertIfNegative val="0"/>
            <c:bubble3D val="0"/>
            <c:spPr>
              <a:solidFill>
                <a:srgbClr val="131E3D"/>
              </a:solidFill>
              <a:ln>
                <a:noFill/>
              </a:ln>
              <a:effectLst/>
            </c:spPr>
            <c:extLst>
              <c:ext xmlns:c16="http://schemas.microsoft.com/office/drawing/2014/chart" uri="{C3380CC4-5D6E-409C-BE32-E72D297353CC}">
                <c16:uniqueId val="{0000001B-1030-BE4F-8F51-813B745CF024}"/>
              </c:ext>
            </c:extLst>
          </c:dPt>
          <c:dPt>
            <c:idx val="20"/>
            <c:invertIfNegative val="0"/>
            <c:bubble3D val="0"/>
            <c:spPr>
              <a:solidFill>
                <a:srgbClr val="131E3D"/>
              </a:solidFill>
              <a:ln>
                <a:noFill/>
              </a:ln>
              <a:effectLst/>
            </c:spPr>
            <c:extLst>
              <c:ext xmlns:c16="http://schemas.microsoft.com/office/drawing/2014/chart" uri="{C3380CC4-5D6E-409C-BE32-E72D297353CC}">
                <c16:uniqueId val="{0000001C-1030-BE4F-8F51-813B745CF024}"/>
              </c:ext>
            </c:extLst>
          </c:dPt>
          <c:dPt>
            <c:idx val="21"/>
            <c:invertIfNegative val="0"/>
            <c:bubble3D val="0"/>
            <c:spPr>
              <a:solidFill>
                <a:srgbClr val="131E3D"/>
              </a:solidFill>
              <a:ln>
                <a:noFill/>
              </a:ln>
              <a:effectLst/>
            </c:spPr>
            <c:extLst>
              <c:ext xmlns:c16="http://schemas.microsoft.com/office/drawing/2014/chart" uri="{C3380CC4-5D6E-409C-BE32-E72D297353CC}">
                <c16:uniqueId val="{0000001D-1030-BE4F-8F51-813B745CF024}"/>
              </c:ext>
            </c:extLst>
          </c:dPt>
          <c:dPt>
            <c:idx val="22"/>
            <c:invertIfNegative val="0"/>
            <c:bubble3D val="0"/>
            <c:spPr>
              <a:solidFill>
                <a:srgbClr val="131E3D"/>
              </a:solidFill>
              <a:ln>
                <a:noFill/>
              </a:ln>
              <a:effectLst/>
            </c:spPr>
            <c:extLst>
              <c:ext xmlns:c16="http://schemas.microsoft.com/office/drawing/2014/chart" uri="{C3380CC4-5D6E-409C-BE32-E72D297353CC}">
                <c16:uniqueId val="{0000001E-1030-BE4F-8F51-813B745CF024}"/>
              </c:ext>
            </c:extLst>
          </c:dPt>
          <c:dPt>
            <c:idx val="23"/>
            <c:invertIfNegative val="0"/>
            <c:bubble3D val="0"/>
            <c:spPr>
              <a:solidFill>
                <a:srgbClr val="131E3D"/>
              </a:solidFill>
              <a:ln>
                <a:noFill/>
              </a:ln>
              <a:effectLst/>
            </c:spPr>
            <c:extLst>
              <c:ext xmlns:c16="http://schemas.microsoft.com/office/drawing/2014/chart" uri="{C3380CC4-5D6E-409C-BE32-E72D297353CC}">
                <c16:uniqueId val="{0000001F-1030-BE4F-8F51-813B745CF024}"/>
              </c:ext>
            </c:extLst>
          </c:dPt>
          <c:dPt>
            <c:idx val="24"/>
            <c:invertIfNegative val="0"/>
            <c:bubble3D val="0"/>
            <c:spPr>
              <a:solidFill>
                <a:srgbClr val="131E3D"/>
              </a:solidFill>
              <a:ln>
                <a:noFill/>
              </a:ln>
              <a:effectLst/>
            </c:spPr>
            <c:extLst>
              <c:ext xmlns:c16="http://schemas.microsoft.com/office/drawing/2014/chart" uri="{C3380CC4-5D6E-409C-BE32-E72D297353CC}">
                <c16:uniqueId val="{00000020-1030-BE4F-8F51-813B745CF024}"/>
              </c:ext>
            </c:extLst>
          </c:dPt>
          <c:dPt>
            <c:idx val="25"/>
            <c:invertIfNegative val="0"/>
            <c:bubble3D val="0"/>
            <c:spPr>
              <a:solidFill>
                <a:srgbClr val="131E3D"/>
              </a:solidFill>
              <a:ln>
                <a:noFill/>
              </a:ln>
              <a:effectLst/>
            </c:spPr>
            <c:extLst>
              <c:ext xmlns:c16="http://schemas.microsoft.com/office/drawing/2014/chart" uri="{C3380CC4-5D6E-409C-BE32-E72D297353CC}">
                <c16:uniqueId val="{00000021-1030-BE4F-8F51-813B745CF024}"/>
              </c:ext>
            </c:extLst>
          </c:dPt>
          <c:dPt>
            <c:idx val="26"/>
            <c:invertIfNegative val="0"/>
            <c:bubble3D val="0"/>
            <c:spPr>
              <a:solidFill>
                <a:srgbClr val="131E3D"/>
              </a:solidFill>
              <a:ln>
                <a:noFill/>
              </a:ln>
              <a:effectLst/>
            </c:spPr>
            <c:extLst>
              <c:ext xmlns:c16="http://schemas.microsoft.com/office/drawing/2014/chart" uri="{C3380CC4-5D6E-409C-BE32-E72D297353CC}">
                <c16:uniqueId val="{00000022-1030-BE4F-8F51-813B745CF024}"/>
              </c:ext>
            </c:extLst>
          </c:dPt>
          <c:dPt>
            <c:idx val="27"/>
            <c:invertIfNegative val="0"/>
            <c:bubble3D val="0"/>
            <c:spPr>
              <a:solidFill>
                <a:srgbClr val="131E3D"/>
              </a:solidFill>
              <a:ln>
                <a:noFill/>
              </a:ln>
              <a:effectLst/>
            </c:spPr>
            <c:extLst>
              <c:ext xmlns:c16="http://schemas.microsoft.com/office/drawing/2014/chart" uri="{C3380CC4-5D6E-409C-BE32-E72D297353CC}">
                <c16:uniqueId val="{00000023-1030-BE4F-8F51-813B745CF024}"/>
              </c:ext>
            </c:extLst>
          </c:dPt>
          <c:dPt>
            <c:idx val="28"/>
            <c:invertIfNegative val="0"/>
            <c:bubble3D val="0"/>
            <c:spPr>
              <a:solidFill>
                <a:srgbClr val="131E3D"/>
              </a:solidFill>
              <a:ln>
                <a:noFill/>
              </a:ln>
              <a:effectLst/>
            </c:spPr>
            <c:extLst>
              <c:ext xmlns:c16="http://schemas.microsoft.com/office/drawing/2014/chart" uri="{C3380CC4-5D6E-409C-BE32-E72D297353CC}">
                <c16:uniqueId val="{00000024-1030-BE4F-8F51-813B745CF024}"/>
              </c:ext>
            </c:extLst>
          </c:dPt>
          <c:dPt>
            <c:idx val="29"/>
            <c:invertIfNegative val="0"/>
            <c:bubble3D val="0"/>
            <c:spPr>
              <a:solidFill>
                <a:srgbClr val="131E3D"/>
              </a:solidFill>
              <a:ln>
                <a:noFill/>
              </a:ln>
              <a:effectLst/>
            </c:spPr>
            <c:extLst>
              <c:ext xmlns:c16="http://schemas.microsoft.com/office/drawing/2014/chart" uri="{C3380CC4-5D6E-409C-BE32-E72D297353CC}">
                <c16:uniqueId val="{00000025-1030-BE4F-8F51-813B745CF024}"/>
              </c:ext>
            </c:extLst>
          </c:dPt>
          <c:dPt>
            <c:idx val="30"/>
            <c:invertIfNegative val="0"/>
            <c:bubble3D val="0"/>
            <c:spPr>
              <a:solidFill>
                <a:srgbClr val="131E3D"/>
              </a:solidFill>
              <a:ln>
                <a:noFill/>
              </a:ln>
              <a:effectLst/>
            </c:spPr>
            <c:extLst>
              <c:ext xmlns:c16="http://schemas.microsoft.com/office/drawing/2014/chart" uri="{C3380CC4-5D6E-409C-BE32-E72D297353CC}">
                <c16:uniqueId val="{00000026-1030-BE4F-8F51-813B745CF024}"/>
              </c:ext>
            </c:extLst>
          </c:dPt>
          <c:dPt>
            <c:idx val="31"/>
            <c:invertIfNegative val="0"/>
            <c:bubble3D val="0"/>
            <c:spPr>
              <a:solidFill>
                <a:srgbClr val="131E3D"/>
              </a:solidFill>
              <a:ln>
                <a:noFill/>
              </a:ln>
              <a:effectLst/>
            </c:spPr>
            <c:extLst>
              <c:ext xmlns:c16="http://schemas.microsoft.com/office/drawing/2014/chart" uri="{C3380CC4-5D6E-409C-BE32-E72D297353CC}">
                <c16:uniqueId val="{00000027-1030-BE4F-8F51-813B745CF024}"/>
              </c:ext>
            </c:extLst>
          </c:dPt>
          <c:dPt>
            <c:idx val="32"/>
            <c:invertIfNegative val="0"/>
            <c:bubble3D val="0"/>
            <c:spPr>
              <a:solidFill>
                <a:srgbClr val="131E3D"/>
              </a:solidFill>
              <a:ln>
                <a:noFill/>
              </a:ln>
              <a:effectLst/>
            </c:spPr>
            <c:extLst>
              <c:ext xmlns:c16="http://schemas.microsoft.com/office/drawing/2014/chart" uri="{C3380CC4-5D6E-409C-BE32-E72D297353CC}">
                <c16:uniqueId val="{00000028-1030-BE4F-8F51-813B745CF024}"/>
              </c:ext>
            </c:extLst>
          </c:dPt>
          <c:dPt>
            <c:idx val="33"/>
            <c:invertIfNegative val="0"/>
            <c:bubble3D val="0"/>
            <c:spPr>
              <a:solidFill>
                <a:srgbClr val="131E3D"/>
              </a:solidFill>
              <a:ln>
                <a:noFill/>
              </a:ln>
              <a:effectLst/>
            </c:spPr>
            <c:extLst>
              <c:ext xmlns:c16="http://schemas.microsoft.com/office/drawing/2014/chart" uri="{C3380CC4-5D6E-409C-BE32-E72D297353CC}">
                <c16:uniqueId val="{00000029-1030-BE4F-8F51-813B745CF024}"/>
              </c:ext>
            </c:extLst>
          </c:dPt>
          <c:dPt>
            <c:idx val="34"/>
            <c:invertIfNegative val="0"/>
            <c:bubble3D val="0"/>
            <c:spPr>
              <a:solidFill>
                <a:srgbClr val="FF3A30"/>
              </a:solidFill>
              <a:ln>
                <a:solidFill>
                  <a:srgbClr val="131E3D"/>
                </a:solidFill>
              </a:ln>
              <a:effectLst/>
            </c:spPr>
            <c:extLst>
              <c:ext xmlns:c16="http://schemas.microsoft.com/office/drawing/2014/chart" uri="{C3380CC4-5D6E-409C-BE32-E72D297353CC}">
                <c16:uniqueId val="{00000006-17AE-4484-89FB-BB47C783092B}"/>
              </c:ext>
            </c:extLst>
          </c:dPt>
          <c:dPt>
            <c:idx val="35"/>
            <c:invertIfNegative val="0"/>
            <c:bubble3D val="0"/>
            <c:spPr>
              <a:solidFill>
                <a:srgbClr val="131E3D"/>
              </a:solidFill>
              <a:ln>
                <a:noFill/>
              </a:ln>
              <a:effectLst/>
            </c:spPr>
            <c:extLst>
              <c:ext xmlns:c16="http://schemas.microsoft.com/office/drawing/2014/chart" uri="{C3380CC4-5D6E-409C-BE32-E72D297353CC}">
                <c16:uniqueId val="{0000002A-1030-BE4F-8F51-813B745CF024}"/>
              </c:ext>
            </c:extLst>
          </c:dPt>
          <c:dPt>
            <c:idx val="36"/>
            <c:invertIfNegative val="0"/>
            <c:bubble3D val="0"/>
            <c:spPr>
              <a:solidFill>
                <a:srgbClr val="131E3D"/>
              </a:solidFill>
              <a:ln>
                <a:noFill/>
              </a:ln>
              <a:effectLst/>
            </c:spPr>
            <c:extLst>
              <c:ext xmlns:c16="http://schemas.microsoft.com/office/drawing/2014/chart" uri="{C3380CC4-5D6E-409C-BE32-E72D297353CC}">
                <c16:uniqueId val="{0000002B-1030-BE4F-8F51-813B745CF024}"/>
              </c:ext>
            </c:extLst>
          </c:dPt>
          <c:dPt>
            <c:idx val="37"/>
            <c:invertIfNegative val="0"/>
            <c:bubble3D val="0"/>
            <c:spPr>
              <a:solidFill>
                <a:srgbClr val="131E3D"/>
              </a:solidFill>
              <a:ln>
                <a:noFill/>
              </a:ln>
              <a:effectLst/>
            </c:spPr>
            <c:extLst>
              <c:ext xmlns:c16="http://schemas.microsoft.com/office/drawing/2014/chart" uri="{C3380CC4-5D6E-409C-BE32-E72D297353CC}">
                <c16:uniqueId val="{0000002C-1030-BE4F-8F51-813B745CF024}"/>
              </c:ext>
            </c:extLst>
          </c:dPt>
          <c:dPt>
            <c:idx val="38"/>
            <c:invertIfNegative val="0"/>
            <c:bubble3D val="0"/>
            <c:spPr>
              <a:solidFill>
                <a:srgbClr val="131E3D"/>
              </a:solidFill>
              <a:ln>
                <a:noFill/>
              </a:ln>
              <a:effectLst/>
            </c:spPr>
            <c:extLst>
              <c:ext xmlns:c16="http://schemas.microsoft.com/office/drawing/2014/chart" uri="{C3380CC4-5D6E-409C-BE32-E72D297353CC}">
                <c16:uniqueId val="{0000002D-1030-BE4F-8F51-813B745CF024}"/>
              </c:ext>
            </c:extLst>
          </c:dPt>
          <c:dPt>
            <c:idx val="39"/>
            <c:invertIfNegative val="0"/>
            <c:bubble3D val="0"/>
            <c:spPr>
              <a:solidFill>
                <a:srgbClr val="131E3D"/>
              </a:solidFill>
              <a:ln>
                <a:noFill/>
              </a:ln>
              <a:effectLst/>
            </c:spPr>
            <c:extLst>
              <c:ext xmlns:c16="http://schemas.microsoft.com/office/drawing/2014/chart" uri="{C3380CC4-5D6E-409C-BE32-E72D297353CC}">
                <c16:uniqueId val="{0000002E-1030-BE4F-8F51-813B745CF024}"/>
              </c:ext>
            </c:extLst>
          </c:dPt>
          <c:dPt>
            <c:idx val="40"/>
            <c:invertIfNegative val="0"/>
            <c:bubble3D val="0"/>
            <c:spPr>
              <a:solidFill>
                <a:srgbClr val="131E3D"/>
              </a:solidFill>
              <a:ln>
                <a:noFill/>
              </a:ln>
              <a:effectLst/>
            </c:spPr>
            <c:extLst>
              <c:ext xmlns:c16="http://schemas.microsoft.com/office/drawing/2014/chart" uri="{C3380CC4-5D6E-409C-BE32-E72D297353CC}">
                <c16:uniqueId val="{0000002F-1030-BE4F-8F51-813B745CF024}"/>
              </c:ext>
            </c:extLst>
          </c:dPt>
          <c:dPt>
            <c:idx val="41"/>
            <c:invertIfNegative val="0"/>
            <c:bubble3D val="0"/>
            <c:spPr>
              <a:solidFill>
                <a:srgbClr val="131E3D"/>
              </a:solidFill>
              <a:ln>
                <a:noFill/>
              </a:ln>
              <a:effectLst/>
            </c:spPr>
            <c:extLst>
              <c:ext xmlns:c16="http://schemas.microsoft.com/office/drawing/2014/chart" uri="{C3380CC4-5D6E-409C-BE32-E72D297353CC}">
                <c16:uniqueId val="{00000001-C84D-49AE-B35A-E8C67B157D4E}"/>
              </c:ext>
            </c:extLst>
          </c:dPt>
          <c:dPt>
            <c:idx val="42"/>
            <c:invertIfNegative val="0"/>
            <c:bubble3D val="0"/>
            <c:spPr>
              <a:solidFill>
                <a:srgbClr val="131E3D"/>
              </a:solidFill>
              <a:ln>
                <a:noFill/>
              </a:ln>
              <a:effectLst/>
            </c:spPr>
            <c:extLst>
              <c:ext xmlns:c16="http://schemas.microsoft.com/office/drawing/2014/chart" uri="{C3380CC4-5D6E-409C-BE32-E72D297353CC}">
                <c16:uniqueId val="{00000030-1030-BE4F-8F51-813B745CF024}"/>
              </c:ext>
            </c:extLst>
          </c:dPt>
          <c:dPt>
            <c:idx val="43"/>
            <c:invertIfNegative val="0"/>
            <c:bubble3D val="0"/>
            <c:spPr>
              <a:solidFill>
                <a:srgbClr val="FF3A30"/>
              </a:solidFill>
              <a:ln>
                <a:solidFill>
                  <a:srgbClr val="131E3D"/>
                </a:solidFill>
              </a:ln>
              <a:effectLst/>
            </c:spPr>
            <c:extLst>
              <c:ext xmlns:c16="http://schemas.microsoft.com/office/drawing/2014/chart" uri="{C3380CC4-5D6E-409C-BE32-E72D297353CC}">
                <c16:uniqueId val="{00000004-17AE-4484-89FB-BB47C783092B}"/>
              </c:ext>
            </c:extLst>
          </c:dPt>
          <c:cat>
            <c:multiLvlStrRef>
              <c:f>VSRR_Provisional_Drug_Overdose_!$B$2:$E$78123</c:f>
              <c:multiLvlStrCache>
                <c:ptCount val="44"/>
                <c:lvl>
                  <c:pt idx="0">
                    <c:v>January</c:v>
                  </c:pt>
                  <c:pt idx="1">
                    <c:v>April</c:v>
                  </c:pt>
                  <c:pt idx="2">
                    <c:v>July</c:v>
                  </c:pt>
                  <c:pt idx="3">
                    <c:v>October</c:v>
                  </c:pt>
                  <c:pt idx="4">
                    <c:v>January</c:v>
                  </c:pt>
                  <c:pt idx="5">
                    <c:v>April</c:v>
                  </c:pt>
                  <c:pt idx="6">
                    <c:v>July</c:v>
                  </c:pt>
                  <c:pt idx="7">
                    <c:v>October</c:v>
                  </c:pt>
                  <c:pt idx="8">
                    <c:v>January</c:v>
                  </c:pt>
                  <c:pt idx="9">
                    <c:v>April</c:v>
                  </c:pt>
                  <c:pt idx="10">
                    <c:v>July</c:v>
                  </c:pt>
                  <c:pt idx="11">
                    <c:v>October</c:v>
                  </c:pt>
                  <c:pt idx="12">
                    <c:v>January</c:v>
                  </c:pt>
                  <c:pt idx="13">
                    <c:v>April</c:v>
                  </c:pt>
                  <c:pt idx="14">
                    <c:v>July</c:v>
                  </c:pt>
                  <c:pt idx="15">
                    <c:v>October</c:v>
                  </c:pt>
                  <c:pt idx="16">
                    <c:v>January</c:v>
                  </c:pt>
                  <c:pt idx="17">
                    <c:v>April</c:v>
                  </c:pt>
                  <c:pt idx="18">
                    <c:v>July</c:v>
                  </c:pt>
                  <c:pt idx="19">
                    <c:v>October</c:v>
                  </c:pt>
                  <c:pt idx="20">
                    <c:v>January</c:v>
                  </c:pt>
                  <c:pt idx="21">
                    <c:v>April</c:v>
                  </c:pt>
                  <c:pt idx="22">
                    <c:v>July</c:v>
                  </c:pt>
                  <c:pt idx="23">
                    <c:v>October</c:v>
                  </c:pt>
                  <c:pt idx="24">
                    <c:v>January</c:v>
                  </c:pt>
                  <c:pt idx="25">
                    <c:v>April</c:v>
                  </c:pt>
                  <c:pt idx="26">
                    <c:v>July</c:v>
                  </c:pt>
                  <c:pt idx="27">
                    <c:v>October</c:v>
                  </c:pt>
                  <c:pt idx="28">
                    <c:v>January</c:v>
                  </c:pt>
                  <c:pt idx="29">
                    <c:v>April</c:v>
                  </c:pt>
                  <c:pt idx="30">
                    <c:v>July</c:v>
                  </c:pt>
                  <c:pt idx="31">
                    <c:v>October</c:v>
                  </c:pt>
                  <c:pt idx="32">
                    <c:v>January</c:v>
                  </c:pt>
                  <c:pt idx="33">
                    <c:v>April</c:v>
                  </c:pt>
                  <c:pt idx="34">
                    <c:v>July</c:v>
                  </c:pt>
                  <c:pt idx="35">
                    <c:v>October</c:v>
                  </c:pt>
                  <c:pt idx="36">
                    <c:v>January</c:v>
                  </c:pt>
                  <c:pt idx="37">
                    <c:v>April</c:v>
                  </c:pt>
                  <c:pt idx="38">
                    <c:v>July</c:v>
                  </c:pt>
                  <c:pt idx="39">
                    <c:v>October</c:v>
                  </c:pt>
                  <c:pt idx="40">
                    <c:v>January</c:v>
                  </c:pt>
                  <c:pt idx="41">
                    <c:v>April</c:v>
                  </c:pt>
                  <c:pt idx="42">
                    <c:v>July</c:v>
                  </c:pt>
                  <c:pt idx="43">
                    <c:v>September</c:v>
                  </c:pt>
                </c:lvl>
                <c:lvl>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pt idx="30">
                    <c:v>2022</c:v>
                  </c:pt>
                  <c:pt idx="31">
                    <c:v>2022</c:v>
                  </c:pt>
                  <c:pt idx="32">
                    <c:v>2023</c:v>
                  </c:pt>
                  <c:pt idx="33">
                    <c:v>2023</c:v>
                  </c:pt>
                  <c:pt idx="34">
                    <c:v>2023</c:v>
                  </c:pt>
                  <c:pt idx="35">
                    <c:v>2023</c:v>
                  </c:pt>
                  <c:pt idx="36">
                    <c:v>2024</c:v>
                  </c:pt>
                  <c:pt idx="37">
                    <c:v>2024</c:v>
                  </c:pt>
                  <c:pt idx="38">
                    <c:v>2024</c:v>
                  </c:pt>
                  <c:pt idx="39">
                    <c:v>2024</c:v>
                  </c:pt>
                  <c:pt idx="40">
                    <c:v>2025</c:v>
                  </c:pt>
                  <c:pt idx="41">
                    <c:v>2025</c:v>
                  </c:pt>
                  <c:pt idx="42">
                    <c:v>2025</c:v>
                  </c:pt>
                  <c:pt idx="43">
                    <c:v>2025</c:v>
                  </c:pt>
                </c:lvl>
              </c:multiLvlStrCache>
            </c:multiLvlStrRef>
          </c:cat>
          <c:val>
            <c:numRef>
              <c:f>VSRR_Provisional_Drug_Overdose_!$F$2:$F$78123</c:f>
              <c:numCache>
                <c:formatCode>#,##0</c:formatCode>
                <c:ptCount val="44"/>
                <c:pt idx="0">
                  <c:v>47523</c:v>
                </c:pt>
                <c:pt idx="1">
                  <c:v>48748</c:v>
                </c:pt>
                <c:pt idx="2">
                  <c:v>50301</c:v>
                </c:pt>
                <c:pt idx="3">
                  <c:v>52114</c:v>
                </c:pt>
                <c:pt idx="4">
                  <c:v>52902</c:v>
                </c:pt>
                <c:pt idx="5">
                  <c:v>55763</c:v>
                </c:pt>
                <c:pt idx="6">
                  <c:v>58525</c:v>
                </c:pt>
                <c:pt idx="7">
                  <c:v>61062</c:v>
                </c:pt>
                <c:pt idx="8">
                  <c:v>65571</c:v>
                </c:pt>
                <c:pt idx="9">
                  <c:v>67493</c:v>
                </c:pt>
                <c:pt idx="10">
                  <c:v>69504</c:v>
                </c:pt>
                <c:pt idx="11">
                  <c:v>70690</c:v>
                </c:pt>
                <c:pt idx="12">
                  <c:v>70122</c:v>
                </c:pt>
                <c:pt idx="13">
                  <c:v>69042</c:v>
                </c:pt>
                <c:pt idx="14">
                  <c:v>68728</c:v>
                </c:pt>
                <c:pt idx="15">
                  <c:v>68404</c:v>
                </c:pt>
                <c:pt idx="16">
                  <c:v>67697</c:v>
                </c:pt>
                <c:pt idx="17">
                  <c:v>67736</c:v>
                </c:pt>
                <c:pt idx="18">
                  <c:v>68023</c:v>
                </c:pt>
                <c:pt idx="19">
                  <c:v>69371</c:v>
                </c:pt>
                <c:pt idx="20">
                  <c:v>72124</c:v>
                </c:pt>
                <c:pt idx="21">
                  <c:v>77017</c:v>
                </c:pt>
                <c:pt idx="22">
                  <c:v>85236</c:v>
                </c:pt>
                <c:pt idx="23">
                  <c:v>90093</c:v>
                </c:pt>
                <c:pt idx="24">
                  <c:v>94788</c:v>
                </c:pt>
                <c:pt idx="25">
                  <c:v>99772</c:v>
                </c:pt>
                <c:pt idx="26">
                  <c:v>101477</c:v>
                </c:pt>
                <c:pt idx="27">
                  <c:v>105528</c:v>
                </c:pt>
                <c:pt idx="28">
                  <c:v>107800</c:v>
                </c:pt>
                <c:pt idx="29">
                  <c:v>107785</c:v>
                </c:pt>
                <c:pt idx="30">
                  <c:v>107583</c:v>
                </c:pt>
                <c:pt idx="31">
                  <c:v>107819</c:v>
                </c:pt>
                <c:pt idx="32">
                  <c:v>109745</c:v>
                </c:pt>
                <c:pt idx="33">
                  <c:v>110774</c:v>
                </c:pt>
                <c:pt idx="34">
                  <c:v>111382</c:v>
                </c:pt>
                <c:pt idx="35">
                  <c:v>109703</c:v>
                </c:pt>
                <c:pt idx="36">
                  <c:v>105521</c:v>
                </c:pt>
                <c:pt idx="37">
                  <c:v>100049</c:v>
                </c:pt>
                <c:pt idx="38">
                  <c:v>93190</c:v>
                </c:pt>
                <c:pt idx="39">
                  <c:v>85175</c:v>
                </c:pt>
                <c:pt idx="40">
                  <c:v>79191</c:v>
                </c:pt>
                <c:pt idx="41">
                  <c:v>75180</c:v>
                </c:pt>
                <c:pt idx="42">
                  <c:v>71250</c:v>
                </c:pt>
                <c:pt idx="43">
                  <c:v>68962</c:v>
                </c:pt>
              </c:numCache>
            </c:numRef>
          </c:val>
          <c:extLst>
            <c:ext xmlns:c16="http://schemas.microsoft.com/office/drawing/2014/chart" uri="{C3380CC4-5D6E-409C-BE32-E72D297353CC}">
              <c16:uniqueId val="{00000000-C84D-49AE-B35A-E8C67B157D4E}"/>
            </c:ext>
          </c:extLst>
        </c:ser>
        <c:dLbls>
          <c:showLegendKey val="0"/>
          <c:showVal val="0"/>
          <c:showCatName val="0"/>
          <c:showSerName val="0"/>
          <c:showPercent val="0"/>
          <c:showBubbleSize val="0"/>
        </c:dLbls>
        <c:gapWidth val="219"/>
        <c:overlap val="-27"/>
        <c:axId val="1626322191"/>
        <c:axId val="1626342831"/>
      </c:barChart>
      <c:catAx>
        <c:axId val="162632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42831"/>
        <c:crosses val="autoZero"/>
        <c:auto val="0"/>
        <c:lblAlgn val="ctr"/>
        <c:lblOffset val="100"/>
        <c:noMultiLvlLbl val="1"/>
      </c:catAx>
      <c:valAx>
        <c:axId val="1626342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221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0.37811</cdr:x>
      <cdr:y>0.45159</cdr:y>
    </cdr:from>
    <cdr:to>
      <cdr:x>0.62189</cdr:x>
      <cdr:y>0.59074</cdr:y>
    </cdr:to>
    <cdr:sp macro="" textlink="">
      <cdr:nvSpPr>
        <cdr:cNvPr id="2" name="TextBox 1">
          <a:extLst xmlns:a="http://schemas.openxmlformats.org/drawingml/2006/main">
            <a:ext uri="{FF2B5EF4-FFF2-40B4-BE49-F238E27FC236}">
              <a16:creationId xmlns:a16="http://schemas.microsoft.com/office/drawing/2014/main" id="{10A14968-8E81-DB40-A407-15E3FEB70E81}"/>
            </a:ext>
          </a:extLst>
        </cdr:cNvPr>
        <cdr:cNvSpPr txBox="1"/>
      </cdr:nvSpPr>
      <cdr:spPr>
        <a:xfrm xmlns:a="http://schemas.openxmlformats.org/drawingml/2006/main">
          <a:off x="4286983" y="2175783"/>
          <a:ext cx="2763959" cy="670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4000" b="1">
              <a:solidFill>
                <a:srgbClr val="131E3E"/>
              </a:solidFill>
              <a:latin typeface="Arial" panose="020B0604020202020204" pitchFamily="34" charset="0"/>
            </a:rPr>
            <a:t>&gt;68,962</a:t>
          </a:r>
        </a:p>
      </cdr:txBody>
    </cdr:sp>
  </cdr:relSizeAnchor>
  <cdr:relSizeAnchor xmlns:cdr="http://schemas.openxmlformats.org/drawingml/2006/chartDrawing">
    <cdr:from>
      <cdr:x>0.38422</cdr:x>
      <cdr:y>0.59344</cdr:y>
    </cdr:from>
    <cdr:to>
      <cdr:x>0.61578</cdr:x>
      <cdr:y>0.7326</cdr:y>
    </cdr:to>
    <cdr:sp macro="" textlink="">
      <cdr:nvSpPr>
        <cdr:cNvPr id="3" name="TextBox 2">
          <a:extLst xmlns:a="http://schemas.openxmlformats.org/drawingml/2006/main">
            <a:ext uri="{FF2B5EF4-FFF2-40B4-BE49-F238E27FC236}">
              <a16:creationId xmlns:a16="http://schemas.microsoft.com/office/drawing/2014/main" id="{DC4386B6-FA13-C147-B82D-F681131AF31B}"/>
            </a:ext>
          </a:extLst>
        </cdr:cNvPr>
        <cdr:cNvSpPr txBox="1"/>
      </cdr:nvSpPr>
      <cdr:spPr>
        <a:xfrm xmlns:a="http://schemas.openxmlformats.org/drawingml/2006/main">
          <a:off x="4615527" y="2869584"/>
          <a:ext cx="2781557" cy="6729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1500" b="1" dirty="0">
              <a:solidFill>
                <a:srgbClr val="121E3E"/>
              </a:solidFill>
              <a:latin typeface="Arial" panose="020B0604020202020204" pitchFamily="34" charset="0"/>
            </a:rPr>
            <a:t>Muertes por sobredosis de drogas durante el último año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A80A3-E26F-4A9D-ACED-640D3DE1EA48}"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2B053-8D3C-4446-8043-6A0D0F5F31D6}" type="slidenum">
              <a:rPr lang="en-US" smtClean="0"/>
              <a:t>‹#›</a:t>
            </a:fld>
            <a:endParaRPr lang="en-US"/>
          </a:p>
        </p:txBody>
      </p:sp>
    </p:spTree>
    <p:extLst>
      <p:ext uri="{BB962C8B-B14F-4D97-AF65-F5344CB8AC3E}">
        <p14:creationId xmlns:p14="http://schemas.microsoft.com/office/powerpoint/2010/main" val="384323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getsmartaboutdrugs.com/toolstotal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Gracias por la oportunidad de hablar con ustedes hoy sobre </a:t>
            </a:r>
            <a:r>
              <a:rPr lang="en-US" noProof="0" dirty="0"/>
              <a:t>Fentanyl Free America </a:t>
            </a:r>
            <a:r>
              <a:rPr lang="es-MX" dirty="0"/>
              <a:t>(Estados Unidos libre de fentanilo).</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a:t>
            </a:fld>
            <a:endParaRPr lang="en-US" dirty="0"/>
          </a:p>
        </p:txBody>
      </p:sp>
    </p:spTree>
    <p:extLst>
      <p:ext uri="{BB962C8B-B14F-4D97-AF65-F5344CB8AC3E}">
        <p14:creationId xmlns:p14="http://schemas.microsoft.com/office/powerpoint/2010/main" val="208366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Si bien el fentanilo aparece con mayor frecuencia en la heroína y en las pastillas falsificadas, también se encuentran fentanilo y sus análogos en la metanfetamina, el </a:t>
            </a:r>
            <a:r>
              <a:rPr lang="es-MX" dirty="0" err="1"/>
              <a:t>MDMA</a:t>
            </a:r>
            <a:r>
              <a:rPr lang="es-MX" dirty="0"/>
              <a:t>/éxtasis y la cocaína.</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10</a:t>
            </a:fld>
            <a:endParaRPr lang="en-US"/>
          </a:p>
        </p:txBody>
      </p:sp>
    </p:spTree>
    <p:extLst>
      <p:ext uri="{BB962C8B-B14F-4D97-AF65-F5344CB8AC3E}">
        <p14:creationId xmlns:p14="http://schemas.microsoft.com/office/powerpoint/2010/main" val="24765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Si bien el fentanilo aparece con mayor frecuencia en la heroína y en las pastillas falsificadas, también se encuentran fentanilo y sus análogos en la metanfetamina, el </a:t>
            </a:r>
            <a:r>
              <a:rPr lang="es-MX" dirty="0" err="1"/>
              <a:t>MDMA</a:t>
            </a:r>
            <a:r>
              <a:rPr lang="es-MX" dirty="0"/>
              <a:t>/éxtasis y la cocaína.</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11</a:t>
            </a:fld>
            <a:endParaRPr lang="en-US"/>
          </a:p>
        </p:txBody>
      </p:sp>
    </p:spTree>
    <p:extLst>
      <p:ext uri="{BB962C8B-B14F-4D97-AF65-F5344CB8AC3E}">
        <p14:creationId xmlns:p14="http://schemas.microsoft.com/office/powerpoint/2010/main" val="357080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Esta es una infografía que muestra la cadena de suministro que sigue el fentanilo ilícito en su camino hacia las ciudades y pueblos estadounidenses.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Comienza con precursores químicos procedentes de China que se introducen de contrabando en México.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En México, esos químicos se utilizan para fabricar pastillas falsificadas que imitan medicamentos legítimos.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Desde allí, las pastillas se introducen de contrabando en comunidades estadounidenses y se distribuyen entre particulares.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El último paso consiste en que los beneficios obtenidos con la venta de estos venenos se blanquean y vuelven a los cárteles de la droga y a sus proveedores.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12</a:t>
            </a:fld>
            <a:endParaRPr lang="en-US"/>
          </a:p>
        </p:txBody>
      </p:sp>
    </p:spTree>
    <p:extLst>
      <p:ext uri="{BB962C8B-B14F-4D97-AF65-F5344CB8AC3E}">
        <p14:creationId xmlns:p14="http://schemas.microsoft.com/office/powerpoint/2010/main" val="255816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rgbClr val="000000"/>
                </a:solidFill>
                <a:effectLst/>
                <a:latin typeface="Arial"/>
                <a:ea typeface="Arial"/>
                <a:cs typeface="Arial"/>
                <a:sym typeface="Arial"/>
              </a:rPr>
              <a:t>La DEA es, ante todo, un organismo encargado de hacer cumplir la ley. Protegemos a las comunidades mediante una mayor vigilancia y medidas más estrictas para prevenir la producción y distribución de fentanilo.</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13</a:t>
            </a:fld>
            <a:endParaRPr lang="en-US"/>
          </a:p>
        </p:txBody>
      </p:sp>
    </p:spTree>
    <p:extLst>
      <p:ext uri="{BB962C8B-B14F-4D97-AF65-F5344CB8AC3E}">
        <p14:creationId xmlns:p14="http://schemas.microsoft.com/office/powerpoint/2010/main" val="39639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200" b="0" i="0" u="none" strike="noStrike" cap="none" dirty="0">
                <a:solidFill>
                  <a:srgbClr val="000000"/>
                </a:solidFill>
                <a:effectLst/>
                <a:latin typeface="Arial"/>
                <a:ea typeface="Arial"/>
                <a:cs typeface="Arial"/>
                <a:sym typeface="Arial"/>
              </a:rPr>
              <a:t>La DEA lidera la lucha para proteger las vidas y comunidades estadounidenses del impacto devastador del fentanilo.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200" b="0" i="0" u="none" strike="noStrike" cap="none" dirty="0">
                <a:solidFill>
                  <a:srgbClr val="000000"/>
                </a:solidFill>
                <a:effectLst/>
                <a:latin typeface="Arial"/>
                <a:ea typeface="Arial"/>
                <a:cs typeface="Arial"/>
                <a:sym typeface="Arial"/>
              </a:rPr>
              <a:t>Nuestra misión es clara y se basa en la acción decidida: desmantelar los cárteles responsables de la fabricación y el tráfico de este veneno mortal, desarticular sus redes de mando y control, interrumpir los sistemas financieros ilícitos que los sustentan y cortar el suministro antes de que llegue a nuestros vecindarios.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200" b="0" i="0" u="none" strike="noStrike" cap="none" dirty="0">
                <a:solidFill>
                  <a:srgbClr val="000000"/>
                </a:solidFill>
                <a:effectLst/>
                <a:latin typeface="Arial"/>
                <a:ea typeface="Arial"/>
                <a:cs typeface="Arial"/>
                <a:sym typeface="Arial"/>
              </a:rPr>
              <a:t>Las asociaciones son el eje central del trabajo de la DEA. La DEA colabora con los organismos encargados de hacer cumplir la ley y las organizaciones civiles en todos los niveles para lograr resultados.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14</a:t>
            </a:fld>
            <a:endParaRPr lang="en-US"/>
          </a:p>
        </p:txBody>
      </p:sp>
    </p:spTree>
    <p:extLst>
      <p:ext uri="{BB962C8B-B14F-4D97-AF65-F5344CB8AC3E}">
        <p14:creationId xmlns:p14="http://schemas.microsoft.com/office/powerpoint/2010/main" val="758737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s-MX" dirty="0"/>
              <a:t>La DEA desempeña muchas funciones, pero, una vez más, la aplicación de la ley es el núcleo de nuestra labor. Los agentes de la DEA y los miembros de los grupos de trabajo investigan y arrestan a quienes trafican con drogas en nuestra comunidad, centrándose especialmente en aquellos que causan mayor daño.</a:t>
            </a:r>
          </a:p>
          <a:p>
            <a:pPr marL="158750" indent="0">
              <a:buNone/>
            </a:pPr>
            <a:endParaRPr lang="en-US" dirty="0"/>
          </a:p>
          <a:p>
            <a:pPr marL="158750" indent="0">
              <a:buNone/>
            </a:pPr>
            <a:r>
              <a:rPr lang="es-MX" dirty="0"/>
              <a:t>Cada pastilla y cada sobre de polvo que las fuerzas del orden, bajo la dirección de la DEA, retiran de las calles puede salvar una vida.</a:t>
            </a:r>
          </a:p>
          <a:p>
            <a:pPr marL="158750" indent="0">
              <a:buNone/>
            </a:pPr>
            <a:endParaRPr lang="en-US" dirty="0"/>
          </a:p>
          <a:p>
            <a:pPr marL="158750" indent="0">
              <a:buNone/>
            </a:pPr>
            <a:r>
              <a:rPr lang="es-MX" dirty="0"/>
              <a:t>Y las vidas que corren mayor riesgo son las de las personas más vulnerables: los jóvenes y aquellos que luchan contra la drogadicción o que buscan recuperarse.</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15</a:t>
            </a:fld>
            <a:endParaRPr lang="en-US"/>
          </a:p>
        </p:txBody>
      </p:sp>
    </p:spTree>
    <p:extLst>
      <p:ext uri="{BB962C8B-B14F-4D97-AF65-F5344CB8AC3E}">
        <p14:creationId xmlns:p14="http://schemas.microsoft.com/office/powerpoint/2010/main" val="703044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s-MX" dirty="0"/>
              <a:t>Mucha gente no sabe que la DEA también es un organismo regulador.</a:t>
            </a:r>
          </a:p>
          <a:p>
            <a:pPr marL="158750" indent="0">
              <a:buNone/>
            </a:pPr>
            <a:endParaRPr lang="en-US" dirty="0"/>
          </a:p>
          <a:p>
            <a:pPr marL="158750" indent="0">
              <a:buNone/>
            </a:pPr>
            <a:r>
              <a:rPr lang="es-MX" dirty="0"/>
              <a:t>La misión de la División de Control de Desvíos de la DEA es prevenir, detectar e investigar el desvío de productos farmacéuticos controlados y sustancias químicas incluidas en la lista, procedentes de fuentes legítimas, al tiempo que se garantiza un suministro adecuado e ininterrumpido para las necesidades médicas, comerciales y científicas legítimas.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16</a:t>
            </a:fld>
            <a:endParaRPr lang="en-US"/>
          </a:p>
        </p:txBody>
      </p:sp>
    </p:spTree>
    <p:extLst>
      <p:ext uri="{BB962C8B-B14F-4D97-AF65-F5344CB8AC3E}">
        <p14:creationId xmlns:p14="http://schemas.microsoft.com/office/powerpoint/2010/main" val="4141338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s-MX" dirty="0"/>
              <a:t>Las detenciones realizadas por agentes y los casos gestionados por especialistas en desvío de drogas comienzan con los analistas de inteligencia de la DEA, quienes recopilan información de todas las fuentes para rastrear patrones e identificar riesgos.</a:t>
            </a:r>
          </a:p>
          <a:p>
            <a:pPr marL="158750" indent="0">
              <a:buNone/>
            </a:pPr>
            <a:endParaRPr lang="en-US" dirty="0"/>
          </a:p>
          <a:p>
            <a:pPr marL="158750" indent="0">
              <a:buNone/>
            </a:pPr>
            <a:r>
              <a:rPr lang="es-MX" dirty="0"/>
              <a:t>La DEA comparte inteligencia oportuna y procesable con socios estatales y locales, y analiza las pruebas para identificar tendencias, patrones y nuevos riesgos para nuestro país.</a:t>
            </a:r>
          </a:p>
          <a:p>
            <a:pPr marL="158750" indent="0">
              <a:buNone/>
            </a:pP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17</a:t>
            </a:fld>
            <a:endParaRPr lang="en-US"/>
          </a:p>
        </p:txBody>
      </p:sp>
    </p:spTree>
    <p:extLst>
      <p:ext uri="{BB962C8B-B14F-4D97-AF65-F5344CB8AC3E}">
        <p14:creationId xmlns:p14="http://schemas.microsoft.com/office/powerpoint/2010/main" val="162673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Si bien la protección de los estadounidenses es la misión principal de la DEA, la DEA también dedica recursos a la prevención y trabaja con socios para lograr el objetivo de reducir la demanda de drogas ilícitas.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18</a:t>
            </a:fld>
            <a:endParaRPr lang="en-US"/>
          </a:p>
        </p:txBody>
      </p:sp>
    </p:spTree>
    <p:extLst>
      <p:ext uri="{BB962C8B-B14F-4D97-AF65-F5344CB8AC3E}">
        <p14:creationId xmlns:p14="http://schemas.microsoft.com/office/powerpoint/2010/main" val="771136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Hay varias presentaciones, incluida una totalmente nueva sobre el vapeo.</a:t>
            </a:r>
          </a:p>
          <a:p>
            <a:endParaRPr lang="en-US" dirty="0"/>
          </a:p>
          <a:p>
            <a:r>
              <a:rPr lang="es-MX" dirty="0"/>
              <a:t>Estas presentaciones pueden ser impartidas por los especialistas en divulgación comunitaria de la DEA o por sus socios.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19</a:t>
            </a:fld>
            <a:endParaRPr lang="en-US"/>
          </a:p>
        </p:txBody>
      </p:sp>
    </p:spTree>
    <p:extLst>
      <p:ext uri="{BB962C8B-B14F-4D97-AF65-F5344CB8AC3E}">
        <p14:creationId xmlns:p14="http://schemas.microsoft.com/office/powerpoint/2010/main" val="201947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dirty="0"/>
              <a:t>El 3 de diciembre de 2025, el administrador de la DEA Terry Cole lanzó “</a:t>
            </a:r>
            <a:r>
              <a:rPr lang="es-MX" dirty="0" err="1"/>
              <a:t>Fentanyl</a:t>
            </a:r>
            <a:r>
              <a:rPr lang="es-MX" dirty="0"/>
              <a:t> Free </a:t>
            </a:r>
            <a:r>
              <a:rPr lang="es-MX" dirty="0" err="1"/>
              <a:t>America</a:t>
            </a:r>
            <a:r>
              <a:rPr lang="es-MX" dirty="0"/>
              <a:t>” (Estados Unidos libre de fentanilo), un esfuerzo multifacético para salvar vidas estadounidenses de los opioides sintéticos al interrumpir la cadena de suministro del fentanilo para reducir su disponibilidad.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r>
              <a:rPr lang="es-MX" dirty="0" err="1"/>
              <a:t>Fentanyl</a:t>
            </a:r>
            <a:r>
              <a:rPr lang="es-MX" dirty="0"/>
              <a:t> Free </a:t>
            </a:r>
            <a:r>
              <a:rPr lang="es-MX" dirty="0" err="1"/>
              <a:t>America</a:t>
            </a:r>
            <a:r>
              <a:rPr lang="es-MX" dirty="0"/>
              <a:t> tiene tres componentes:</a:t>
            </a:r>
          </a:p>
          <a:p>
            <a:pPr marL="158750" indent="0">
              <a:buNone/>
            </a:pPr>
            <a:endParaRPr lang="en-US" dirty="0"/>
          </a:p>
          <a:p>
            <a:pPr marL="158750" indent="0">
              <a:buNone/>
            </a:pPr>
            <a:r>
              <a:rPr lang="es-MX" dirty="0"/>
              <a:t>Proteger a los estadounidenses de los traficantes de drogas;</a:t>
            </a:r>
          </a:p>
          <a:p>
            <a:pPr marL="158750" indent="0">
              <a:buNone/>
            </a:pPr>
            <a:r>
              <a:rPr lang="es-MX" dirty="0"/>
              <a:t>Prevenir el consumo de fentanilo, especialmente entre los jóvenes; y</a:t>
            </a:r>
          </a:p>
          <a:p>
            <a:pPr marL="158750" indent="0">
              <a:buNone/>
            </a:pPr>
            <a:r>
              <a:rPr lang="es-MX" dirty="0"/>
              <a:t>Apoyar a los afectados por el fentanilo, para incluir a los que sufren de adicción y a sus seres queridos.</a:t>
            </a:r>
          </a:p>
          <a:p>
            <a:pPr marL="158750" indent="0">
              <a:buNone/>
            </a:pPr>
            <a:endParaRPr lang="en-US" dirty="0"/>
          </a:p>
          <a:p>
            <a:pPr marL="158750" indent="0">
              <a:buNone/>
            </a:pPr>
            <a:r>
              <a:rPr lang="es-MX" dirty="0"/>
              <a:t>En la presentación de hoy hablaremos sobre cómo la DEA y sus socios llevan a cabo este trabajo.</a:t>
            </a:r>
          </a:p>
          <a:p>
            <a:pPr marL="158750" indent="0">
              <a:buNone/>
            </a:pPr>
            <a:endParaRPr lang="en-US" dirty="0"/>
          </a:p>
          <a:p>
            <a:pPr marL="158750" indent="0">
              <a:buNone/>
            </a:pPr>
            <a:r>
              <a:rPr lang="es-MX" dirty="0"/>
              <a:t>Sin embargo, si hay algo que me gustaría que se llevaran hoy de aquí, es la dirección web de </a:t>
            </a:r>
            <a:r>
              <a:rPr lang="es-MX" dirty="0" err="1"/>
              <a:t>Fentanyl</a:t>
            </a:r>
            <a:r>
              <a:rPr lang="es-MX" dirty="0"/>
              <a:t> Free </a:t>
            </a:r>
            <a:r>
              <a:rPr lang="es-MX" dirty="0" err="1"/>
              <a:t>America</a:t>
            </a:r>
            <a:r>
              <a:rPr lang="es-MX" dirty="0"/>
              <a:t>, dea.gov/</a:t>
            </a:r>
            <a:r>
              <a:rPr lang="es-MX" dirty="0" err="1"/>
              <a:t>fentanylfree</a:t>
            </a:r>
            <a:r>
              <a:rPr lang="es-MX" dirty="0"/>
              <a:t>, para que la visiten y la compartan con sus amigos y compañeros de trabajo.</a:t>
            </a:r>
          </a:p>
          <a:p>
            <a:pPr marL="158750" indent="0">
              <a:buNone/>
            </a:pP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a:t>
            </a:fld>
            <a:endParaRPr lang="en-US"/>
          </a:p>
        </p:txBody>
      </p:sp>
    </p:spTree>
    <p:extLst>
      <p:ext uri="{BB962C8B-B14F-4D97-AF65-F5344CB8AC3E}">
        <p14:creationId xmlns:p14="http://schemas.microsoft.com/office/powerpoint/2010/main" val="4183964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MX" dirty="0"/>
              <a:t>Esta presentación está disponible a través de especialistas en divulgación comunitaria, pero también queríamos que estuviera disponible de manera más amplia.</a:t>
            </a:r>
          </a:p>
          <a:p>
            <a:pPr marL="0" indent="0">
              <a:buNone/>
            </a:pPr>
            <a:endParaRPr lang="en-US" dirty="0"/>
          </a:p>
          <a:p>
            <a:pPr marL="0" indent="0" defTabSz="1123340">
              <a:buNone/>
              <a:defRPr/>
            </a:pPr>
            <a:r>
              <a:rPr lang="es-MX" dirty="0"/>
              <a:t>Por ese motivo, creamos una versión en video. Está disponible en </a:t>
            </a:r>
            <a:r>
              <a:rPr lang="en-US" dirty="0">
                <a:hlinkClick r:id="rId3"/>
              </a:rPr>
              <a:t>getsmartaboutdrugs.com/</a:t>
            </a:r>
            <a:r>
              <a:rPr lang="en-US" dirty="0" err="1">
                <a:hlinkClick r:id="rId3"/>
              </a:rPr>
              <a:t>toolstotalk</a:t>
            </a:r>
            <a:r>
              <a:rPr lang="en-US" dirty="0"/>
              <a:t> </a:t>
            </a:r>
          </a:p>
          <a:p>
            <a:pPr marL="0" indent="0"/>
            <a:endParaRPr lang="en-US" dirty="0"/>
          </a:p>
          <a:p>
            <a:pPr marL="0" indent="0"/>
            <a:r>
              <a:rPr lang="es-MX" dirty="0"/>
              <a:t>Hay un total de ocho videos que tienen una duración de 3 a 10 minutos.</a:t>
            </a:r>
          </a:p>
          <a:p>
            <a:pPr marL="0" indent="0"/>
            <a:endParaRPr lang="en-US" dirty="0"/>
          </a:p>
          <a:p>
            <a:pPr marL="0" indent="0"/>
            <a:r>
              <a:rPr lang="es-MX" dirty="0"/>
              <a:t>Pueden ser visualizados de forma individual o en grupo, cuando pueden dar lugar a un debate.</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20</a:t>
            </a:fld>
            <a:endParaRPr lang="en-US"/>
          </a:p>
        </p:txBody>
      </p:sp>
    </p:spTree>
    <p:extLst>
      <p:ext uri="{BB962C8B-B14F-4D97-AF65-F5344CB8AC3E}">
        <p14:creationId xmlns:p14="http://schemas.microsoft.com/office/powerpoint/2010/main" val="306589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Juntos para las familias es …</a:t>
            </a:r>
          </a:p>
          <a:p>
            <a:endParaRPr lang="en-US" dirty="0"/>
          </a:p>
          <a:p>
            <a:pPr marL="171450" indent="-171450">
              <a:buFont typeface="Arial" panose="020B0604020202020204" pitchFamily="34" charset="0"/>
              <a:buChar char="•"/>
            </a:pPr>
            <a:r>
              <a:rPr lang="es-MX" dirty="0"/>
              <a:t>Una “gran plataforma” que reúne a todas las organizaciones que prestan apoyo a las familias, desde la prevención hasta la pérdida de un ser querido</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s-MX" dirty="0"/>
              <a:t>Un recurso en línea para familias que buscan apoyo</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s-MX" dirty="0"/>
              <a:t>Una forma en que la DEA puede dar a conocer los recursos de nuestros socios</a:t>
            </a:r>
          </a:p>
          <a:p>
            <a:pPr marL="0" indent="0">
              <a:buFont typeface="Arial" panose="020B0604020202020204" pitchFamily="34" charset="0"/>
              <a:buNone/>
            </a:pPr>
            <a:endParaRPr lang="en-US" dirty="0"/>
          </a:p>
          <a:p>
            <a:r>
              <a:rPr lang="es-MX" dirty="0"/>
              <a:t>Pueden escanear el código QR para ir allí ahora mismo.</a:t>
            </a:r>
            <a:endParaRPr lang="en-US" dirty="0"/>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21</a:t>
            </a:fld>
            <a:endParaRPr lang="en-US"/>
          </a:p>
        </p:txBody>
      </p:sp>
    </p:spTree>
    <p:extLst>
      <p:ext uri="{BB962C8B-B14F-4D97-AF65-F5344CB8AC3E}">
        <p14:creationId xmlns:p14="http://schemas.microsoft.com/office/powerpoint/2010/main" val="2948398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Take Back Day </a:t>
            </a:r>
            <a:r>
              <a:rPr lang="es-MX" dirty="0"/>
              <a:t>(Día de recogida de medicamentos) es una iniciativa gestionada por la división de Control de Desvíos</a:t>
            </a:r>
            <a:r>
              <a:rPr lang="en-US" dirty="0"/>
              <a:t>. </a:t>
            </a:r>
          </a:p>
          <a:p>
            <a:endParaRPr lang="en-US" dirty="0"/>
          </a:p>
          <a:p>
            <a:r>
              <a:rPr lang="es-MX" dirty="0"/>
              <a:t>Se celebra dos veces al año, en abril y en octubre; suele ser el último sábado de cada mes y ofrece la oportunidad de deshacerse de los medicamentos que ya no se necesitan en el hogar.</a:t>
            </a:r>
          </a:p>
          <a:p>
            <a:endParaRPr lang="en-US" dirty="0"/>
          </a:p>
          <a:p>
            <a:r>
              <a:rPr lang="es-MX" dirty="0"/>
              <a:t>Si trabaja en las fuerzas del orden o en una organización comunitaria, cada división cuenta con su propio coordinador del programa “</a:t>
            </a:r>
            <a:r>
              <a:rPr lang="en-US" noProof="0" dirty="0"/>
              <a:t>Take Back</a:t>
            </a:r>
            <a:r>
              <a:rPr lang="es-MX" dirty="0"/>
              <a:t>” con el que puede colaborar.</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22</a:t>
            </a:fld>
            <a:endParaRPr lang="en-US"/>
          </a:p>
        </p:txBody>
      </p:sp>
    </p:spTree>
    <p:extLst>
      <p:ext uri="{BB962C8B-B14F-4D97-AF65-F5344CB8AC3E}">
        <p14:creationId xmlns:p14="http://schemas.microsoft.com/office/powerpoint/2010/main" val="3981342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Get Smart About Drugs </a:t>
            </a:r>
            <a:r>
              <a:rPr lang="es-MX" dirty="0"/>
              <a:t>(Infórmese sobre las drogas) está dirigido a padres, cuidadores y educadores.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23</a:t>
            </a:fld>
            <a:endParaRPr lang="en-US"/>
          </a:p>
        </p:txBody>
      </p:sp>
    </p:spTree>
    <p:extLst>
      <p:ext uri="{BB962C8B-B14F-4D97-AF65-F5344CB8AC3E}">
        <p14:creationId xmlns:p14="http://schemas.microsoft.com/office/powerpoint/2010/main" val="118943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DEA cuenta con varios sitios web dirigidos a distintos públicos.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Campus Drug Prevention </a:t>
            </a:r>
            <a:r>
              <a:rPr lang="es-MX" dirty="0"/>
              <a:t>presta apoyo a los profesionales de la prevención que trabajan en centros de enseñanza superior y universidades.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24</a:t>
            </a:fld>
            <a:endParaRPr lang="en-US"/>
          </a:p>
        </p:txBody>
      </p:sp>
    </p:spTree>
    <p:extLst>
      <p:ext uri="{BB962C8B-B14F-4D97-AF65-F5344CB8AC3E}">
        <p14:creationId xmlns:p14="http://schemas.microsoft.com/office/powerpoint/2010/main" val="2725198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a:t>
            </a:r>
            <a:r>
              <a:rPr lang="en-US" noProof="0" dirty="0"/>
              <a:t>Just Think Twice</a:t>
            </a:r>
            <a:r>
              <a:rPr lang="es-MX" dirty="0"/>
              <a:t>” es la página web de la DEA dirigida a los jóvenes.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25</a:t>
            </a:fld>
            <a:endParaRPr lang="en-US"/>
          </a:p>
        </p:txBody>
      </p:sp>
    </p:spTree>
    <p:extLst>
      <p:ext uri="{BB962C8B-B14F-4D97-AF65-F5344CB8AC3E}">
        <p14:creationId xmlns:p14="http://schemas.microsoft.com/office/powerpoint/2010/main" val="2177952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Operation Prevention </a:t>
            </a:r>
            <a:r>
              <a:rPr lang="es-MX" dirty="0"/>
              <a:t>es el programa educativo gratuito de la DEA para escuelas, desarrollado en colaboración con </a:t>
            </a:r>
            <a:r>
              <a:rPr lang="en-US" noProof="0" dirty="0"/>
              <a:t>Discovery Education</a:t>
            </a:r>
            <a:r>
              <a:rPr lang="es-MX" dirty="0"/>
              <a:t>, los creadores de </a:t>
            </a:r>
            <a:r>
              <a:rPr lang="en-US" noProof="0" dirty="0"/>
              <a:t>Shark Week</a:t>
            </a:r>
            <a:r>
              <a:rPr lang="es-MX" dirty="0"/>
              <a:t>.</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26</a:t>
            </a:fld>
            <a:endParaRPr lang="en-US"/>
          </a:p>
        </p:txBody>
      </p:sp>
    </p:spTree>
    <p:extLst>
      <p:ext uri="{BB962C8B-B14F-4D97-AF65-F5344CB8AC3E}">
        <p14:creationId xmlns:p14="http://schemas.microsoft.com/office/powerpoint/2010/main" val="4269179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Sección de Divulgación y Prevención Comunitaria de la DEA ofrece una variedad de publicaciones educativas sobre prevención de drogas disponibles de forma gratuita para el público como archivos digitales para descargar y copias impresas. La mayoría de nuestras publicaciones también están disponibles en español.</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27</a:t>
            </a:fld>
            <a:endParaRPr lang="en-US"/>
          </a:p>
        </p:txBody>
      </p:sp>
    </p:spTree>
    <p:extLst>
      <p:ext uri="{BB962C8B-B14F-4D97-AF65-F5344CB8AC3E}">
        <p14:creationId xmlns:p14="http://schemas.microsoft.com/office/powerpoint/2010/main" val="1226374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La DEA también lleva a cabo actividades de divulgación entre las comunidades indígenas, involucrando a estas comunidades y adaptando los contenidos a este público.</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28</a:t>
            </a:fld>
            <a:endParaRPr lang="en-US"/>
          </a:p>
        </p:txBody>
      </p:sp>
    </p:spTree>
    <p:extLst>
      <p:ext uri="{BB962C8B-B14F-4D97-AF65-F5344CB8AC3E}">
        <p14:creationId xmlns:p14="http://schemas.microsoft.com/office/powerpoint/2010/main" val="699978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778C-55EA-F971-0ED0-0ECB520BD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AD93B-23F4-0013-2D21-D57FC69BB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C6925-61D2-411B-3DEB-3D5EF353F01D}"/>
              </a:ext>
            </a:extLst>
          </p:cNvPr>
          <p:cNvSpPr>
            <a:spLocks noGrp="1"/>
          </p:cNvSpPr>
          <p:nvPr>
            <p:ph type="body" idx="1"/>
          </p:nvPr>
        </p:nvSpPr>
        <p:spPr/>
        <p:txBody>
          <a:bodyPr/>
          <a:lstStyle/>
          <a:p>
            <a:r>
              <a:rPr lang="es-MX" dirty="0"/>
              <a:t>La iniciativa </a:t>
            </a:r>
            <a:r>
              <a:rPr lang="en-US" noProof="0" dirty="0"/>
              <a:t>Operation Engage </a:t>
            </a:r>
            <a:r>
              <a:rPr lang="es-MX" dirty="0"/>
              <a:t>de la Administración para el Control de Drogas de los Estados Unidos es un enfoque integral a nivel comunitario que une la salud pública y la seguridad pública para abordar la epidemia de drogas a través de estrategias de prevención, facilitando conversaciones y colaboración con los socios locales. Cada oficina de división de campo identifica su área más difícil dentro de su región basándose en los datos actuales sobre amenazas de drogas, designa una ciudad o región, y enfoca la prevención del uso de sustancias y los esfuerzos de divulgación comunitaria basados en la evidencia para hacer una diferencia verdadera y mensurable al involucrar a las comunidades y personalizar el contenido para esta audiencia.</a:t>
            </a:r>
            <a:endParaRPr lang="en-US" dirty="0"/>
          </a:p>
        </p:txBody>
      </p:sp>
      <p:sp>
        <p:nvSpPr>
          <p:cNvPr id="4" name="Slide Number Placeholder 3">
            <a:extLst>
              <a:ext uri="{FF2B5EF4-FFF2-40B4-BE49-F238E27FC236}">
                <a16:creationId xmlns:a16="http://schemas.microsoft.com/office/drawing/2014/main" id="{EF182170-1994-1817-237C-64A8D069BFDF}"/>
              </a:ext>
            </a:extLst>
          </p:cNvPr>
          <p:cNvSpPr>
            <a:spLocks noGrp="1"/>
          </p:cNvSpPr>
          <p:nvPr>
            <p:ph type="sldNum" sz="quarter" idx="5"/>
          </p:nvPr>
        </p:nvSpPr>
        <p:spPr/>
        <p:txBody>
          <a:bodyPr/>
          <a:lstStyle/>
          <a:p>
            <a:fld id="{D452B053-8D3C-4446-8043-6A0D0F5F31D6}" type="slidenum">
              <a:rPr lang="en-US" smtClean="0"/>
              <a:t>29</a:t>
            </a:fld>
            <a:endParaRPr lang="en-US"/>
          </a:p>
        </p:txBody>
      </p:sp>
    </p:spTree>
    <p:extLst>
      <p:ext uri="{BB962C8B-B14F-4D97-AF65-F5344CB8AC3E}">
        <p14:creationId xmlns:p14="http://schemas.microsoft.com/office/powerpoint/2010/main" val="192558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Para lograr que Estados Unidos esté libre de fentanilo debemos comenzar con entender la amenaza…</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a:t>
            </a:fld>
            <a:endParaRPr lang="en-US" dirty="0"/>
          </a:p>
        </p:txBody>
      </p:sp>
    </p:spTree>
    <p:extLst>
      <p:ext uri="{BB962C8B-B14F-4D97-AF65-F5344CB8AC3E}">
        <p14:creationId xmlns:p14="http://schemas.microsoft.com/office/powerpoint/2010/main" val="2313068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0933-CBA4-F051-737A-19F97F1C3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1B7D4-F82D-1659-B61C-C96B8FE23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F619C-3B10-4D74-1A3E-A00194FD6CE7}"/>
              </a:ext>
            </a:extLst>
          </p:cNvPr>
          <p:cNvSpPr>
            <a:spLocks noGrp="1"/>
          </p:cNvSpPr>
          <p:nvPr>
            <p:ph type="body" idx="1"/>
          </p:nvPr>
        </p:nvSpPr>
        <p:spPr/>
        <p:txBody>
          <a:bodyPr/>
          <a:lstStyle/>
          <a:p>
            <a:r>
              <a:rPr lang="es-MX" dirty="0"/>
              <a:t>La </a:t>
            </a:r>
            <a:r>
              <a:rPr lang="en-US" noProof="0" dirty="0"/>
              <a:t>Operation Engage </a:t>
            </a:r>
            <a:r>
              <a:rPr lang="es-MX" dirty="0"/>
              <a:t>actualmente está activa en 11 comunidades en todo Estados Unidos.</a:t>
            </a:r>
            <a:endParaRPr lang="en-US" dirty="0"/>
          </a:p>
        </p:txBody>
      </p:sp>
      <p:sp>
        <p:nvSpPr>
          <p:cNvPr id="4" name="Slide Number Placeholder 3">
            <a:extLst>
              <a:ext uri="{FF2B5EF4-FFF2-40B4-BE49-F238E27FC236}">
                <a16:creationId xmlns:a16="http://schemas.microsoft.com/office/drawing/2014/main" id="{93ED90A6-04E4-CD19-E7AB-B8AFA1740A4C}"/>
              </a:ext>
            </a:extLst>
          </p:cNvPr>
          <p:cNvSpPr>
            <a:spLocks noGrp="1"/>
          </p:cNvSpPr>
          <p:nvPr>
            <p:ph type="sldNum" sz="quarter" idx="5"/>
          </p:nvPr>
        </p:nvSpPr>
        <p:spPr/>
        <p:txBody>
          <a:bodyPr/>
          <a:lstStyle/>
          <a:p>
            <a:fld id="{D452B053-8D3C-4446-8043-6A0D0F5F31D6}" type="slidenum">
              <a:rPr lang="en-US" smtClean="0"/>
              <a:t>30</a:t>
            </a:fld>
            <a:endParaRPr lang="en-US"/>
          </a:p>
        </p:txBody>
      </p:sp>
    </p:spTree>
    <p:extLst>
      <p:ext uri="{BB962C8B-B14F-4D97-AF65-F5344CB8AC3E}">
        <p14:creationId xmlns:p14="http://schemas.microsoft.com/office/powerpoint/2010/main" val="3234839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Además, en las 23 divisiones de campo de la DEA contamos con especialistas en divulgación comunitaria, que son empleados civiles encargados de involucrar a las comunidades y promover iniciativas de prevención primaria.</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La información de contacto de su COS, así como el acceso al contenido que hemos compartido, están disponibles a través del código QR que aparece en la pantalla. </a:t>
            </a:r>
            <a:r>
              <a:rPr lang="en-US" dirty="0"/>
              <a:t>(https://www.getsmartaboutdrugs.gov/community-outreach-resources) </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31</a:t>
            </a:fld>
            <a:endParaRPr lang="en-US"/>
          </a:p>
        </p:txBody>
      </p:sp>
    </p:spTree>
    <p:extLst>
      <p:ext uri="{BB962C8B-B14F-4D97-AF65-F5344CB8AC3E}">
        <p14:creationId xmlns:p14="http://schemas.microsoft.com/office/powerpoint/2010/main" val="1988087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Por último, la DEA se compromete a apoyar a aquellos que se ven afectados por el fentanilo y otras sustancias ilícitas.</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32</a:t>
            </a:fld>
            <a:endParaRPr lang="en-US"/>
          </a:p>
        </p:txBody>
      </p:sp>
    </p:spTree>
    <p:extLst>
      <p:ext uri="{BB962C8B-B14F-4D97-AF65-F5344CB8AC3E}">
        <p14:creationId xmlns:p14="http://schemas.microsoft.com/office/powerpoint/2010/main" val="3610963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Nuestras agencias asociadas, incluida </a:t>
            </a:r>
            <a:r>
              <a:rPr lang="es-MX" dirty="0" err="1"/>
              <a:t>SAMHSA</a:t>
            </a:r>
            <a:r>
              <a:rPr lang="es-MX" dirty="0"/>
              <a:t>, brindan apoyo para la intervención y el tratamiento tempranos que salvan vidas. La DEA ha recopilado información adicional en dea.gov/</a:t>
            </a:r>
            <a:r>
              <a:rPr lang="es-MX" dirty="0" err="1"/>
              <a:t>recovery-resources</a:t>
            </a:r>
            <a:r>
              <a:rPr lang="es-MX" dirty="0"/>
              <a:t> que las familias y los individuos pueden usar.</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33</a:t>
            </a:fld>
            <a:endParaRPr lang="en-US"/>
          </a:p>
        </p:txBody>
      </p:sp>
    </p:spTree>
    <p:extLst>
      <p:ext uri="{BB962C8B-B14F-4D97-AF65-F5344CB8AC3E}">
        <p14:creationId xmlns:p14="http://schemas.microsoft.com/office/powerpoint/2010/main" val="3617188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s-MX" dirty="0"/>
              <a:t>El programa </a:t>
            </a:r>
            <a:r>
              <a:rPr lang="es-MX" dirty="0" err="1"/>
              <a:t>Together</a:t>
            </a:r>
            <a:r>
              <a:rPr lang="es-MX" dirty="0"/>
              <a:t> </a:t>
            </a:r>
            <a:r>
              <a:rPr lang="es-MX" dirty="0" err="1"/>
              <a:t>for</a:t>
            </a:r>
            <a:r>
              <a:rPr lang="es-MX" dirty="0"/>
              <a:t> </a:t>
            </a:r>
            <a:r>
              <a:rPr lang="es-MX" dirty="0" err="1"/>
              <a:t>Families</a:t>
            </a:r>
            <a:r>
              <a:rPr lang="es-MX" dirty="0"/>
              <a:t> (Juntos para las familias) de la DEA proporciona enlaces a recursos ofrecidos por nuestros socios.</a:t>
            </a:r>
          </a:p>
          <a:p>
            <a:pPr marL="158750" indent="0">
              <a:buNone/>
            </a:pPr>
            <a:endParaRPr lang="en-US" dirty="0"/>
          </a:p>
          <a:p>
            <a:pPr marL="158750" indent="0">
              <a:buNone/>
            </a:pPr>
            <a:r>
              <a:rPr lang="en-US" dirty="0" err="1"/>
              <a:t>Visite</a:t>
            </a:r>
            <a:r>
              <a:rPr lang="en-US" dirty="0"/>
              <a:t> dea.gov/</a:t>
            </a:r>
            <a:r>
              <a:rPr lang="en-US" dirty="0" err="1"/>
              <a:t>togetherforfamilies</a:t>
            </a:r>
            <a:endParaRPr lang="en-US" dirty="0"/>
          </a:p>
          <a:p>
            <a:pPr marL="158750" indent="0">
              <a:buNone/>
            </a:pPr>
            <a:endParaRPr lang="en-US" dirty="0"/>
          </a:p>
          <a:p>
            <a:pPr marL="158750" indent="0">
              <a:buNone/>
            </a:pPr>
            <a:r>
              <a:rPr lang="es-MX" dirty="0"/>
              <a:t>Haga clic en Recursos para familias.</a:t>
            </a:r>
          </a:p>
          <a:p>
            <a:pPr marL="158750" indent="0">
              <a:buNone/>
            </a:pPr>
            <a:endParaRPr lang="en-US" dirty="0"/>
          </a:p>
          <a:p>
            <a:pPr marL="158750" indent="0">
              <a:buNone/>
            </a:pPr>
            <a:r>
              <a:rPr lang="es-MX" dirty="0"/>
              <a:t>A continuación, seleccione la opción del menú desplegable “Conseguir ayuda para seres queridos con un problema de consumo de sustancias o cómo apoyar su recuperación”.</a:t>
            </a:r>
          </a:p>
          <a:p>
            <a:pPr marL="158750" indent="0">
              <a:buNone/>
            </a:pPr>
            <a:endParaRPr lang="en-US" dirty="0"/>
          </a:p>
          <a:p>
            <a:pPr marL="158750" indent="0">
              <a:buNone/>
            </a:pPr>
            <a:r>
              <a:rPr lang="es-MX" dirty="0"/>
              <a:t>Luego tendrá acceso a organizaciones que brindan apoyo a las familias sin costo alguno.</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34</a:t>
            </a:fld>
            <a:endParaRPr lang="en-US"/>
          </a:p>
        </p:txBody>
      </p:sp>
    </p:spTree>
    <p:extLst>
      <p:ext uri="{BB962C8B-B14F-4D97-AF65-F5344CB8AC3E}">
        <p14:creationId xmlns:p14="http://schemas.microsoft.com/office/powerpoint/2010/main" val="1800487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¡Finalmente, les pido hoy que se unan a la lucha!</a:t>
            </a:r>
          </a:p>
          <a:p>
            <a:endParaRPr lang="en-US" dirty="0"/>
          </a:p>
          <a:p>
            <a:r>
              <a:rPr lang="es-MX" dirty="0"/>
              <a:t>Necesitamos la ayuda de todos los estadounidenses para salvar vidas del fentanilo y otras drogas mortales.</a:t>
            </a:r>
          </a:p>
          <a:p>
            <a:endParaRPr lang="en-US" dirty="0"/>
          </a:p>
          <a:p>
            <a:r>
              <a:rPr lang="es-MX" dirty="0"/>
              <a:t>Compartan lo que han visto aquí hoy, a través de conversaciones y conexiones.</a:t>
            </a:r>
          </a:p>
          <a:p>
            <a:endParaRPr lang="en-US" dirty="0"/>
          </a:p>
          <a:p>
            <a:r>
              <a:rPr lang="es-MX" dirty="0"/>
              <a:t>Participen en los eventos de recogida de medicamentos que ayudan a eliminar los medicamentos no deseados de nuestros hogares y comunidades.</a:t>
            </a:r>
          </a:p>
          <a:p>
            <a:endParaRPr lang="en-US" dirty="0"/>
          </a:p>
          <a:p>
            <a:r>
              <a:rPr lang="es-MX" dirty="0"/>
              <a:t>Y visiten la página de promoción para acceder a los recursos que pueden usar para correr la voz.</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35</a:t>
            </a:fld>
            <a:endParaRPr lang="en-US"/>
          </a:p>
        </p:txBody>
      </p:sp>
    </p:spTree>
    <p:extLst>
      <p:ext uri="{BB962C8B-B14F-4D97-AF65-F5344CB8AC3E}">
        <p14:creationId xmlns:p14="http://schemas.microsoft.com/office/powerpoint/2010/main" val="149673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Si bien podemos ver noticias sobre el fentanilo, es importante tomarse un momento y entender qué es realmente.</a:t>
            </a:r>
            <a:endParaRPr lang="en-US" dirty="0"/>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endParaRPr lang="en-US" dirty="0"/>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lang="es-MX" dirty="0"/>
              <a:t>Es un opioide sintético extremadamente potente.</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lang="es-MX" dirty="0"/>
              <a:t>Eso significa que es artificial, a diferencia de la heroína que se elabora a partir de la planta de la amapola.</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endParaRPr kumimoji="0" lang="en-US" b="0" i="0" u="none" strike="noStrike" kern="120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kumimoji="0" lang="es-MX" b="0" i="0" u="none" strike="noStrike" kern="1200" cap="none" spc="0" normalizeH="0" baseline="0" noProof="0" dirty="0">
                <a:ln>
                  <a:noFill/>
                </a:ln>
                <a:effectLst/>
                <a:uLnTx/>
                <a:uFillTx/>
                <a:latin typeface="+mn-lt"/>
                <a:ea typeface="+mn-ea"/>
                <a:cs typeface="+mn-cs"/>
              </a:rPr>
              <a:t>Es un depresivo. Eso significa que ralentiza todas las funciones del cuerpo, incluyendo la respiración, el pulso y la digestión. En resumen, cuando el cuerpo se ralentiza demasiado, la gente muere.</a:t>
            </a:r>
            <a:endParaRPr kumimoji="0" lang="en-US" b="0" i="0" u="none" strike="noStrike" kern="1200" cap="none" spc="0" normalizeH="0" baseline="0" noProof="0" dirty="0">
              <a:ln>
                <a:noFill/>
              </a:ln>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D452B053-8D3C-4446-8043-6A0D0F5F31D6}" type="slidenum">
              <a:rPr lang="en-US" smtClean="0"/>
              <a:t>4</a:t>
            </a:fld>
            <a:endParaRPr lang="en-US" dirty="0"/>
          </a:p>
        </p:txBody>
      </p:sp>
    </p:spTree>
    <p:extLst>
      <p:ext uri="{BB962C8B-B14F-4D97-AF65-F5344CB8AC3E}">
        <p14:creationId xmlns:p14="http://schemas.microsoft.com/office/powerpoint/2010/main" val="81820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dirty="0"/>
              <a:t>Por aquí es por donde tenemos que empezar:</a:t>
            </a:r>
          </a:p>
          <a:p>
            <a:endParaRPr lang="en-US" dirty="0"/>
          </a:p>
          <a:p>
            <a:r>
              <a:rPr lang="es-MX" dirty="0"/>
              <a:t>En promedio, 189 personas mueren por sobredosis de drogas todos los días en los Estados Unidos.</a:t>
            </a:r>
          </a:p>
          <a:p>
            <a:r>
              <a:rPr lang="es-MX" dirty="0"/>
              <a:t>Hay muchas maneras de ver esta cifra: un accidente aéreo todos los días; más personas que las que hay en una promoción de estudiantes de último curso de secundaria; o más de ocho personas durante el tiempo que estoy aquí con ustedes hoy.</a:t>
            </a:r>
          </a:p>
          <a:p>
            <a:endParaRPr lang="en-US" dirty="0"/>
          </a:p>
          <a:p>
            <a:r>
              <a:rPr lang="es-MX" dirty="0"/>
              <a:t>Pero cuando su hijo, su hermano, su amigo, es uno de esos 189, afecta directamente a su mundo.</a:t>
            </a:r>
          </a:p>
          <a:p>
            <a:r>
              <a:rPr lang="es-MX" dirty="0"/>
              <a:t>Cada muerte por sobredosis o envenenamiento por drogas es una tragedia.</a:t>
            </a:r>
          </a:p>
          <a:p>
            <a:endParaRPr lang="en-US" dirty="0"/>
          </a:p>
          <a:p>
            <a:r>
              <a:rPr lang="es-MX" dirty="0"/>
              <a:t>NOTA: Basado en los datos más recientes de los CDC (en el momento de la publicación), septiembre de 2025.</a:t>
            </a:r>
          </a:p>
          <a:p>
            <a:r>
              <a:rPr lang="es-MX" dirty="0"/>
              <a:t>Es posible que los datos se revisen al alza.</a:t>
            </a:r>
            <a:endParaRPr lang="en-US" dirty="0"/>
          </a:p>
        </p:txBody>
      </p:sp>
      <p:sp>
        <p:nvSpPr>
          <p:cNvPr id="5" name="Slide Image Placeholder 4">
            <a:extLst>
              <a:ext uri="{FF2B5EF4-FFF2-40B4-BE49-F238E27FC236}">
                <a16:creationId xmlns:a16="http://schemas.microsoft.com/office/drawing/2014/main" id="{614D4B00-052B-6D26-7E55-6836DDF1996F}"/>
              </a:ext>
            </a:extLst>
          </p:cNvPr>
          <p:cNvSpPr>
            <a:spLocks noGrp="1" noRot="1" noChangeAspect="1"/>
          </p:cNvSpPr>
          <p:nvPr>
            <p:ph type="sldImg"/>
          </p:nvPr>
        </p:nvSpPr>
        <p:spPr/>
      </p:sp>
    </p:spTree>
    <p:extLst>
      <p:ext uri="{BB962C8B-B14F-4D97-AF65-F5344CB8AC3E}">
        <p14:creationId xmlns:p14="http://schemas.microsoft.com/office/powerpoint/2010/main" val="29808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Muertes por sobredosis</a:t>
            </a:r>
          </a:p>
          <a:p>
            <a:r>
              <a:rPr lang="es-MX" dirty="0"/>
              <a:t>La mayoría de las muertes por sobredosis se deben a los opioides.</a:t>
            </a:r>
          </a:p>
          <a:p>
            <a:r>
              <a:rPr lang="es-MX" dirty="0"/>
              <a:t>La mayoría de las muertes por opioides se deben a opioides sintéticos, como el fentanilo.</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6</a:t>
            </a:fld>
            <a:endParaRPr lang="en-US"/>
          </a:p>
        </p:txBody>
      </p:sp>
    </p:spTree>
    <p:extLst>
      <p:ext uri="{BB962C8B-B14F-4D97-AF65-F5344CB8AC3E}">
        <p14:creationId xmlns:p14="http://schemas.microsoft.com/office/powerpoint/2010/main" val="74011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dirty="0"/>
              <a:t>Esta diapositiva muestra la tasa de mortalidad por sobredosis de drogas entre la población estadounidense durante la última década.</a:t>
            </a:r>
          </a:p>
          <a:p>
            <a:endParaRPr lang="es-MX" dirty="0"/>
          </a:p>
          <a:p>
            <a:r>
              <a:rPr lang="es-MX" dirty="0"/>
              <a:t>Las barras reflejan el número de personas que murieron en el año anterior a ese mes. [NOTA: NO ES EL NÚMERO DE MUERTES AL MES.] </a:t>
            </a:r>
          </a:p>
          <a:p>
            <a:endParaRPr lang="en-US" dirty="0"/>
          </a:p>
          <a:p>
            <a:r>
              <a:rPr lang="es-MX" dirty="0"/>
              <a:t>Por lo tanto, debemos estar agradecidos de que las cifras vayan en la dirección correcta, aunque al mismo tiempo hay que reconocer que el número de fallecidos sigue siendo demasiado elevado.</a:t>
            </a:r>
            <a:endParaRPr lang="en-US" dirty="0"/>
          </a:p>
        </p:txBody>
      </p:sp>
      <p:sp>
        <p:nvSpPr>
          <p:cNvPr id="4" name="Slide Number Placeholder 3"/>
          <p:cNvSpPr>
            <a:spLocks noGrp="1"/>
          </p:cNvSpPr>
          <p:nvPr>
            <p:ph type="sldNum" sz="quarter" idx="5"/>
          </p:nvPr>
        </p:nvSpPr>
        <p:spPr/>
        <p:txBody>
          <a:bodyPr/>
          <a:lstStyle/>
          <a:p>
            <a:pPr lvl="0"/>
            <a:fld id="{CBE6A0AE-D7B1-427E-8482-DD9AA922AABA}" type="slidenum">
              <a:rPr lang="en-US" noProof="0" smtClean="0"/>
              <a:pPr lvl="0"/>
              <a:t>7</a:t>
            </a:fld>
            <a:endParaRPr lang="en-US" noProof="0"/>
          </a:p>
        </p:txBody>
      </p:sp>
      <p:sp>
        <p:nvSpPr>
          <p:cNvPr id="7" name="Slide Image Placeholder 6">
            <a:extLst>
              <a:ext uri="{FF2B5EF4-FFF2-40B4-BE49-F238E27FC236}">
                <a16:creationId xmlns:a16="http://schemas.microsoft.com/office/drawing/2014/main" id="{276ADDAC-3585-4BBA-D4AE-010EA773422D}"/>
              </a:ext>
            </a:extLst>
          </p:cNvPr>
          <p:cNvSpPr>
            <a:spLocks noGrp="1" noRot="1" noChangeAspect="1"/>
          </p:cNvSpPr>
          <p:nvPr>
            <p:ph type="sldImg"/>
          </p:nvPr>
        </p:nvSpPr>
        <p:spPr/>
      </p:sp>
    </p:spTree>
    <p:extLst>
      <p:ext uri="{BB962C8B-B14F-4D97-AF65-F5344CB8AC3E}">
        <p14:creationId xmlns:p14="http://schemas.microsoft.com/office/powerpoint/2010/main" val="773236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En el año 2025, la DEA incautó más de 45 millones de pastillas de fentanilo y más de 9,600 libras de fentanilo en polvo. Esta es la mayor cantidad de fentanilo incautada por la DEA en un solo año. Asciende a aproximadamente 333 millones de dosis mortales de fentanilo, suficiente para matar a casi todos los estadounidenses. (Al 12/12/25)</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8</a:t>
            </a:fld>
            <a:endParaRPr lang="en-US"/>
          </a:p>
        </p:txBody>
      </p:sp>
    </p:spTree>
    <p:extLst>
      <p:ext uri="{BB962C8B-B14F-4D97-AF65-F5344CB8AC3E}">
        <p14:creationId xmlns:p14="http://schemas.microsoft.com/office/powerpoint/2010/main" val="109022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Algunas de las pastillas falsificadas más comunes están diseñadas para parecerse a opioides recetados, como la oxicodona, la hidrocodona (</a:t>
            </a:r>
            <a:r>
              <a:rPr lang="es-MX" dirty="0" err="1"/>
              <a:t>Vicodin</a:t>
            </a:r>
            <a:r>
              <a:rPr lang="es-MX" dirty="0"/>
              <a:t>) y el alprazolam (</a:t>
            </a:r>
            <a:r>
              <a:rPr lang="es-MX" dirty="0" err="1"/>
              <a:t>Xanax</a:t>
            </a:r>
            <a:r>
              <a:rPr lang="es-MX" dirty="0"/>
              <a:t>), así como a estimulantes como las anfetaminas como el </a:t>
            </a:r>
            <a:r>
              <a:rPr lang="es-MX" dirty="0" err="1"/>
              <a:t>Adderall</a:t>
            </a:r>
            <a:r>
              <a:rPr lang="es-MX" dirty="0"/>
              <a:t>.</a:t>
            </a:r>
          </a:p>
          <a:p>
            <a:endParaRPr lang="en-US" dirty="0"/>
          </a:p>
          <a:p>
            <a:r>
              <a:rPr lang="es-MX" dirty="0"/>
              <a:t>Las pastillas recetadas falsificadas son muy fáciles de conseguir y a menudo se venden en las redes sociales y en plataformas de comercio electrónico, por lo que están al alcance de cualquiera que tenga un teléfono inteligente.</a:t>
            </a:r>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9</a:t>
            </a:fld>
            <a:endParaRPr lang="en-US"/>
          </a:p>
        </p:txBody>
      </p:sp>
    </p:spTree>
    <p:extLst>
      <p:ext uri="{BB962C8B-B14F-4D97-AF65-F5344CB8AC3E}">
        <p14:creationId xmlns:p14="http://schemas.microsoft.com/office/powerpoint/2010/main" val="2979546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BCBC-6332-6C6B-7C6A-1277723412E6}"/>
              </a:ext>
            </a:extLst>
          </p:cNvPr>
          <p:cNvSpPr>
            <a:spLocks noGrp="1"/>
          </p:cNvSpPr>
          <p:nvPr>
            <p:ph type="ctrTitle"/>
          </p:nvPr>
        </p:nvSpPr>
        <p:spPr>
          <a:xfrm>
            <a:off x="1523999" y="3975671"/>
            <a:ext cx="9144000" cy="756695"/>
          </a:xfrm>
        </p:spPr>
        <p:txBody>
          <a:bodyPr anchor="b"/>
          <a:lstStyle>
            <a:lvl1pPr algn="ctr">
              <a:defRPr sz="44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C0EDED7-E4B4-B1E4-8E17-79E096D8336B}"/>
              </a:ext>
            </a:extLst>
          </p:cNvPr>
          <p:cNvSpPr>
            <a:spLocks noGrp="1"/>
          </p:cNvSpPr>
          <p:nvPr>
            <p:ph type="subTitle" idx="1"/>
          </p:nvPr>
        </p:nvSpPr>
        <p:spPr>
          <a:xfrm>
            <a:off x="1523999" y="4988607"/>
            <a:ext cx="9144000" cy="551329"/>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71F2C6F-3D98-94C7-5175-7DBBE036CCA5}"/>
              </a:ext>
            </a:extLst>
          </p:cNvPr>
          <p:cNvSpPr>
            <a:spLocks noGrp="1"/>
          </p:cNvSpPr>
          <p:nvPr>
            <p:ph type="dt" sz="half" idx="10"/>
          </p:nvPr>
        </p:nvSpPr>
        <p:spPr/>
        <p:txBody>
          <a:bodyPr/>
          <a:lstStyle/>
          <a:p>
            <a:fld id="{5F6B2E6B-CF37-BC41-8FC1-DB20CDFA460A}" type="datetime1">
              <a:rPr lang="en-US" smtClean="0"/>
              <a:t>4/21/26</a:t>
            </a:fld>
            <a:endParaRPr lang="en-US"/>
          </a:p>
        </p:txBody>
      </p:sp>
      <p:sp>
        <p:nvSpPr>
          <p:cNvPr id="5" name="Footer Placeholder 4">
            <a:extLst>
              <a:ext uri="{FF2B5EF4-FFF2-40B4-BE49-F238E27FC236}">
                <a16:creationId xmlns:a16="http://schemas.microsoft.com/office/drawing/2014/main" id="{259303D5-46E0-E927-D1F7-506018B6F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848A5-020F-5ED1-1617-30AAD5C61F53}"/>
              </a:ext>
            </a:extLst>
          </p:cNvPr>
          <p:cNvSpPr>
            <a:spLocks noGrp="1"/>
          </p:cNvSpPr>
          <p:nvPr>
            <p:ph type="sldNum" sz="quarter" idx="12"/>
          </p:nvPr>
        </p:nvSpPr>
        <p:spPr/>
        <p:txBody>
          <a:bodyPr/>
          <a:lstStyle/>
          <a:p>
            <a:fld id="{D447BB2B-ED08-DE44-A114-EDC612879DA1}" type="slidenum">
              <a:rPr lang="en-US" smtClean="0"/>
              <a:t>‹#›</a:t>
            </a:fld>
            <a:endParaRPr lang="en-US"/>
          </a:p>
        </p:txBody>
      </p:sp>
      <p:grpSp>
        <p:nvGrpSpPr>
          <p:cNvPr id="8" name="Group 7">
            <a:extLst>
              <a:ext uri="{FF2B5EF4-FFF2-40B4-BE49-F238E27FC236}">
                <a16:creationId xmlns:a16="http://schemas.microsoft.com/office/drawing/2014/main" id="{0EFB76C0-A52D-6A5E-064F-F71CAF8E16CD}"/>
              </a:ext>
            </a:extLst>
          </p:cNvPr>
          <p:cNvGrpSpPr/>
          <p:nvPr userDrawn="1"/>
        </p:nvGrpSpPr>
        <p:grpSpPr>
          <a:xfrm>
            <a:off x="3865390" y="68092"/>
            <a:ext cx="4461218" cy="546100"/>
            <a:chOff x="4107262" y="313496"/>
            <a:chExt cx="4461218" cy="546100"/>
          </a:xfrm>
        </p:grpSpPr>
        <p:pic>
          <p:nvPicPr>
            <p:cNvPr id="9" name="Picture 8">
              <a:extLst>
                <a:ext uri="{FF2B5EF4-FFF2-40B4-BE49-F238E27FC236}">
                  <a16:creationId xmlns:a16="http://schemas.microsoft.com/office/drawing/2014/main" id="{05E15EDF-00F4-2E92-2A90-256F9A74C6C1}"/>
                </a:ext>
              </a:extLst>
            </p:cNvPr>
            <p:cNvPicPr>
              <a:picLocks noChangeAspect="1"/>
            </p:cNvPicPr>
            <p:nvPr/>
          </p:nvPicPr>
          <p:blipFill>
            <a:blip r:embed="rId2"/>
            <a:stretch>
              <a:fillRect/>
            </a:stretch>
          </p:blipFill>
          <p:spPr>
            <a:xfrm>
              <a:off x="4107262" y="313496"/>
              <a:ext cx="4461218" cy="546100"/>
            </a:xfrm>
            <a:prstGeom prst="rect">
              <a:avLst/>
            </a:prstGeom>
          </p:spPr>
        </p:pic>
        <p:sp>
          <p:nvSpPr>
            <p:cNvPr id="10" name="TextBox 9">
              <a:extLst>
                <a:ext uri="{FF2B5EF4-FFF2-40B4-BE49-F238E27FC236}">
                  <a16:creationId xmlns:a16="http://schemas.microsoft.com/office/drawing/2014/main" id="{A1C38F7E-A8B9-7ACA-CF82-C4DFCCF5951F}"/>
                </a:ext>
              </a:extLst>
            </p:cNvPr>
            <p:cNvSpPr txBox="1"/>
            <p:nvPr/>
          </p:nvSpPr>
          <p:spPr>
            <a:xfrm>
              <a:off x="4520184" y="401880"/>
              <a:ext cx="367914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Drug Enforcement Administration</a:t>
              </a:r>
            </a:p>
          </p:txBody>
        </p:sp>
      </p:grpSp>
      <p:pic>
        <p:nvPicPr>
          <p:cNvPr id="11" name="Picture 10" descr="A picture containing text, clock, sign&#10;&#10;AI-generated content may be incorrect.">
            <a:extLst>
              <a:ext uri="{FF2B5EF4-FFF2-40B4-BE49-F238E27FC236}">
                <a16:creationId xmlns:a16="http://schemas.microsoft.com/office/drawing/2014/main" id="{E634258E-2761-199E-2E54-0F4DEACD7C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8048" y="449857"/>
            <a:ext cx="8375903" cy="3681468"/>
          </a:xfrm>
          <a:prstGeom prst="rect">
            <a:avLst/>
          </a:prstGeom>
        </p:spPr>
      </p:pic>
      <p:pic>
        <p:nvPicPr>
          <p:cNvPr id="12" name="Picture 11" descr="Text&#10;&#10;AI-generated content may be incorrect.">
            <a:extLst>
              <a:ext uri="{FF2B5EF4-FFF2-40B4-BE49-F238E27FC236}">
                <a16:creationId xmlns:a16="http://schemas.microsoft.com/office/drawing/2014/main" id="{E39620E1-C4F4-CF43-770B-947809B9396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472257" y="5705295"/>
            <a:ext cx="5078189" cy="894287"/>
          </a:xfrm>
          <a:prstGeom prst="rect">
            <a:avLst/>
          </a:prstGeom>
        </p:spPr>
      </p:pic>
    </p:spTree>
    <p:extLst>
      <p:ext uri="{BB962C8B-B14F-4D97-AF65-F5344CB8AC3E}">
        <p14:creationId xmlns:p14="http://schemas.microsoft.com/office/powerpoint/2010/main" val="33190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6F62-C5F9-B84A-046C-8FBE2A8D7C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144F9C-E6F4-536C-73BD-FD3B9E52C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8CA018-2EC7-C0AE-F3F9-A4067401E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599E0-2991-2AF8-F1CC-7B227F67FB19}"/>
              </a:ext>
            </a:extLst>
          </p:cNvPr>
          <p:cNvSpPr>
            <a:spLocks noGrp="1"/>
          </p:cNvSpPr>
          <p:nvPr>
            <p:ph type="dt" sz="half" idx="10"/>
          </p:nvPr>
        </p:nvSpPr>
        <p:spPr/>
        <p:txBody>
          <a:bodyPr/>
          <a:lstStyle/>
          <a:p>
            <a:fld id="{CC02FD79-B110-9147-B240-55A210AD93E8}" type="datetime1">
              <a:rPr lang="en-US" smtClean="0"/>
              <a:t>4/21/26</a:t>
            </a:fld>
            <a:endParaRPr lang="en-US"/>
          </a:p>
        </p:txBody>
      </p:sp>
      <p:sp>
        <p:nvSpPr>
          <p:cNvPr id="6" name="Footer Placeholder 5">
            <a:extLst>
              <a:ext uri="{FF2B5EF4-FFF2-40B4-BE49-F238E27FC236}">
                <a16:creationId xmlns:a16="http://schemas.microsoft.com/office/drawing/2014/main" id="{817FDD34-8DB9-567D-8035-44F426191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D7CF1-5782-231A-1768-71760E3850ED}"/>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43972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990D-FC1D-6404-1E90-8C58BAAC5D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E024AD-686B-99B0-0C44-312E0D6343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4762D-FC5F-F0E6-23E8-6A0E96C3F5F6}"/>
              </a:ext>
            </a:extLst>
          </p:cNvPr>
          <p:cNvSpPr>
            <a:spLocks noGrp="1"/>
          </p:cNvSpPr>
          <p:nvPr>
            <p:ph type="dt" sz="half" idx="10"/>
          </p:nvPr>
        </p:nvSpPr>
        <p:spPr/>
        <p:txBody>
          <a:bodyPr/>
          <a:lstStyle/>
          <a:p>
            <a:fld id="{6C1CF7DF-F7A3-E74B-9A2B-D894734A2374}" type="datetime1">
              <a:rPr lang="en-US" smtClean="0"/>
              <a:t>4/21/26</a:t>
            </a:fld>
            <a:endParaRPr lang="en-US"/>
          </a:p>
        </p:txBody>
      </p:sp>
      <p:sp>
        <p:nvSpPr>
          <p:cNvPr id="5" name="Footer Placeholder 4">
            <a:extLst>
              <a:ext uri="{FF2B5EF4-FFF2-40B4-BE49-F238E27FC236}">
                <a16:creationId xmlns:a16="http://schemas.microsoft.com/office/drawing/2014/main" id="{4B0770E1-CEF6-A5DE-A102-5666695BA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7D2DC-2B48-9EC2-9573-9D51B4925C66}"/>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90334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1C7D56-7772-389E-3850-8E92AC40E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0B640-31D0-D696-39CF-AFFFD000D3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33C78-BA85-D982-7555-7E39442258CD}"/>
              </a:ext>
            </a:extLst>
          </p:cNvPr>
          <p:cNvSpPr>
            <a:spLocks noGrp="1"/>
          </p:cNvSpPr>
          <p:nvPr>
            <p:ph type="dt" sz="half" idx="10"/>
          </p:nvPr>
        </p:nvSpPr>
        <p:spPr/>
        <p:txBody>
          <a:bodyPr/>
          <a:lstStyle/>
          <a:p>
            <a:fld id="{B2960B9E-F06A-9E43-8CA2-7D6C1501816F}" type="datetime1">
              <a:rPr lang="en-US" smtClean="0"/>
              <a:t>4/21/26</a:t>
            </a:fld>
            <a:endParaRPr lang="en-US"/>
          </a:p>
        </p:txBody>
      </p:sp>
      <p:sp>
        <p:nvSpPr>
          <p:cNvPr id="5" name="Footer Placeholder 4">
            <a:extLst>
              <a:ext uri="{FF2B5EF4-FFF2-40B4-BE49-F238E27FC236}">
                <a16:creationId xmlns:a16="http://schemas.microsoft.com/office/drawing/2014/main" id="{98338F89-0B5E-11B2-95EC-DD17CB085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00FF6-BE4B-78F4-4CE7-F953954F1D6A}"/>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299262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rgbClr val="EFF5F8"/>
        </a:solidFill>
        <a:effectLst/>
      </p:bgPr>
    </p:bg>
    <p:spTree>
      <p:nvGrpSpPr>
        <p:cNvPr id="1" name="Shape 77"/>
        <p:cNvGrpSpPr/>
        <p:nvPr/>
      </p:nvGrpSpPr>
      <p:grpSpPr>
        <a:xfrm>
          <a:off x="0" y="0"/>
          <a:ext cx="0" cy="0"/>
          <a:chOff x="0" y="0"/>
          <a:chExt cx="0" cy="0"/>
        </a:xfrm>
      </p:grpSpPr>
      <p:sp>
        <p:nvSpPr>
          <p:cNvPr id="78" name="Google Shape;78;g11df6a29fce_0_335"/>
          <p:cNvSpPr txBox="1"/>
          <p:nvPr/>
        </p:nvSpPr>
        <p:spPr>
          <a:xfrm>
            <a:off x="587690" y="231839"/>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FFFFFF"/>
              </a:solidFill>
            </a:endParaRPr>
          </a:p>
        </p:txBody>
      </p:sp>
      <p:sp>
        <p:nvSpPr>
          <p:cNvPr id="79" name="Google Shape;79;g11df6a29fce_0_335"/>
          <p:cNvSpPr txBox="1"/>
          <p:nvPr/>
        </p:nvSpPr>
        <p:spPr>
          <a:xfrm>
            <a:off x="394096" y="192354"/>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FFFFFF"/>
              </a:solidFill>
              <a:latin typeface="Helvetica Neue"/>
              <a:ea typeface="Helvetica Neue"/>
              <a:cs typeface="Helvetica Neue"/>
              <a:sym typeface="Helvetica Neue"/>
            </a:endParaRPr>
          </a:p>
        </p:txBody>
      </p:sp>
      <p:sp>
        <p:nvSpPr>
          <p:cNvPr id="80" name="Google Shape;80;g11df6a29fce_0_335"/>
          <p:cNvSpPr txBox="1">
            <a:spLocks noGrp="1"/>
          </p:cNvSpPr>
          <p:nvPr>
            <p:ph type="title"/>
          </p:nvPr>
        </p:nvSpPr>
        <p:spPr>
          <a:xfrm>
            <a:off x="468634" y="206339"/>
            <a:ext cx="6425428" cy="713647"/>
          </a:xfrm>
          <a:prstGeom prst="rect">
            <a:avLst/>
          </a:prstGeom>
          <a:noFill/>
          <a:ln>
            <a:noFill/>
          </a:ln>
        </p:spPr>
        <p:txBody>
          <a:bodyPr spcFirstLastPara="1" wrap="square" lIns="98525" tIns="98525" rIns="98525" bIns="98525" anchor="ctr" anchorCtr="0">
            <a:noAutofit/>
          </a:bodyPr>
          <a:lstStyle>
            <a:lvl1pPr marR="0" lvl="0" algn="l" rtl="0">
              <a:lnSpc>
                <a:spcPct val="100000"/>
              </a:lnSpc>
              <a:spcBef>
                <a:spcPts val="0"/>
              </a:spcBef>
              <a:spcAft>
                <a:spcPts val="0"/>
              </a:spcAft>
              <a:buClr>
                <a:schemeClr val="dk2"/>
              </a:buClr>
              <a:buSzPts val="2800"/>
              <a:buNone/>
              <a:defRPr sz="2600" b="1" i="0" u="none" strike="noStrike" cap="none">
                <a:solidFill>
                  <a:schemeClr val="accent1"/>
                </a:solidFill>
              </a:defRPr>
            </a:lvl1pPr>
            <a:lvl2pPr marR="0" lvl="1" algn="l" rtl="0">
              <a:lnSpc>
                <a:spcPct val="100000"/>
              </a:lnSpc>
              <a:spcBef>
                <a:spcPts val="0"/>
              </a:spcBef>
              <a:spcAft>
                <a:spcPts val="0"/>
              </a:spcAft>
              <a:buClr>
                <a:schemeClr val="dk2"/>
              </a:buClr>
              <a:buSzPts val="2800"/>
              <a:buNone/>
              <a:defRPr sz="3700" b="1" i="0" u="none" strike="noStrike" cap="none">
                <a:solidFill>
                  <a:schemeClr val="dk2"/>
                </a:solidFill>
              </a:defRPr>
            </a:lvl2pPr>
            <a:lvl3pPr marR="0" lvl="2" algn="l" rtl="0">
              <a:lnSpc>
                <a:spcPct val="100000"/>
              </a:lnSpc>
              <a:spcBef>
                <a:spcPts val="0"/>
              </a:spcBef>
              <a:spcAft>
                <a:spcPts val="0"/>
              </a:spcAft>
              <a:buClr>
                <a:schemeClr val="dk2"/>
              </a:buClr>
              <a:buSzPts val="2800"/>
              <a:buNone/>
              <a:defRPr sz="3700" b="1" i="0" u="none" strike="noStrike" cap="none">
                <a:solidFill>
                  <a:schemeClr val="dk2"/>
                </a:solidFill>
              </a:defRPr>
            </a:lvl3pPr>
            <a:lvl4pPr marR="0" lvl="3" algn="l" rtl="0">
              <a:lnSpc>
                <a:spcPct val="100000"/>
              </a:lnSpc>
              <a:spcBef>
                <a:spcPts val="0"/>
              </a:spcBef>
              <a:spcAft>
                <a:spcPts val="0"/>
              </a:spcAft>
              <a:buClr>
                <a:schemeClr val="dk2"/>
              </a:buClr>
              <a:buSzPts val="2800"/>
              <a:buNone/>
              <a:defRPr sz="3700" b="1" i="0" u="none" strike="noStrike" cap="none">
                <a:solidFill>
                  <a:schemeClr val="dk2"/>
                </a:solidFill>
              </a:defRPr>
            </a:lvl4pPr>
            <a:lvl5pPr marR="0" lvl="4" algn="l" rtl="0">
              <a:lnSpc>
                <a:spcPct val="100000"/>
              </a:lnSpc>
              <a:spcBef>
                <a:spcPts val="0"/>
              </a:spcBef>
              <a:spcAft>
                <a:spcPts val="0"/>
              </a:spcAft>
              <a:buClr>
                <a:schemeClr val="dk2"/>
              </a:buClr>
              <a:buSzPts val="2800"/>
              <a:buNone/>
              <a:defRPr sz="3700" b="1" i="0" u="none" strike="noStrike" cap="none">
                <a:solidFill>
                  <a:schemeClr val="dk2"/>
                </a:solidFill>
              </a:defRPr>
            </a:lvl5pPr>
            <a:lvl6pPr marR="0" lvl="5" algn="l" rtl="0">
              <a:lnSpc>
                <a:spcPct val="100000"/>
              </a:lnSpc>
              <a:spcBef>
                <a:spcPts val="0"/>
              </a:spcBef>
              <a:spcAft>
                <a:spcPts val="0"/>
              </a:spcAft>
              <a:buClr>
                <a:schemeClr val="dk2"/>
              </a:buClr>
              <a:buSzPts val="2800"/>
              <a:buNone/>
              <a:defRPr sz="3700" b="1" i="0" u="none" strike="noStrike" cap="none">
                <a:solidFill>
                  <a:schemeClr val="dk2"/>
                </a:solidFill>
              </a:defRPr>
            </a:lvl6pPr>
            <a:lvl7pPr marR="0" lvl="6" algn="l" rtl="0">
              <a:lnSpc>
                <a:spcPct val="100000"/>
              </a:lnSpc>
              <a:spcBef>
                <a:spcPts val="0"/>
              </a:spcBef>
              <a:spcAft>
                <a:spcPts val="0"/>
              </a:spcAft>
              <a:buClr>
                <a:schemeClr val="dk2"/>
              </a:buClr>
              <a:buSzPts val="2800"/>
              <a:buNone/>
              <a:defRPr sz="3700" b="1" i="0" u="none" strike="noStrike" cap="none">
                <a:solidFill>
                  <a:schemeClr val="dk2"/>
                </a:solidFill>
              </a:defRPr>
            </a:lvl7pPr>
            <a:lvl8pPr marR="0" lvl="7" algn="l" rtl="0">
              <a:lnSpc>
                <a:spcPct val="100000"/>
              </a:lnSpc>
              <a:spcBef>
                <a:spcPts val="0"/>
              </a:spcBef>
              <a:spcAft>
                <a:spcPts val="0"/>
              </a:spcAft>
              <a:buClr>
                <a:schemeClr val="dk2"/>
              </a:buClr>
              <a:buSzPts val="2800"/>
              <a:buNone/>
              <a:defRPr sz="3700" b="1" i="0" u="none" strike="noStrike" cap="none">
                <a:solidFill>
                  <a:schemeClr val="dk2"/>
                </a:solidFill>
              </a:defRPr>
            </a:lvl8pPr>
            <a:lvl9pPr marR="0" lvl="8" algn="l" rtl="0">
              <a:lnSpc>
                <a:spcPct val="100000"/>
              </a:lnSpc>
              <a:spcBef>
                <a:spcPts val="0"/>
              </a:spcBef>
              <a:spcAft>
                <a:spcPts val="0"/>
              </a:spcAft>
              <a:buClr>
                <a:schemeClr val="dk2"/>
              </a:buClr>
              <a:buSzPts val="2800"/>
              <a:buNone/>
              <a:defRPr sz="3700" b="1" i="0" u="none" strike="noStrike" cap="none">
                <a:solidFill>
                  <a:schemeClr val="dk2"/>
                </a:solidFill>
              </a:defRPr>
            </a:lvl9pPr>
          </a:lstStyle>
          <a:p>
            <a:endParaRPr/>
          </a:p>
        </p:txBody>
      </p:sp>
      <p:pic>
        <p:nvPicPr>
          <p:cNvPr id="2" name="Picture 1" descr="Text&#10;&#10;AI-generated content may be incorrect.">
            <a:extLst>
              <a:ext uri="{FF2B5EF4-FFF2-40B4-BE49-F238E27FC236}">
                <a16:creationId xmlns:a16="http://schemas.microsoft.com/office/drawing/2014/main" id="{586D8AE3-4D39-F8BD-DE15-3749253313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92048"/>
            <a:ext cx="2103048" cy="1065953"/>
          </a:xfrm>
          <a:prstGeom prst="rect">
            <a:avLst/>
          </a:prstGeom>
        </p:spPr>
      </p:pic>
    </p:spTree>
    <p:extLst>
      <p:ext uri="{BB962C8B-B14F-4D97-AF65-F5344CB8AC3E}">
        <p14:creationId xmlns:p14="http://schemas.microsoft.com/office/powerpoint/2010/main" val="4126274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6A59-9480-BCB0-CA55-F5B4A73DAA5F}"/>
              </a:ext>
            </a:extLst>
          </p:cNvPr>
          <p:cNvSpPr>
            <a:spLocks noGrp="1"/>
          </p:cNvSpPr>
          <p:nvPr>
            <p:ph type="title"/>
          </p:nvPr>
        </p:nvSpPr>
        <p:spPr>
          <a:xfrm>
            <a:off x="6035040" y="914400"/>
            <a:ext cx="5556527" cy="600052"/>
          </a:xfrm>
        </p:spPr>
        <p:txBody>
          <a:bodyPr>
            <a:noAutofit/>
          </a:bodyPr>
          <a:lstStyle>
            <a:lvl1pPr algn="r">
              <a:defRPr sz="3200" b="1">
                <a:solidFill>
                  <a:srgbClr val="C00000"/>
                </a:solidFill>
                <a:latin typeface="Aptos" panose="020B0004020202020204" pitchFamily="34" charset="0"/>
                <a:cs typeface="Arial" panose="020B0604020202020204" pitchFamily="34" charset="0"/>
              </a:defRPr>
            </a:lvl1pPr>
          </a:lstStyle>
          <a:p>
            <a:r>
              <a:rPr lang="en-US" dirty="0"/>
              <a:t>Click to edit Master title style</a:t>
            </a:r>
          </a:p>
        </p:txBody>
      </p:sp>
      <p:sp>
        <p:nvSpPr>
          <p:cNvPr id="7" name="Rectangle 6">
            <a:extLst>
              <a:ext uri="{FF2B5EF4-FFF2-40B4-BE49-F238E27FC236}">
                <a16:creationId xmlns:a16="http://schemas.microsoft.com/office/drawing/2014/main" id="{4AE6420F-5A4D-83EA-6D60-CE5AAEDD3131}"/>
              </a:ext>
            </a:extLst>
          </p:cNvPr>
          <p:cNvSpPr>
            <a:spLocks/>
          </p:cNvSpPr>
          <p:nvPr userDrawn="1"/>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75CB21F-570A-1806-2FDC-F4F4A31EE270}"/>
              </a:ext>
            </a:extLst>
          </p:cNvPr>
          <p:cNvSpPr>
            <a:spLocks noGrp="1"/>
          </p:cNvSpPr>
          <p:nvPr>
            <p:ph idx="1"/>
          </p:nvPr>
        </p:nvSpPr>
        <p:spPr>
          <a:xfrm>
            <a:off x="611892" y="1740535"/>
            <a:ext cx="10979675" cy="4351338"/>
          </a:xfrm>
        </p:spPr>
        <p:txBody>
          <a:bodyPr/>
          <a:lstStyle>
            <a:lvl1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1pPr>
            <a:lvl2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3pPr>
            <a:lvl4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4pPr>
            <a:lvl5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DC64D2-1001-3C86-0D3A-6BA453D64843}"/>
              </a:ext>
            </a:extLst>
          </p:cNvPr>
          <p:cNvSpPr>
            <a:spLocks noGrp="1"/>
          </p:cNvSpPr>
          <p:nvPr>
            <p:ph type="dt" sz="half" idx="10"/>
          </p:nvPr>
        </p:nvSpPr>
        <p:spPr/>
        <p:txBody>
          <a:bodyPr/>
          <a:lstStyle/>
          <a:p>
            <a:fld id="{8F0E6D1A-1BC3-644D-B6BF-9902745A6240}" type="datetime1">
              <a:rPr lang="en-US" smtClean="0"/>
              <a:t>4/21/26</a:t>
            </a:fld>
            <a:endParaRPr lang="en-US"/>
          </a:p>
        </p:txBody>
      </p:sp>
      <p:sp>
        <p:nvSpPr>
          <p:cNvPr id="5" name="Footer Placeholder 4">
            <a:extLst>
              <a:ext uri="{FF2B5EF4-FFF2-40B4-BE49-F238E27FC236}">
                <a16:creationId xmlns:a16="http://schemas.microsoft.com/office/drawing/2014/main" id="{1E04BE14-4783-A79C-64F4-FACD9F8B1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2B59B-3D48-9B84-3130-FE44C1C796E7}"/>
              </a:ext>
            </a:extLst>
          </p:cNvPr>
          <p:cNvSpPr>
            <a:spLocks noGrp="1"/>
          </p:cNvSpPr>
          <p:nvPr>
            <p:ph type="sldNum" sz="quarter" idx="12"/>
          </p:nvPr>
        </p:nvSpPr>
        <p:spPr/>
        <p:txBody>
          <a:bodyPr/>
          <a:lstStyle/>
          <a:p>
            <a:fld id="{D447BB2B-ED08-DE44-A114-EDC612879DA1}" type="slidenum">
              <a:rPr lang="en-US" smtClean="0"/>
              <a:t>‹#›</a:t>
            </a:fld>
            <a:endParaRPr lang="en-US"/>
          </a:p>
        </p:txBody>
      </p:sp>
      <p:pic>
        <p:nvPicPr>
          <p:cNvPr id="8" name="Picture 7" descr="Text&#10;&#10;AI-generated content may be incorrect.">
            <a:extLst>
              <a:ext uri="{FF2B5EF4-FFF2-40B4-BE49-F238E27FC236}">
                <a16:creationId xmlns:a16="http://schemas.microsoft.com/office/drawing/2014/main" id="{1D98B342-BF39-A091-95B6-65C4C75402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Tree>
    <p:extLst>
      <p:ext uri="{BB962C8B-B14F-4D97-AF65-F5344CB8AC3E}">
        <p14:creationId xmlns:p14="http://schemas.microsoft.com/office/powerpoint/2010/main" val="48101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6A59-9480-BCB0-CA55-F5B4A73DAA5F}"/>
              </a:ext>
            </a:extLst>
          </p:cNvPr>
          <p:cNvSpPr>
            <a:spLocks noGrp="1"/>
          </p:cNvSpPr>
          <p:nvPr>
            <p:ph type="title"/>
          </p:nvPr>
        </p:nvSpPr>
        <p:spPr>
          <a:xfrm>
            <a:off x="5743245" y="623217"/>
            <a:ext cx="5607424" cy="924561"/>
          </a:xfrm>
        </p:spPr>
        <p:txBody>
          <a:bodyPr>
            <a:noAutofit/>
          </a:bodyPr>
          <a:lstStyle>
            <a:lvl1pPr>
              <a:defRPr sz="3600">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4AE6420F-5A4D-83EA-6D60-CE5AAEDD3131}"/>
              </a:ext>
            </a:extLst>
          </p:cNvPr>
          <p:cNvSpPr>
            <a:spLocks/>
          </p:cNvSpPr>
          <p:nvPr userDrawn="1"/>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75CB21F-570A-1806-2FDC-F4F4A31EE270}"/>
              </a:ext>
            </a:extLst>
          </p:cNvPr>
          <p:cNvSpPr>
            <a:spLocks noGrp="1"/>
          </p:cNvSpPr>
          <p:nvPr>
            <p:ph idx="1"/>
          </p:nvPr>
        </p:nvSpPr>
        <p:spPr>
          <a:xfrm>
            <a:off x="835069" y="1740535"/>
            <a:ext cx="10515600" cy="4351338"/>
          </a:xfrm>
        </p:spPr>
        <p:txBody>
          <a:bodyPr/>
          <a:lstStyle>
            <a:lvl1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1pPr>
            <a:lvl2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3pPr>
            <a:lvl4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4pPr>
            <a:lvl5pPr>
              <a:buClr>
                <a:srgbClr val="FF0000"/>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DC64D2-1001-3C86-0D3A-6BA453D64843}"/>
              </a:ext>
            </a:extLst>
          </p:cNvPr>
          <p:cNvSpPr>
            <a:spLocks noGrp="1"/>
          </p:cNvSpPr>
          <p:nvPr>
            <p:ph type="dt" sz="half" idx="10"/>
          </p:nvPr>
        </p:nvSpPr>
        <p:spPr/>
        <p:txBody>
          <a:bodyPr/>
          <a:lstStyle/>
          <a:p>
            <a:fld id="{8F0E6D1A-1BC3-644D-B6BF-9902745A6240}" type="datetime1">
              <a:rPr lang="en-US" smtClean="0"/>
              <a:t>4/21/26</a:t>
            </a:fld>
            <a:endParaRPr lang="en-US"/>
          </a:p>
        </p:txBody>
      </p:sp>
      <p:sp>
        <p:nvSpPr>
          <p:cNvPr id="5" name="Footer Placeholder 4">
            <a:extLst>
              <a:ext uri="{FF2B5EF4-FFF2-40B4-BE49-F238E27FC236}">
                <a16:creationId xmlns:a16="http://schemas.microsoft.com/office/drawing/2014/main" id="{1E04BE14-4783-A79C-64F4-FACD9F8B1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2B59B-3D48-9B84-3130-FE44C1C796E7}"/>
              </a:ext>
            </a:extLst>
          </p:cNvPr>
          <p:cNvSpPr>
            <a:spLocks noGrp="1"/>
          </p:cNvSpPr>
          <p:nvPr>
            <p:ph type="sldNum" sz="quarter" idx="12"/>
          </p:nvPr>
        </p:nvSpPr>
        <p:spPr/>
        <p:txBody>
          <a:bodyPr/>
          <a:lstStyle/>
          <a:p>
            <a:fld id="{D447BB2B-ED08-DE44-A114-EDC612879DA1}" type="slidenum">
              <a:rPr lang="en-US" smtClean="0"/>
              <a:t>‹#›</a:t>
            </a:fld>
            <a:endParaRPr lang="en-US"/>
          </a:p>
        </p:txBody>
      </p:sp>
      <p:pic>
        <p:nvPicPr>
          <p:cNvPr id="8" name="Picture 7" descr="Text&#10;&#10;AI-generated content may be incorrect.">
            <a:extLst>
              <a:ext uri="{FF2B5EF4-FFF2-40B4-BE49-F238E27FC236}">
                <a16:creationId xmlns:a16="http://schemas.microsoft.com/office/drawing/2014/main" id="{7B239075-D308-6636-361E-0233318E41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Tree>
    <p:extLst>
      <p:ext uri="{BB962C8B-B14F-4D97-AF65-F5344CB8AC3E}">
        <p14:creationId xmlns:p14="http://schemas.microsoft.com/office/powerpoint/2010/main" val="2667962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5CB0-DF3C-064B-EE7C-3DCF008CB2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CB2F9-5F89-BB75-BFDA-485BA98EE2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23A00-0EDD-5FB0-DD87-C8DCDCFD58DC}"/>
              </a:ext>
            </a:extLst>
          </p:cNvPr>
          <p:cNvSpPr>
            <a:spLocks noGrp="1"/>
          </p:cNvSpPr>
          <p:nvPr>
            <p:ph type="dt" sz="half" idx="10"/>
          </p:nvPr>
        </p:nvSpPr>
        <p:spPr/>
        <p:txBody>
          <a:bodyPr/>
          <a:lstStyle/>
          <a:p>
            <a:fld id="{CFB8CEF8-B0C2-494B-86A2-3D3C468F2981}" type="datetime1">
              <a:rPr lang="en-US" smtClean="0"/>
              <a:t>4/21/26</a:t>
            </a:fld>
            <a:endParaRPr lang="en-US"/>
          </a:p>
        </p:txBody>
      </p:sp>
      <p:sp>
        <p:nvSpPr>
          <p:cNvPr id="5" name="Footer Placeholder 4">
            <a:extLst>
              <a:ext uri="{FF2B5EF4-FFF2-40B4-BE49-F238E27FC236}">
                <a16:creationId xmlns:a16="http://schemas.microsoft.com/office/drawing/2014/main" id="{A9DCA823-1863-40E2-C182-122BD1E60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93BBF-9D38-DF05-90F6-A6FEDE46A22D}"/>
              </a:ext>
            </a:extLst>
          </p:cNvPr>
          <p:cNvSpPr>
            <a:spLocks noGrp="1"/>
          </p:cNvSpPr>
          <p:nvPr>
            <p:ph type="sldNum" sz="quarter" idx="12"/>
          </p:nvPr>
        </p:nvSpPr>
        <p:spPr/>
        <p:txBody>
          <a:bodyPr/>
          <a:lstStyle/>
          <a:p>
            <a:fld id="{D447BB2B-ED08-DE44-A114-EDC612879DA1}" type="slidenum">
              <a:rPr lang="en-US" smtClean="0"/>
              <a:t>‹#›</a:t>
            </a:fld>
            <a:endParaRPr lang="en-US"/>
          </a:p>
        </p:txBody>
      </p:sp>
      <p:pic>
        <p:nvPicPr>
          <p:cNvPr id="7" name="Picture 6" descr="Text&#10;&#10;AI-generated content may be incorrect.">
            <a:extLst>
              <a:ext uri="{FF2B5EF4-FFF2-40B4-BE49-F238E27FC236}">
                <a16:creationId xmlns:a16="http://schemas.microsoft.com/office/drawing/2014/main" id="{775E0855-B79E-81CE-CC34-7D5547F8C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Tree>
    <p:extLst>
      <p:ext uri="{BB962C8B-B14F-4D97-AF65-F5344CB8AC3E}">
        <p14:creationId xmlns:p14="http://schemas.microsoft.com/office/powerpoint/2010/main" val="237983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C6D2-FE76-9E98-AD0D-09F260BDD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23EAA-E4A9-A6BC-B1F6-9372A081E9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FF05D6-8837-BE35-1197-D0314BA551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95FE9-40EE-8EBC-3089-68947BD47A27}"/>
              </a:ext>
            </a:extLst>
          </p:cNvPr>
          <p:cNvSpPr>
            <a:spLocks noGrp="1"/>
          </p:cNvSpPr>
          <p:nvPr>
            <p:ph type="dt" sz="half" idx="10"/>
          </p:nvPr>
        </p:nvSpPr>
        <p:spPr/>
        <p:txBody>
          <a:bodyPr/>
          <a:lstStyle/>
          <a:p>
            <a:fld id="{05CBD435-8D76-CF40-9ED3-00AB39E10C57}" type="datetime1">
              <a:rPr lang="en-US" smtClean="0"/>
              <a:t>4/21/26</a:t>
            </a:fld>
            <a:endParaRPr lang="en-US"/>
          </a:p>
        </p:txBody>
      </p:sp>
      <p:sp>
        <p:nvSpPr>
          <p:cNvPr id="6" name="Footer Placeholder 5">
            <a:extLst>
              <a:ext uri="{FF2B5EF4-FFF2-40B4-BE49-F238E27FC236}">
                <a16:creationId xmlns:a16="http://schemas.microsoft.com/office/drawing/2014/main" id="{31B4F023-AB78-1757-3101-AED7629027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B78FA-64B7-237E-F290-3AE232EAD832}"/>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7171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354E-F762-49BB-7BF5-2A83B54B65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7D290-37F5-6929-C066-986D688B3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40A69D-B817-D295-766D-65C91E9F33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28FDB7-CCC4-9470-772C-F86EADBF8B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AA48A-A989-985E-1D96-031793076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8D0DEB-5B78-86B5-0641-E3B1752A6F98}"/>
              </a:ext>
            </a:extLst>
          </p:cNvPr>
          <p:cNvSpPr>
            <a:spLocks noGrp="1"/>
          </p:cNvSpPr>
          <p:nvPr>
            <p:ph type="dt" sz="half" idx="10"/>
          </p:nvPr>
        </p:nvSpPr>
        <p:spPr/>
        <p:txBody>
          <a:bodyPr/>
          <a:lstStyle/>
          <a:p>
            <a:fld id="{120D53F2-A68A-CB4B-AB30-2B47240304A4}" type="datetime1">
              <a:rPr lang="en-US" smtClean="0"/>
              <a:t>4/21/26</a:t>
            </a:fld>
            <a:endParaRPr lang="en-US"/>
          </a:p>
        </p:txBody>
      </p:sp>
      <p:sp>
        <p:nvSpPr>
          <p:cNvPr id="8" name="Footer Placeholder 7">
            <a:extLst>
              <a:ext uri="{FF2B5EF4-FFF2-40B4-BE49-F238E27FC236}">
                <a16:creationId xmlns:a16="http://schemas.microsoft.com/office/drawing/2014/main" id="{21957D29-9DBC-61B2-32C1-726FEF03C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FE8C95-FC15-BCD4-FA21-152597404C32}"/>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60065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BE940-A531-A2AB-1BA0-7A7DF50939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FDDEE4-1BBB-378A-C4EF-32332EA62B92}"/>
              </a:ext>
            </a:extLst>
          </p:cNvPr>
          <p:cNvSpPr>
            <a:spLocks noGrp="1"/>
          </p:cNvSpPr>
          <p:nvPr>
            <p:ph type="dt" sz="half" idx="10"/>
          </p:nvPr>
        </p:nvSpPr>
        <p:spPr/>
        <p:txBody>
          <a:bodyPr/>
          <a:lstStyle/>
          <a:p>
            <a:fld id="{961F7E2A-3A58-8848-9C1B-264BD5128F37}" type="datetime1">
              <a:rPr lang="en-US" smtClean="0"/>
              <a:t>4/21/26</a:t>
            </a:fld>
            <a:endParaRPr lang="en-US"/>
          </a:p>
        </p:txBody>
      </p:sp>
      <p:sp>
        <p:nvSpPr>
          <p:cNvPr id="4" name="Footer Placeholder 3">
            <a:extLst>
              <a:ext uri="{FF2B5EF4-FFF2-40B4-BE49-F238E27FC236}">
                <a16:creationId xmlns:a16="http://schemas.microsoft.com/office/drawing/2014/main" id="{E6E47B35-5F9A-B576-9AFF-72BB8952C6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8F490C-D128-A435-F5F7-A210309F18CF}"/>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78428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5EA8DA-61BC-00D0-D1B6-ABBA5D073482}"/>
              </a:ext>
            </a:extLst>
          </p:cNvPr>
          <p:cNvSpPr>
            <a:spLocks noGrp="1"/>
          </p:cNvSpPr>
          <p:nvPr>
            <p:ph type="dt" sz="half" idx="10"/>
          </p:nvPr>
        </p:nvSpPr>
        <p:spPr/>
        <p:txBody>
          <a:bodyPr/>
          <a:lstStyle/>
          <a:p>
            <a:fld id="{2D3BC0DA-CBD9-194F-A0A7-693B43FDE0EF}" type="datetime1">
              <a:rPr lang="en-US" smtClean="0"/>
              <a:t>4/21/26</a:t>
            </a:fld>
            <a:endParaRPr lang="en-US"/>
          </a:p>
        </p:txBody>
      </p:sp>
      <p:sp>
        <p:nvSpPr>
          <p:cNvPr id="3" name="Footer Placeholder 2">
            <a:extLst>
              <a:ext uri="{FF2B5EF4-FFF2-40B4-BE49-F238E27FC236}">
                <a16:creationId xmlns:a16="http://schemas.microsoft.com/office/drawing/2014/main" id="{D3141B19-9637-72B7-EE62-4FB25E18A1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AEA849-0658-BE19-866A-6CE4DE48AC74}"/>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346991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E692-8DAB-455F-120D-E39F6330B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334C87-C4EB-091A-97B9-1796AB7068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0B8A82-B3DC-4DE0-C1C3-0035BDCD5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721FC-2A75-AC7C-6830-8D802682645E}"/>
              </a:ext>
            </a:extLst>
          </p:cNvPr>
          <p:cNvSpPr>
            <a:spLocks noGrp="1"/>
          </p:cNvSpPr>
          <p:nvPr>
            <p:ph type="dt" sz="half" idx="10"/>
          </p:nvPr>
        </p:nvSpPr>
        <p:spPr/>
        <p:txBody>
          <a:bodyPr/>
          <a:lstStyle/>
          <a:p>
            <a:fld id="{46A8645E-922A-0441-BD95-9C05002407D3}" type="datetime1">
              <a:rPr lang="en-US" smtClean="0"/>
              <a:t>4/21/26</a:t>
            </a:fld>
            <a:endParaRPr lang="en-US"/>
          </a:p>
        </p:txBody>
      </p:sp>
      <p:sp>
        <p:nvSpPr>
          <p:cNvPr id="6" name="Footer Placeholder 5">
            <a:extLst>
              <a:ext uri="{FF2B5EF4-FFF2-40B4-BE49-F238E27FC236}">
                <a16:creationId xmlns:a16="http://schemas.microsoft.com/office/drawing/2014/main" id="{CC69725E-1218-ABA4-6DDA-BE13A3AC7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A2553-4FB9-7198-5C3B-C37C1F7B6F4F}"/>
              </a:ext>
            </a:extLst>
          </p:cNvPr>
          <p:cNvSpPr>
            <a:spLocks noGrp="1"/>
          </p:cNvSpPr>
          <p:nvPr>
            <p:ph type="sldNum" sz="quarter" idx="12"/>
          </p:nvPr>
        </p:nvSpPr>
        <p:spPr/>
        <p:txBody>
          <a:bodyPr/>
          <a:lstStyle/>
          <a:p>
            <a:fld id="{D447BB2B-ED08-DE44-A114-EDC612879DA1}" type="slidenum">
              <a:rPr lang="en-US" smtClean="0"/>
              <a:t>‹#›</a:t>
            </a:fld>
            <a:endParaRPr lang="en-US"/>
          </a:p>
        </p:txBody>
      </p:sp>
    </p:spTree>
    <p:extLst>
      <p:ext uri="{BB962C8B-B14F-4D97-AF65-F5344CB8AC3E}">
        <p14:creationId xmlns:p14="http://schemas.microsoft.com/office/powerpoint/2010/main" val="170726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flag on a white surface&#10;&#10;AI-generated content may be incorrect.">
            <a:extLst>
              <a:ext uri="{FF2B5EF4-FFF2-40B4-BE49-F238E27FC236}">
                <a16:creationId xmlns:a16="http://schemas.microsoft.com/office/drawing/2014/main" id="{10A1AA50-1D44-D04B-52EC-9DE862B3CA2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rot="16200000">
            <a:off x="2667634" y="-2667633"/>
            <a:ext cx="6850471" cy="12185738"/>
          </a:xfrm>
          <a:prstGeom prst="rect">
            <a:avLst/>
          </a:prstGeom>
        </p:spPr>
      </p:pic>
      <p:sp>
        <p:nvSpPr>
          <p:cNvPr id="2" name="Title Placeholder 1">
            <a:extLst>
              <a:ext uri="{FF2B5EF4-FFF2-40B4-BE49-F238E27FC236}">
                <a16:creationId xmlns:a16="http://schemas.microsoft.com/office/drawing/2014/main" id="{B8DF0234-2DEE-FCDD-A8E4-DE9BCDD16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662186-54C0-4020-5ED0-50D23FAF94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172B-E24D-99CA-2F74-F30C2FE48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A13617-89E9-624B-9213-BBAC96C702F5}" type="datetime1">
              <a:rPr lang="en-US" smtClean="0"/>
              <a:t>4/21/26</a:t>
            </a:fld>
            <a:endParaRPr lang="en-US"/>
          </a:p>
        </p:txBody>
      </p:sp>
      <p:sp>
        <p:nvSpPr>
          <p:cNvPr id="5" name="Footer Placeholder 4">
            <a:extLst>
              <a:ext uri="{FF2B5EF4-FFF2-40B4-BE49-F238E27FC236}">
                <a16:creationId xmlns:a16="http://schemas.microsoft.com/office/drawing/2014/main" id="{CF4FF3F1-EA8D-A02A-835A-EB9CD9004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16E70A-9F9F-BB96-638E-7B866F2278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47BB2B-ED08-DE44-A114-EDC612879DA1}" type="slidenum">
              <a:rPr lang="en-US" smtClean="0"/>
              <a:t>‹#›</a:t>
            </a:fld>
            <a:endParaRPr lang="en-US"/>
          </a:p>
        </p:txBody>
      </p:sp>
    </p:spTree>
    <p:extLst>
      <p:ext uri="{BB962C8B-B14F-4D97-AF65-F5344CB8AC3E}">
        <p14:creationId xmlns:p14="http://schemas.microsoft.com/office/powerpoint/2010/main" val="4130613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emf"/><Relationship Id="rId10" Type="http://schemas.openxmlformats.org/officeDocument/2006/relationships/image" Target="../media/image36.jpeg"/><Relationship Id="rId4" Type="http://schemas.openxmlformats.org/officeDocument/2006/relationships/image" Target="../media/image30.emf"/><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5.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1.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2.png"/><Relationship Id="rId18" Type="http://schemas.openxmlformats.org/officeDocument/2006/relationships/image" Target="../media/image76.jpeg"/><Relationship Id="rId3" Type="http://schemas.openxmlformats.org/officeDocument/2006/relationships/image" Target="../media/image5.png"/><Relationship Id="rId7" Type="http://schemas.openxmlformats.org/officeDocument/2006/relationships/image" Target="../media/image67.png"/><Relationship Id="rId12" Type="http://schemas.openxmlformats.org/officeDocument/2006/relationships/image" Target="../media/image71.svg"/><Relationship Id="rId17" Type="http://schemas.openxmlformats.org/officeDocument/2006/relationships/image" Target="../media/image75.png"/><Relationship Id="rId2" Type="http://schemas.openxmlformats.org/officeDocument/2006/relationships/notesSlide" Target="../notesSlides/notesSlide12.xml"/><Relationship Id="rId16"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66.png"/><Relationship Id="rId11" Type="http://schemas.openxmlformats.org/officeDocument/2006/relationships/image" Target="../media/image70.png"/><Relationship Id="rId5" Type="http://schemas.microsoft.com/office/2007/relationships/hdphoto" Target="../media/hdphoto1.wdp"/><Relationship Id="rId15" Type="http://schemas.openxmlformats.org/officeDocument/2006/relationships/image" Target="../media/image73.png"/><Relationship Id="rId10" Type="http://schemas.openxmlformats.org/officeDocument/2006/relationships/image" Target="../media/image69.svg"/><Relationship Id="rId4" Type="http://schemas.openxmlformats.org/officeDocument/2006/relationships/image" Target="../media/image65.png"/><Relationship Id="rId9" Type="http://schemas.openxmlformats.org/officeDocument/2006/relationships/image" Target="../media/image68.pn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hyperlink" Target="https://www.dea.gov/fentanylfree" TargetMode="Externa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pn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emf"/><Relationship Id="rId11" Type="http://schemas.openxmlformats.org/officeDocument/2006/relationships/image" Target="../media/image84.jpeg"/><Relationship Id="rId5" Type="http://schemas.openxmlformats.org/officeDocument/2006/relationships/image" Target="../media/image79.png"/><Relationship Id="rId10" Type="http://schemas.openxmlformats.org/officeDocument/2006/relationships/image" Target="../media/image83.jpeg"/><Relationship Id="rId4" Type="http://schemas.openxmlformats.org/officeDocument/2006/relationships/image" Target="../media/image31.emf"/><Relationship Id="rId9"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0.jpeg"/><Relationship Id="rId4" Type="http://schemas.openxmlformats.org/officeDocument/2006/relationships/image" Target="../media/image89.jpeg"/></Relationships>
</file>

<file path=ppt/slides/_rels/slide1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png"/><Relationship Id="rId7"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hyperlink" Target="https://www.dea.gov/fentanylfree" TargetMode="Externa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png"/><Relationship Id="rId7"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2.emf"/><Relationship Id="rId9" Type="http://schemas.openxmlformats.org/officeDocument/2006/relationships/image" Target="../media/image101.jpeg"/></Relationships>
</file>

<file path=ppt/slides/_rels/slide2.xml.rels><?xml version="1.0" encoding="UTF-8" standalone="yes"?>
<Relationships xmlns="http://schemas.openxmlformats.org/package/2006/relationships"><Relationship Id="rId3" Type="http://schemas.openxmlformats.org/officeDocument/2006/relationships/hyperlink" Target="http://www.dea.gov/fentanylfre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hyperlink" Target="http://www.getsmartaboutdrugs.com/toolstotalk"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5.png"/><Relationship Id="rId7"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dea.gov/togetherforfamilies" TargetMode="External"/><Relationship Id="rId5" Type="http://schemas.openxmlformats.org/officeDocument/2006/relationships/image" Target="../media/image104.pn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www.deatakeback.com/" TargetMode="External"/><Relationship Id="rId5" Type="http://schemas.openxmlformats.org/officeDocument/2006/relationships/image" Target="../media/image107.jpe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0.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www.getsmartaboutdrugs.com/" TargetMode="External"/><Relationship Id="rId5" Type="http://schemas.openxmlformats.org/officeDocument/2006/relationships/image" Target="../media/image109.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hyperlink" Target="https://www.campusdrugprevention.gov/" TargetMode="Externa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hyperlink" Target="https://www.justthinktwice.com/" TargetMode="External"/><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www.operationprevention.com/" TargetMode="External"/><Relationship Id="rId5" Type="http://schemas.openxmlformats.org/officeDocument/2006/relationships/image" Target="../media/image115.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png"/><Relationship Id="rId7"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7.jpg"/><Relationship Id="rId11" Type="http://schemas.openxmlformats.org/officeDocument/2006/relationships/image" Target="../media/image121.jpeg"/><Relationship Id="rId5" Type="http://schemas.openxmlformats.org/officeDocument/2006/relationships/image" Target="../media/image2.emf"/><Relationship Id="rId10" Type="http://schemas.openxmlformats.org/officeDocument/2006/relationships/hyperlink" Target="https://getsmartaboutdrugs.gov/community-outreach-resources" TargetMode="External"/><Relationship Id="rId4" Type="http://schemas.openxmlformats.org/officeDocument/2006/relationships/image" Target="../media/image5.png"/><Relationship Id="rId9" Type="http://schemas.openxmlformats.org/officeDocument/2006/relationships/image" Target="../media/image1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emf"/><Relationship Id="rId10" Type="http://schemas.openxmlformats.org/officeDocument/2006/relationships/image" Target="../media/image15.jpeg"/><Relationship Id="rId4" Type="http://schemas.openxmlformats.org/officeDocument/2006/relationships/image" Target="../media/image5.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3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getsmartaboutdrugs.gov/community-outreach-resources" TargetMode="External"/><Relationship Id="rId5" Type="http://schemas.openxmlformats.org/officeDocument/2006/relationships/image" Target="../media/image131.pn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hyperlink" Target="https://www.dea.gov/fentanylfree" TargetMode="Externa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hyperlink" Target="http://www.dea.gov/recovery-resources" TargetMode="External"/><Relationship Id="rId3" Type="http://schemas.openxmlformats.org/officeDocument/2006/relationships/image" Target="../media/image1.png"/><Relationship Id="rId7"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2.emf"/><Relationship Id="rId4" Type="http://schemas.openxmlformats.org/officeDocument/2006/relationships/image" Target="../media/image5.png"/><Relationship Id="rId9" Type="http://schemas.openxmlformats.org/officeDocument/2006/relationships/image" Target="../media/image136.jpe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hyperlink" Target="http://www.dea.gov/recovery-resources" TargetMode="External"/><Relationship Id="rId4" Type="http://schemas.openxmlformats.org/officeDocument/2006/relationships/image" Target="../media/image137.png"/></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hyperlink" Target="http://www.dea.gov/fentanylfree/promot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png"/><Relationship Id="rId7" Type="http://schemas.openxmlformats.org/officeDocument/2006/relationships/hyperlink" Target="https://www.cdc.gov/nchs/nvss/vsrr/drug-overdose-data.ht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image" Target="../media/image2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05531DBA-367A-E17F-7989-EE25AA01837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85F2DB5-A0EA-F112-87BD-5879C14D24DE}"/>
              </a:ext>
            </a:extLst>
          </p:cNvPr>
          <p:cNvSpPr>
            <a:spLocks noGrp="1"/>
          </p:cNvSpPr>
          <p:nvPr>
            <p:ph type="title" idx="4294967295"/>
          </p:nvPr>
        </p:nvSpPr>
        <p:spPr/>
        <p:txBody>
          <a:bodyPr/>
          <a:lstStyle/>
          <a:p>
            <a:r>
              <a:rPr lang="es-US" noProof="0" dirty="0"/>
              <a:t>Estados Unidos libre de fentanilo</a:t>
            </a:r>
          </a:p>
        </p:txBody>
      </p:sp>
      <p:pic>
        <p:nvPicPr>
          <p:cNvPr id="6" name="Picture 5">
            <a:extLst>
              <a:ext uri="{FF2B5EF4-FFF2-40B4-BE49-F238E27FC236}">
                <a16:creationId xmlns:a16="http://schemas.microsoft.com/office/drawing/2014/main" id="{9F19846C-064D-D060-338E-8CEB56E7B8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37114" y="68092"/>
            <a:ext cx="5289494" cy="546100"/>
          </a:xfrm>
          <a:prstGeom prst="rect">
            <a:avLst/>
          </a:prstGeom>
        </p:spPr>
      </p:pic>
      <p:sp>
        <p:nvSpPr>
          <p:cNvPr id="10" name="TextBox 9">
            <a:extLst>
              <a:ext uri="{FF2B5EF4-FFF2-40B4-BE49-F238E27FC236}">
                <a16:creationId xmlns:a16="http://schemas.microsoft.com/office/drawing/2014/main" id="{B88BC275-D08C-7D67-8014-7E9883F500D6}"/>
              </a:ext>
            </a:extLst>
          </p:cNvPr>
          <p:cNvSpPr txBox="1"/>
          <p:nvPr/>
        </p:nvSpPr>
        <p:spPr>
          <a:xfrm>
            <a:off x="4278312" y="156476"/>
            <a:ext cx="367914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Administración para el Control de Drogas</a:t>
            </a:r>
          </a:p>
        </p:txBody>
      </p:sp>
      <p:grpSp>
        <p:nvGrpSpPr>
          <p:cNvPr id="3" name="Group 2" descr="Logotipo: Fentanyl Free America. Proteger, Prevenir, Apoyar. ">
            <a:extLst>
              <a:ext uri="{FF2B5EF4-FFF2-40B4-BE49-F238E27FC236}">
                <a16:creationId xmlns:a16="http://schemas.microsoft.com/office/drawing/2014/main" id="{2B64FA40-D019-F25B-052C-3D96FE6A3A93}"/>
              </a:ext>
            </a:extLst>
          </p:cNvPr>
          <p:cNvGrpSpPr/>
          <p:nvPr/>
        </p:nvGrpSpPr>
        <p:grpSpPr>
          <a:xfrm>
            <a:off x="1823397" y="1588266"/>
            <a:ext cx="8375903" cy="4397706"/>
            <a:chOff x="1823397" y="1588266"/>
            <a:chExt cx="8375903" cy="4397706"/>
          </a:xfrm>
        </p:grpSpPr>
        <p:pic>
          <p:nvPicPr>
            <p:cNvPr id="4" name="Picture 3">
              <a:extLst>
                <a:ext uri="{FF2B5EF4-FFF2-40B4-BE49-F238E27FC236}">
                  <a16:creationId xmlns:a16="http://schemas.microsoft.com/office/drawing/2014/main" id="{B0C28B06-9708-3FEA-368D-2C464D3B19A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3397" y="1588266"/>
              <a:ext cx="8375903" cy="3681468"/>
            </a:xfrm>
            <a:prstGeom prst="rect">
              <a:avLst/>
            </a:prstGeom>
          </p:spPr>
        </p:pic>
        <p:cxnSp>
          <p:nvCxnSpPr>
            <p:cNvPr id="2" name="Straight Connector 1">
              <a:extLst>
                <a:ext uri="{FF2B5EF4-FFF2-40B4-BE49-F238E27FC236}">
                  <a16:creationId xmlns:a16="http://schemas.microsoft.com/office/drawing/2014/main" id="{7BA2DD1F-472E-6325-2D09-B51004F6ABE1}"/>
                </a:ext>
                <a:ext uri="{C183D7F6-B498-43B3-948B-1728B52AA6E4}">
                  <adec:decorative xmlns:adec="http://schemas.microsoft.com/office/drawing/2017/decorative" val="1"/>
                </a:ext>
              </a:extLst>
            </p:cNvPr>
            <p:cNvCxnSpPr>
              <a:cxnSpLocks/>
            </p:cNvCxnSpPr>
            <p:nvPr/>
          </p:nvCxnSpPr>
          <p:spPr>
            <a:xfrm flipH="1">
              <a:off x="3824946" y="4952937"/>
              <a:ext cx="4501662" cy="0"/>
            </a:xfrm>
            <a:prstGeom prst="line">
              <a:avLst/>
            </a:prstGeom>
            <a:ln w="38100">
              <a:solidFill>
                <a:srgbClr val="CF1E25"/>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1473F16-0847-6436-B21A-F3ECBFAEE88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472255" y="5091685"/>
              <a:ext cx="5078189" cy="894287"/>
            </a:xfrm>
            <a:prstGeom prst="rect">
              <a:avLst/>
            </a:prstGeom>
          </p:spPr>
        </p:pic>
      </p:grpSp>
      <p:sp>
        <p:nvSpPr>
          <p:cNvPr id="7" name="TextBox 6">
            <a:extLst>
              <a:ext uri="{FF2B5EF4-FFF2-40B4-BE49-F238E27FC236}">
                <a16:creationId xmlns:a16="http://schemas.microsoft.com/office/drawing/2014/main" id="{32B97209-01D5-9877-E429-3FE4649AB17B}"/>
              </a:ext>
            </a:extLst>
          </p:cNvPr>
          <p:cNvSpPr txBox="1"/>
          <p:nvPr/>
        </p:nvSpPr>
        <p:spPr>
          <a:xfrm>
            <a:off x="3215245" y="5662806"/>
            <a:ext cx="6097978" cy="923330"/>
          </a:xfrm>
          <a:prstGeom prst="rect">
            <a:avLst/>
          </a:prstGeom>
          <a:noFill/>
        </p:spPr>
        <p:txBody>
          <a:bodyPr wrap="square">
            <a:spAutoFit/>
          </a:bodyPr>
          <a:lstStyle/>
          <a:p>
            <a:r>
              <a:rPr lang="es-US" noProof="0" dirty="0"/>
              <a:t>Notas del orador: </a:t>
            </a:r>
          </a:p>
          <a:p>
            <a:r>
              <a:rPr lang="es-US" noProof="0" dirty="0"/>
              <a:t>Gracias por la oportunidad de hablar con ustedes hoy sobre </a:t>
            </a:r>
            <a:r>
              <a:rPr lang="en-US" noProof="0" dirty="0"/>
              <a:t>Fentanyl Free America </a:t>
            </a:r>
            <a:r>
              <a:rPr lang="es-US" noProof="0" dirty="0"/>
              <a:t>(Estados Unidos libre de fentanilo).</a:t>
            </a:r>
          </a:p>
        </p:txBody>
      </p:sp>
      <p:pic>
        <p:nvPicPr>
          <p:cNvPr id="5" name="Picture 4">
            <a:extLst>
              <a:ext uri="{FF2B5EF4-FFF2-40B4-BE49-F238E27FC236}">
                <a16:creationId xmlns:a16="http://schemas.microsoft.com/office/drawing/2014/main" id="{26929139-9890-450E-6533-00BA54560B13}"/>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5343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3C4F1D-6D23-B251-AFA7-2E5D090C28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2425DA-13C5-E954-174D-582DD4FE848D}"/>
              </a:ext>
              <a:ext uri="{C183D7F6-B498-43B3-948B-1728B52AA6E4}">
                <adec:decorative xmlns:adec="http://schemas.microsoft.com/office/drawing/2017/decorative" val="1"/>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US" noProof="0" dirty="0"/>
          </a:p>
        </p:txBody>
      </p:sp>
      <p:sp>
        <p:nvSpPr>
          <p:cNvPr id="3" name="Title 2">
            <a:extLst>
              <a:ext uri="{FF2B5EF4-FFF2-40B4-BE49-F238E27FC236}">
                <a16:creationId xmlns:a16="http://schemas.microsoft.com/office/drawing/2014/main" id="{5650F7D3-8478-81BA-EBC0-67BA785F3B44}"/>
              </a:ext>
            </a:extLst>
          </p:cNvPr>
          <p:cNvSpPr>
            <a:spLocks noGrp="1"/>
          </p:cNvSpPr>
          <p:nvPr>
            <p:ph type="title" idx="4294967295"/>
          </p:nvPr>
        </p:nvSpPr>
        <p:spPr>
          <a:xfrm>
            <a:off x="273599" y="-155552"/>
            <a:ext cx="5111916" cy="1325563"/>
          </a:xfrm>
        </p:spPr>
        <p:txBody>
          <a:bodyPr>
            <a:normAutofit/>
          </a:bodyPr>
          <a:lstStyle/>
          <a:p>
            <a:r>
              <a:rPr lang="es-US" sz="3000" noProof="0" dirty="0">
                <a:solidFill>
                  <a:schemeClr val="bg1"/>
                </a:solidFill>
              </a:rPr>
              <a:t>Fotos de drogas que se consumen de forma indebida</a:t>
            </a:r>
          </a:p>
        </p:txBody>
      </p:sp>
      <p:pic>
        <p:nvPicPr>
          <p:cNvPr id="48" name="Picture 47" descr="Photo of a pencil tip with a small amount of powder on it, demonstrating a lethal dosage of fentanyl. ">
            <a:extLst>
              <a:ext uri="{FF2B5EF4-FFF2-40B4-BE49-F238E27FC236}">
                <a16:creationId xmlns:a16="http://schemas.microsoft.com/office/drawing/2014/main" id="{844756E6-66AC-F1CF-242D-717AFAE6B957}"/>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73304" y="1134229"/>
            <a:ext cx="5208674" cy="46641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25D1177F-37A6-6713-93F4-70A4503979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0393" y="6006751"/>
            <a:ext cx="1491274" cy="502974"/>
          </a:xfrm>
          <a:prstGeom prst="rect">
            <a:avLst/>
          </a:prstGeom>
        </p:spPr>
      </p:pic>
      <p:pic>
        <p:nvPicPr>
          <p:cNvPr id="56" name="Picture 55">
            <a:extLst>
              <a:ext uri="{FF2B5EF4-FFF2-40B4-BE49-F238E27FC236}">
                <a16:creationId xmlns:a16="http://schemas.microsoft.com/office/drawing/2014/main" id="{4432C7FE-5F59-4E0D-C0EC-506132A920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19552" y="6563515"/>
            <a:ext cx="1491274" cy="144836"/>
          </a:xfrm>
          <a:prstGeom prst="rect">
            <a:avLst/>
          </a:prstGeom>
        </p:spPr>
      </p:pic>
      <p:sp>
        <p:nvSpPr>
          <p:cNvPr id="28" name="Rectangle 27">
            <a:extLst>
              <a:ext uri="{FF2B5EF4-FFF2-40B4-BE49-F238E27FC236}">
                <a16:creationId xmlns:a16="http://schemas.microsoft.com/office/drawing/2014/main" id="{14E2D84B-7CDD-C6D4-122B-D530B36CE082}"/>
              </a:ext>
            </a:extLst>
          </p:cNvPr>
          <p:cNvSpPr/>
          <p:nvPr/>
        </p:nvSpPr>
        <p:spPr>
          <a:xfrm>
            <a:off x="3859543" y="847528"/>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HEROÍNA</a:t>
            </a:r>
          </a:p>
        </p:txBody>
      </p:sp>
      <p:pic>
        <p:nvPicPr>
          <p:cNvPr id="27" name="Picture 26" descr="Fotografía de heroína en polvo.">
            <a:extLst>
              <a:ext uri="{FF2B5EF4-FFF2-40B4-BE49-F238E27FC236}">
                <a16:creationId xmlns:a16="http://schemas.microsoft.com/office/drawing/2014/main" id="{E233B0B4-05A4-6E20-BEC5-77E095777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847" y="891783"/>
            <a:ext cx="3555341" cy="2204808"/>
          </a:xfrm>
          <a:prstGeom prst="rect">
            <a:avLst/>
          </a:prstGeom>
        </p:spPr>
      </p:pic>
      <p:sp>
        <p:nvSpPr>
          <p:cNvPr id="31" name="Rectangle 30">
            <a:extLst>
              <a:ext uri="{FF2B5EF4-FFF2-40B4-BE49-F238E27FC236}">
                <a16:creationId xmlns:a16="http://schemas.microsoft.com/office/drawing/2014/main" id="{39A8CA6E-22B8-0075-B7EA-406943503A91}"/>
              </a:ext>
            </a:extLst>
          </p:cNvPr>
          <p:cNvSpPr/>
          <p:nvPr/>
        </p:nvSpPr>
        <p:spPr>
          <a:xfrm>
            <a:off x="9871436" y="2651786"/>
            <a:ext cx="2012759"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ptos" panose="02110004020202020204"/>
                <a:ea typeface="Aptos"/>
                <a:cs typeface="+mn-cs"/>
              </a:rPr>
              <a:t>PASTILLAS</a:t>
            </a:r>
            <a:r>
              <a:rPr kumimoji="0" lang="es-US" sz="1800" b="1" i="0" u="none" strike="noStrike" cap="none" normalizeH="0" baseline="0" noProof="0" dirty="0">
                <a:ln>
                  <a:noFill/>
                </a:ln>
                <a:solidFill>
                  <a:prstClr val="white"/>
                </a:solidFill>
                <a:effectLst/>
                <a:uLnTx/>
                <a:uFillTx/>
                <a:latin typeface="Aptos" panose="02110004020202020204"/>
                <a:ea typeface="Aptos"/>
                <a:cs typeface="+mn-cs"/>
              </a:rPr>
              <a:t> FALSIFICADAS</a:t>
            </a:r>
          </a:p>
        </p:txBody>
      </p:sp>
      <p:pic>
        <p:nvPicPr>
          <p:cNvPr id="30" name="Picture 29" descr="Fotografía de un comprimido falsificado de oxicodona.">
            <a:extLst>
              <a:ext uri="{FF2B5EF4-FFF2-40B4-BE49-F238E27FC236}">
                <a16:creationId xmlns:a16="http://schemas.microsoft.com/office/drawing/2014/main" id="{C11F8A55-BCC3-2D7E-4AAD-B171852E04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33759" y="184337"/>
            <a:ext cx="2104854" cy="2508766"/>
          </a:xfrm>
          <a:prstGeom prst="rect">
            <a:avLst/>
          </a:prstGeom>
        </p:spPr>
      </p:pic>
      <p:sp>
        <p:nvSpPr>
          <p:cNvPr id="34" name="Rectangle 33">
            <a:extLst>
              <a:ext uri="{FF2B5EF4-FFF2-40B4-BE49-F238E27FC236}">
                <a16:creationId xmlns:a16="http://schemas.microsoft.com/office/drawing/2014/main" id="{F3087B9F-D5E8-277B-7101-8B7733262023}"/>
              </a:ext>
            </a:extLst>
          </p:cNvPr>
          <p:cNvSpPr/>
          <p:nvPr/>
        </p:nvSpPr>
        <p:spPr>
          <a:xfrm>
            <a:off x="701376" y="3405056"/>
            <a:ext cx="2896514" cy="4702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METANFETAMINA</a:t>
            </a:r>
          </a:p>
        </p:txBody>
      </p:sp>
      <p:pic>
        <p:nvPicPr>
          <p:cNvPr id="33" name="Picture 32" descr="Fotografía de cristales de metanfetamina.">
            <a:extLst>
              <a:ext uri="{FF2B5EF4-FFF2-40B4-BE49-F238E27FC236}">
                <a16:creationId xmlns:a16="http://schemas.microsoft.com/office/drawing/2014/main" id="{C2966D86-B023-B1EB-3F87-8170116915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1376" y="3761410"/>
            <a:ext cx="2896514" cy="1927147"/>
          </a:xfrm>
          <a:prstGeom prst="rect">
            <a:avLst/>
          </a:prstGeom>
        </p:spPr>
      </p:pic>
      <p:sp>
        <p:nvSpPr>
          <p:cNvPr id="41" name="Rectangle 40">
            <a:extLst>
              <a:ext uri="{FF2B5EF4-FFF2-40B4-BE49-F238E27FC236}">
                <a16:creationId xmlns:a16="http://schemas.microsoft.com/office/drawing/2014/main" id="{1793F246-881D-B43A-354D-1BE4F59D0A74}"/>
              </a:ext>
            </a:extLst>
          </p:cNvPr>
          <p:cNvSpPr/>
          <p:nvPr/>
        </p:nvSpPr>
        <p:spPr>
          <a:xfrm>
            <a:off x="3085598" y="6154775"/>
            <a:ext cx="1619794"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MDMA / ÉXTASIS</a:t>
            </a:r>
          </a:p>
        </p:txBody>
      </p:sp>
      <p:pic>
        <p:nvPicPr>
          <p:cNvPr id="39" name="Picture 38" descr="Fotografía de pastillas de MDMA.">
            <a:extLst>
              <a:ext uri="{FF2B5EF4-FFF2-40B4-BE49-F238E27FC236}">
                <a16:creationId xmlns:a16="http://schemas.microsoft.com/office/drawing/2014/main" id="{9BD0299A-0464-FB3C-8F15-B75A77650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5392" y="4556077"/>
            <a:ext cx="2467190" cy="2218356"/>
          </a:xfrm>
          <a:prstGeom prst="rect">
            <a:avLst/>
          </a:prstGeom>
        </p:spPr>
      </p:pic>
      <p:sp>
        <p:nvSpPr>
          <p:cNvPr id="46" name="Rectangle 45">
            <a:extLst>
              <a:ext uri="{FF2B5EF4-FFF2-40B4-BE49-F238E27FC236}">
                <a16:creationId xmlns:a16="http://schemas.microsoft.com/office/drawing/2014/main" id="{55F5CEC0-C2B9-AFF4-E2C6-C7EBB01069D0}"/>
              </a:ext>
            </a:extLst>
          </p:cNvPr>
          <p:cNvSpPr/>
          <p:nvPr/>
        </p:nvSpPr>
        <p:spPr>
          <a:xfrm>
            <a:off x="8587421" y="3200370"/>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COCAÍNA</a:t>
            </a:r>
          </a:p>
        </p:txBody>
      </p:sp>
      <p:pic>
        <p:nvPicPr>
          <p:cNvPr id="45" name="Picture 44" descr="Fotografía de cocaína en polvo.">
            <a:extLst>
              <a:ext uri="{FF2B5EF4-FFF2-40B4-BE49-F238E27FC236}">
                <a16:creationId xmlns:a16="http://schemas.microsoft.com/office/drawing/2014/main" id="{DCEAAAFD-77CC-D845-0F4D-E92FECDE65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66628" y="3557270"/>
            <a:ext cx="2998561" cy="1997613"/>
          </a:xfrm>
          <a:prstGeom prst="rect">
            <a:avLst/>
          </a:prstGeom>
        </p:spPr>
      </p:pic>
      <p:sp>
        <p:nvSpPr>
          <p:cNvPr id="6" name="TextBox 5">
            <a:extLst>
              <a:ext uri="{FF2B5EF4-FFF2-40B4-BE49-F238E27FC236}">
                <a16:creationId xmlns:a16="http://schemas.microsoft.com/office/drawing/2014/main" id="{E196425E-9783-8857-67BF-6624F145647A}"/>
              </a:ext>
            </a:extLst>
          </p:cNvPr>
          <p:cNvSpPr txBox="1"/>
          <p:nvPr/>
        </p:nvSpPr>
        <p:spPr>
          <a:xfrm>
            <a:off x="5812894" y="6635933"/>
            <a:ext cx="2825638" cy="1538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 noProof="0" dirty="0">
                <a:solidFill>
                  <a:schemeClr val="bg1"/>
                </a:solidFill>
              </a:rPr>
              <a:t>Notas del orador: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200" noProof="0" dirty="0">
                <a:solidFill>
                  <a:schemeClr val="bg1"/>
                </a:solidFill>
              </a:rPr>
              <a:t>Si bien el fentanilo aparece con mayor frecuencia en la heroína y en las pastillas falsificadas, también se encuentran fentanilo y sus análogos en la metanfetamina, el MDMA/éxtasis y la cocaína.</a:t>
            </a:r>
          </a:p>
        </p:txBody>
      </p:sp>
      <p:sp>
        <p:nvSpPr>
          <p:cNvPr id="55" name="Slide Number Placeholder 54">
            <a:extLst>
              <a:ext uri="{FF2B5EF4-FFF2-40B4-BE49-F238E27FC236}">
                <a16:creationId xmlns:a16="http://schemas.microsoft.com/office/drawing/2014/main" id="{4F17D092-DE60-1DE4-B394-157B9448A988}"/>
              </a:ext>
            </a:extLst>
          </p:cNvPr>
          <p:cNvSpPr>
            <a:spLocks noGrp="1"/>
          </p:cNvSpPr>
          <p:nvPr>
            <p:ph type="sldNum" sz="quarter" idx="12"/>
          </p:nvPr>
        </p:nvSpPr>
        <p:spPr>
          <a:xfrm>
            <a:off x="8610600" y="6356350"/>
            <a:ext cx="47152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chemeClr val="bg1"/>
                </a:solidFill>
                <a:effectLst/>
                <a:uLnTx/>
                <a:uFillTx/>
                <a:latin typeface="Aptos" panose="02110004020202020204"/>
                <a:ea typeface="Aptos"/>
                <a:cs typeface="+mn-cs"/>
              </a:rPr>
              <a:t>| 10</a:t>
            </a:r>
          </a:p>
        </p:txBody>
      </p:sp>
      <p:pic>
        <p:nvPicPr>
          <p:cNvPr id="4" name="Picture 3">
            <a:extLst>
              <a:ext uri="{FF2B5EF4-FFF2-40B4-BE49-F238E27FC236}">
                <a16:creationId xmlns:a16="http://schemas.microsoft.com/office/drawing/2014/main" id="{1D7B0979-4E3A-9E56-79EE-55F8ADA65609}"/>
              </a:ext>
              <a:ext uri="{C183D7F6-B498-43B3-948B-1728B52AA6E4}">
                <adec:decorative xmlns:adec="http://schemas.microsoft.com/office/drawing/2017/decorative" val="1"/>
              </a:ext>
            </a:extLst>
          </p:cNvPr>
          <p:cNvPicPr/>
          <p:nvPr/>
        </p:nvPicPr>
        <p:blipFill>
          <a:blip r:embed="rId11"/>
          <a:stretch>
            <a:fillRect/>
          </a:stretch>
        </p:blipFill>
        <p:spPr>
          <a:xfrm>
            <a:off x="14614" y="2088"/>
            <a:ext cx="12192000" cy="6858000"/>
          </a:xfrm>
          <a:prstGeom prst="rect">
            <a:avLst/>
          </a:prstGeom>
        </p:spPr>
      </p:pic>
    </p:spTree>
    <p:extLst>
      <p:ext uri="{BB962C8B-B14F-4D97-AF65-F5344CB8AC3E}">
        <p14:creationId xmlns:p14="http://schemas.microsoft.com/office/powerpoint/2010/main" val="268769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358AC-4268-3A18-E724-6868D307B9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D58139-8397-8386-89D9-57C5AA3BBDBE}"/>
              </a:ext>
              <a:ext uri="{C183D7F6-B498-43B3-948B-1728B52AA6E4}">
                <adec:decorative xmlns:adec="http://schemas.microsoft.com/office/drawing/2017/decorative" val="1"/>
              </a:ext>
            </a:extLst>
          </p:cNvPr>
          <p:cNvSpPr/>
          <p:nvPr/>
        </p:nvSpPr>
        <p:spPr>
          <a:xfrm>
            <a:off x="0" y="1294784"/>
            <a:ext cx="12185739" cy="4945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BBC7E5A0-7348-6C47-AB40-90642166F05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126" name="Content Placeholder 2">
            <a:extLst>
              <a:ext uri="{FF2B5EF4-FFF2-40B4-BE49-F238E27FC236}">
                <a16:creationId xmlns:a16="http://schemas.microsoft.com/office/drawing/2014/main" id="{57D38CAA-88BB-20A4-D24E-CF5704BFA58D}"/>
              </a:ext>
            </a:extLst>
          </p:cNvPr>
          <p:cNvSpPr txBox="1">
            <a:spLocks noGrp="1"/>
          </p:cNvSpPr>
          <p:nvPr>
            <p:ph type="title" idx="4294967295"/>
          </p:nvPr>
        </p:nvSpPr>
        <p:spPr>
          <a:xfrm>
            <a:off x="863252" y="2073302"/>
            <a:ext cx="4710830" cy="4013058"/>
          </a:xfrm>
          <a:prstGeom prst="rect">
            <a:avLst/>
          </a:prstGeom>
          <a:noFill/>
          <a:ln>
            <a:noFill/>
            <a:prstDash/>
          </a:ln>
          <a:effectLst/>
        </p:spPr>
        <p:txBody>
          <a:bodyPr rot="0" spcFirstLastPara="1" vertOverflow="overflow" horzOverflow="overflow" vert="horz" wrap="square" lIns="137944" tIns="137944" rIns="137944" bIns="137944"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8834" marR="0" lvl="0" indent="0" algn="l" defTabSz="96012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s-US" sz="2900" b="1" i="0" u="none" strike="noStrike" cap="none"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Los cárteles de Sinaloa y Jalisco</a:t>
            </a:r>
            <a:r>
              <a:rPr kumimoji="0" lang="es-US" sz="2900" b="0" i="0" u="none" strike="noStrike" cap="none"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 son las organizaciones criminales principalmente responsables de la muerte de estadounidenses por el fentanilo</a:t>
            </a:r>
          </a:p>
        </p:txBody>
      </p:sp>
      <p:grpSp>
        <p:nvGrpSpPr>
          <p:cNvPr id="8" name="object 3" descr="Mapa de los Estados Unidos continentales y México en el que se muestran las rutas de distribución de los cárteles de Sinaloa y Jalisco.">
            <a:extLst>
              <a:ext uri="{FF2B5EF4-FFF2-40B4-BE49-F238E27FC236}">
                <a16:creationId xmlns:a16="http://schemas.microsoft.com/office/drawing/2014/main" id="{05F75090-74C8-3177-F09C-BC1A8F4D69E0}"/>
              </a:ext>
            </a:extLst>
          </p:cNvPr>
          <p:cNvGrpSpPr/>
          <p:nvPr/>
        </p:nvGrpSpPr>
        <p:grpSpPr>
          <a:xfrm>
            <a:off x="4952927" y="-269432"/>
            <a:ext cx="7117689" cy="6509613"/>
            <a:chOff x="4532376" y="560831"/>
            <a:chExt cx="6778751" cy="6199631"/>
          </a:xfrm>
        </p:grpSpPr>
        <p:sp>
          <p:nvSpPr>
            <p:cNvPr id="12" name="object 4">
              <a:extLst>
                <a:ext uri="{FF2B5EF4-FFF2-40B4-BE49-F238E27FC236}">
                  <a16:creationId xmlns:a16="http://schemas.microsoft.com/office/drawing/2014/main" id="{00CC4086-CA84-59E4-4EE3-D644B35938D7}"/>
                </a:ext>
                <a:ext uri="{C183D7F6-B498-43B3-948B-1728B52AA6E4}">
                  <adec:decorative xmlns:adec="http://schemas.microsoft.com/office/drawing/2017/decorative" val="1"/>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object 9">
              <a:extLst>
                <a:ext uri="{FF2B5EF4-FFF2-40B4-BE49-F238E27FC236}">
                  <a16:creationId xmlns:a16="http://schemas.microsoft.com/office/drawing/2014/main" id="{48AF38F8-E964-E887-81B9-8AFEE3E7D4A9}"/>
                </a:ext>
                <a:ext uri="{C183D7F6-B498-43B3-948B-1728B52AA6E4}">
                  <adec:decorative xmlns:adec="http://schemas.microsoft.com/office/drawing/2017/decorative" val="1"/>
                </a:ext>
              </a:extLst>
            </p:cNvPr>
            <p:cNvPicPr/>
            <p:nvPr/>
          </p:nvPicPr>
          <p:blipFill>
            <a:blip r:embed="rId4" cstate="print"/>
            <a:stretch>
              <a:fillRect/>
            </a:stretch>
          </p:blipFill>
          <p:spPr>
            <a:xfrm>
              <a:off x="4532376" y="1167383"/>
              <a:ext cx="6778751" cy="5593079"/>
            </a:xfrm>
            <a:prstGeom prst="rect">
              <a:avLst/>
            </a:prstGeom>
          </p:spPr>
        </p:pic>
        <p:pic>
          <p:nvPicPr>
            <p:cNvPr id="17" name="object 10">
              <a:extLst>
                <a:ext uri="{FF2B5EF4-FFF2-40B4-BE49-F238E27FC236}">
                  <a16:creationId xmlns:a16="http://schemas.microsoft.com/office/drawing/2014/main" id="{8948EAFE-1A8A-016B-412D-2569BE5DA445}"/>
                </a:ext>
                <a:ext uri="{C183D7F6-B498-43B3-948B-1728B52AA6E4}">
                  <adec:decorative xmlns:adec="http://schemas.microsoft.com/office/drawing/2017/decorative" val="1"/>
                </a:ext>
              </a:extLst>
            </p:cNvPr>
            <p:cNvPicPr/>
            <p:nvPr/>
          </p:nvPicPr>
          <p:blipFill>
            <a:blip r:embed="rId5"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18" name="object 11">
              <a:extLst>
                <a:ext uri="{FF2B5EF4-FFF2-40B4-BE49-F238E27FC236}">
                  <a16:creationId xmlns:a16="http://schemas.microsoft.com/office/drawing/2014/main" id="{90BB91D6-6EC6-9870-2196-B3F1D6BFDE83}"/>
                </a:ext>
                <a:ext uri="{C183D7F6-B498-43B3-948B-1728B52AA6E4}">
                  <adec:decorative xmlns:adec="http://schemas.microsoft.com/office/drawing/2017/decorative" val="1"/>
                </a:ext>
              </a:extLst>
            </p:cNvPr>
            <p:cNvPicPr/>
            <p:nvPr/>
          </p:nvPicPr>
          <p:blipFill>
            <a:blip r:embed="rId6" cstate="print"/>
            <a:stretch>
              <a:fillRect/>
            </a:stretch>
          </p:blipFill>
          <p:spPr>
            <a:xfrm>
              <a:off x="5472684" y="1813559"/>
              <a:ext cx="5344667" cy="4011167"/>
            </a:xfrm>
            <a:prstGeom prst="rect">
              <a:avLst/>
            </a:prstGeom>
          </p:spPr>
        </p:pic>
        <p:pic>
          <p:nvPicPr>
            <p:cNvPr id="19" name="object 12">
              <a:extLst>
                <a:ext uri="{FF2B5EF4-FFF2-40B4-BE49-F238E27FC236}">
                  <a16:creationId xmlns:a16="http://schemas.microsoft.com/office/drawing/2014/main" id="{23FAD4CE-7836-2CF0-0375-C25D7DD7A267}"/>
                </a:ext>
                <a:ext uri="{C183D7F6-B498-43B3-948B-1728B52AA6E4}">
                  <adec:decorative xmlns:adec="http://schemas.microsoft.com/office/drawing/2017/decorative" val="1"/>
                </a:ext>
              </a:extLst>
            </p:cNvPr>
            <p:cNvPicPr/>
            <p:nvPr/>
          </p:nvPicPr>
          <p:blipFill>
            <a:blip r:embed="rId7"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20" name="object 13">
              <a:extLst>
                <a:ext uri="{FF2B5EF4-FFF2-40B4-BE49-F238E27FC236}">
                  <a16:creationId xmlns:a16="http://schemas.microsoft.com/office/drawing/2014/main" id="{C9B33814-3DFB-3BDD-1E48-49DFF89D61DF}"/>
                </a:ext>
                <a:ext uri="{C183D7F6-B498-43B3-948B-1728B52AA6E4}">
                  <adec:decorative xmlns:adec="http://schemas.microsoft.com/office/drawing/2017/decorative" val="1"/>
                </a:ext>
              </a:extLst>
            </p:cNvPr>
            <p:cNvPicPr/>
            <p:nvPr/>
          </p:nvPicPr>
          <p:blipFill>
            <a:blip r:embed="rId8" cstate="print"/>
            <a:stretch>
              <a:fillRect/>
            </a:stretch>
          </p:blipFill>
          <p:spPr>
            <a:xfrm>
              <a:off x="5404104" y="1795272"/>
              <a:ext cx="5414771" cy="3218687"/>
            </a:xfrm>
            <a:prstGeom prst="rect">
              <a:avLst/>
            </a:prstGeom>
          </p:spPr>
        </p:pic>
        <p:pic>
          <p:nvPicPr>
            <p:cNvPr id="21" name="object 14">
              <a:extLst>
                <a:ext uri="{FF2B5EF4-FFF2-40B4-BE49-F238E27FC236}">
                  <a16:creationId xmlns:a16="http://schemas.microsoft.com/office/drawing/2014/main" id="{75251713-FBC2-5AF0-F797-3AAF4E67BBE3}"/>
                </a:ext>
                <a:ext uri="{C183D7F6-B498-43B3-948B-1728B52AA6E4}">
                  <adec:decorative xmlns:adec="http://schemas.microsoft.com/office/drawing/2017/decorative" val="1"/>
                </a:ext>
              </a:extLst>
            </p:cNvPr>
            <p:cNvPicPr/>
            <p:nvPr/>
          </p:nvPicPr>
          <p:blipFill>
            <a:blip r:embed="rId9"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22" name="object 15">
              <a:extLst>
                <a:ext uri="{FF2B5EF4-FFF2-40B4-BE49-F238E27FC236}">
                  <a16:creationId xmlns:a16="http://schemas.microsoft.com/office/drawing/2014/main" id="{69A4D40C-6B87-7508-C24C-84065475CA7D}"/>
                </a:ext>
                <a:ext uri="{C183D7F6-B498-43B3-948B-1728B52AA6E4}">
                  <adec:decorative xmlns:adec="http://schemas.microsoft.com/office/drawing/2017/decorative" val="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23" name="object 16">
              <a:extLst>
                <a:ext uri="{FF2B5EF4-FFF2-40B4-BE49-F238E27FC236}">
                  <a16:creationId xmlns:a16="http://schemas.microsoft.com/office/drawing/2014/main" id="{AF067F7C-54FF-B59D-E939-6434CE54814B}"/>
                </a:ext>
                <a:ext uri="{C183D7F6-B498-43B3-948B-1728B52AA6E4}">
                  <adec:decorative xmlns:adec="http://schemas.microsoft.com/office/drawing/2017/decorative" val="1"/>
                </a:ext>
              </a:extLst>
            </p:cNvPr>
            <p:cNvPicPr/>
            <p:nvPr/>
          </p:nvPicPr>
          <p:blipFill>
            <a:blip r:embed="rId11" cstate="print"/>
            <a:stretch>
              <a:fillRect/>
            </a:stretch>
          </p:blipFill>
          <p:spPr>
            <a:xfrm>
              <a:off x="6815328" y="2619755"/>
              <a:ext cx="216407" cy="216407"/>
            </a:xfrm>
            <a:prstGeom prst="rect">
              <a:avLst/>
            </a:prstGeom>
          </p:spPr>
        </p:pic>
        <p:pic>
          <p:nvPicPr>
            <p:cNvPr id="24" name="object 17">
              <a:extLst>
                <a:ext uri="{FF2B5EF4-FFF2-40B4-BE49-F238E27FC236}">
                  <a16:creationId xmlns:a16="http://schemas.microsoft.com/office/drawing/2014/main" id="{C5E809AD-8949-1510-F92A-3DBE530E9276}"/>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25" name="object 18">
              <a:extLst>
                <a:ext uri="{FF2B5EF4-FFF2-40B4-BE49-F238E27FC236}">
                  <a16:creationId xmlns:a16="http://schemas.microsoft.com/office/drawing/2014/main" id="{11E3E1C9-A663-C4BF-0E8D-2CF262B34FFA}"/>
                </a:ext>
                <a:ext uri="{C183D7F6-B498-43B3-948B-1728B52AA6E4}">
                  <adec:decorative xmlns:adec="http://schemas.microsoft.com/office/drawing/2017/decorative" val="1"/>
                </a:ext>
              </a:extLst>
            </p:cNvPr>
            <p:cNvPicPr/>
            <p:nvPr/>
          </p:nvPicPr>
          <p:blipFill>
            <a:blip r:embed="rId11" cstate="print"/>
            <a:stretch>
              <a:fillRect/>
            </a:stretch>
          </p:blipFill>
          <p:spPr>
            <a:xfrm>
              <a:off x="5391911" y="3137916"/>
              <a:ext cx="216407" cy="216407"/>
            </a:xfrm>
            <a:prstGeom prst="rect">
              <a:avLst/>
            </a:prstGeom>
          </p:spPr>
        </p:pic>
        <p:pic>
          <p:nvPicPr>
            <p:cNvPr id="27" name="object 19">
              <a:extLst>
                <a:ext uri="{FF2B5EF4-FFF2-40B4-BE49-F238E27FC236}">
                  <a16:creationId xmlns:a16="http://schemas.microsoft.com/office/drawing/2014/main" id="{BDE90D5D-56EA-1D73-998C-382FEAE8D26C}"/>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28" name="object 20">
              <a:extLst>
                <a:ext uri="{FF2B5EF4-FFF2-40B4-BE49-F238E27FC236}">
                  <a16:creationId xmlns:a16="http://schemas.microsoft.com/office/drawing/2014/main" id="{B4655BE2-6882-CEED-73C2-56AE6A83D41F}"/>
                </a:ext>
                <a:ext uri="{C183D7F6-B498-43B3-948B-1728B52AA6E4}">
                  <adec:decorative xmlns:adec="http://schemas.microsoft.com/office/drawing/2017/decorative" val="1"/>
                </a:ext>
              </a:extLst>
            </p:cNvPr>
            <p:cNvPicPr/>
            <p:nvPr/>
          </p:nvPicPr>
          <p:blipFill>
            <a:blip r:embed="rId11" cstate="print"/>
            <a:stretch>
              <a:fillRect/>
            </a:stretch>
          </p:blipFill>
          <p:spPr>
            <a:xfrm>
              <a:off x="5530596" y="2238755"/>
              <a:ext cx="216407" cy="216407"/>
            </a:xfrm>
            <a:prstGeom prst="rect">
              <a:avLst/>
            </a:prstGeom>
          </p:spPr>
        </p:pic>
        <p:pic>
          <p:nvPicPr>
            <p:cNvPr id="29" name="object 21">
              <a:extLst>
                <a:ext uri="{FF2B5EF4-FFF2-40B4-BE49-F238E27FC236}">
                  <a16:creationId xmlns:a16="http://schemas.microsoft.com/office/drawing/2014/main" id="{4781F321-6926-ED57-B277-242EAACBB399}"/>
                </a:ext>
                <a:ext uri="{C183D7F6-B498-43B3-948B-1728B52AA6E4}">
                  <adec:decorative xmlns:adec="http://schemas.microsoft.com/office/drawing/2017/decorative" val="1"/>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30" name="object 22">
              <a:extLst>
                <a:ext uri="{FF2B5EF4-FFF2-40B4-BE49-F238E27FC236}">
                  <a16:creationId xmlns:a16="http://schemas.microsoft.com/office/drawing/2014/main" id="{595432B9-37F4-F56D-1FAA-05B30753DF68}"/>
                </a:ext>
                <a:ext uri="{C183D7F6-B498-43B3-948B-1728B52AA6E4}">
                  <adec:decorative xmlns:adec="http://schemas.microsoft.com/office/drawing/2017/decorative" val="1"/>
                </a:ext>
              </a:extLst>
            </p:cNvPr>
            <p:cNvPicPr/>
            <p:nvPr/>
          </p:nvPicPr>
          <p:blipFill>
            <a:blip r:embed="rId11" cstate="print"/>
            <a:stretch>
              <a:fillRect/>
            </a:stretch>
          </p:blipFill>
          <p:spPr>
            <a:xfrm>
              <a:off x="5725667" y="1778508"/>
              <a:ext cx="216407" cy="216407"/>
            </a:xfrm>
            <a:prstGeom prst="rect">
              <a:avLst/>
            </a:prstGeom>
          </p:spPr>
        </p:pic>
        <p:pic>
          <p:nvPicPr>
            <p:cNvPr id="31" name="object 23">
              <a:extLst>
                <a:ext uri="{FF2B5EF4-FFF2-40B4-BE49-F238E27FC236}">
                  <a16:creationId xmlns:a16="http://schemas.microsoft.com/office/drawing/2014/main" id="{843A2AF9-8570-6761-9999-600B7A99CFE6}"/>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32" name="object 24">
              <a:extLst>
                <a:ext uri="{FF2B5EF4-FFF2-40B4-BE49-F238E27FC236}">
                  <a16:creationId xmlns:a16="http://schemas.microsoft.com/office/drawing/2014/main" id="{AD2D0916-F901-A217-3150-AD9B217606A9}"/>
                </a:ext>
                <a:ext uri="{C183D7F6-B498-43B3-948B-1728B52AA6E4}">
                  <adec:decorative xmlns:adec="http://schemas.microsoft.com/office/drawing/2017/decorative" val="1"/>
                </a:ext>
              </a:extLst>
            </p:cNvPr>
            <p:cNvPicPr/>
            <p:nvPr/>
          </p:nvPicPr>
          <p:blipFill>
            <a:blip r:embed="rId11" cstate="print"/>
            <a:stretch>
              <a:fillRect/>
            </a:stretch>
          </p:blipFill>
          <p:spPr>
            <a:xfrm>
              <a:off x="6284975" y="3596639"/>
              <a:ext cx="216407" cy="216407"/>
            </a:xfrm>
            <a:prstGeom prst="rect">
              <a:avLst/>
            </a:prstGeom>
          </p:spPr>
        </p:pic>
        <p:pic>
          <p:nvPicPr>
            <p:cNvPr id="33" name="object 25">
              <a:extLst>
                <a:ext uri="{FF2B5EF4-FFF2-40B4-BE49-F238E27FC236}">
                  <a16:creationId xmlns:a16="http://schemas.microsoft.com/office/drawing/2014/main" id="{CF6BD694-C7BD-76F2-05A9-1BB7E124EF4A}"/>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34" name="object 26">
              <a:extLst>
                <a:ext uri="{FF2B5EF4-FFF2-40B4-BE49-F238E27FC236}">
                  <a16:creationId xmlns:a16="http://schemas.microsoft.com/office/drawing/2014/main" id="{E020B338-CB07-26C2-F5FE-8D986D692E8F}"/>
                </a:ext>
                <a:ext uri="{C183D7F6-B498-43B3-948B-1728B52AA6E4}">
                  <adec:decorative xmlns:adec="http://schemas.microsoft.com/office/drawing/2017/decorative" val="1"/>
                </a:ext>
              </a:extLst>
            </p:cNvPr>
            <p:cNvPicPr/>
            <p:nvPr/>
          </p:nvPicPr>
          <p:blipFill>
            <a:blip r:embed="rId15" cstate="print"/>
            <a:stretch>
              <a:fillRect/>
            </a:stretch>
          </p:blipFill>
          <p:spPr>
            <a:xfrm>
              <a:off x="6946392" y="3209544"/>
              <a:ext cx="214883" cy="216407"/>
            </a:xfrm>
            <a:prstGeom prst="rect">
              <a:avLst/>
            </a:prstGeom>
          </p:spPr>
        </p:pic>
        <p:pic>
          <p:nvPicPr>
            <p:cNvPr id="35" name="object 27">
              <a:extLst>
                <a:ext uri="{FF2B5EF4-FFF2-40B4-BE49-F238E27FC236}">
                  <a16:creationId xmlns:a16="http://schemas.microsoft.com/office/drawing/2014/main" id="{64238557-739F-637B-6C4C-4CD477142F02}"/>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36" name="object 28">
              <a:extLst>
                <a:ext uri="{FF2B5EF4-FFF2-40B4-BE49-F238E27FC236}">
                  <a16:creationId xmlns:a16="http://schemas.microsoft.com/office/drawing/2014/main" id="{543D0982-876F-5660-129B-240C4578BCE0}"/>
                </a:ext>
                <a:ext uri="{C183D7F6-B498-43B3-948B-1728B52AA6E4}">
                  <adec:decorative xmlns:adec="http://schemas.microsoft.com/office/drawing/2017/decorative" val="1"/>
                </a:ext>
              </a:extLst>
            </p:cNvPr>
            <p:cNvPicPr/>
            <p:nvPr/>
          </p:nvPicPr>
          <p:blipFill>
            <a:blip r:embed="rId17" cstate="print"/>
            <a:stretch>
              <a:fillRect/>
            </a:stretch>
          </p:blipFill>
          <p:spPr>
            <a:xfrm>
              <a:off x="6903720" y="3784104"/>
              <a:ext cx="216407" cy="217919"/>
            </a:xfrm>
            <a:prstGeom prst="rect">
              <a:avLst/>
            </a:prstGeom>
          </p:spPr>
        </p:pic>
        <p:pic>
          <p:nvPicPr>
            <p:cNvPr id="37" name="object 29">
              <a:extLst>
                <a:ext uri="{FF2B5EF4-FFF2-40B4-BE49-F238E27FC236}">
                  <a16:creationId xmlns:a16="http://schemas.microsoft.com/office/drawing/2014/main" id="{0B8E93C8-F653-05D5-77F0-3C483709E441}"/>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38" name="object 30">
              <a:extLst>
                <a:ext uri="{FF2B5EF4-FFF2-40B4-BE49-F238E27FC236}">
                  <a16:creationId xmlns:a16="http://schemas.microsoft.com/office/drawing/2014/main" id="{11F2F8B2-E471-CE81-FDA0-A62A54523AA9}"/>
                </a:ext>
                <a:ext uri="{C183D7F6-B498-43B3-948B-1728B52AA6E4}">
                  <adec:decorative xmlns:adec="http://schemas.microsoft.com/office/drawing/2017/decorative" val="1"/>
                </a:ext>
              </a:extLst>
            </p:cNvPr>
            <p:cNvPicPr/>
            <p:nvPr/>
          </p:nvPicPr>
          <p:blipFill>
            <a:blip r:embed="rId11" cstate="print"/>
            <a:stretch>
              <a:fillRect/>
            </a:stretch>
          </p:blipFill>
          <p:spPr>
            <a:xfrm>
              <a:off x="7299959" y="4044695"/>
              <a:ext cx="216407" cy="216407"/>
            </a:xfrm>
            <a:prstGeom prst="rect">
              <a:avLst/>
            </a:prstGeom>
          </p:spPr>
        </p:pic>
        <p:pic>
          <p:nvPicPr>
            <p:cNvPr id="39" name="object 31">
              <a:extLst>
                <a:ext uri="{FF2B5EF4-FFF2-40B4-BE49-F238E27FC236}">
                  <a16:creationId xmlns:a16="http://schemas.microsoft.com/office/drawing/2014/main" id="{A965417C-0049-0E86-A78B-3800221BE650}"/>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40" name="object 32">
              <a:extLst>
                <a:ext uri="{FF2B5EF4-FFF2-40B4-BE49-F238E27FC236}">
                  <a16:creationId xmlns:a16="http://schemas.microsoft.com/office/drawing/2014/main" id="{729AA653-5D24-0F03-6E3C-CBD0B161096B}"/>
                </a:ext>
                <a:ext uri="{C183D7F6-B498-43B3-948B-1728B52AA6E4}">
                  <adec:decorative xmlns:adec="http://schemas.microsoft.com/office/drawing/2017/decorative" val="1"/>
                </a:ext>
              </a:extLst>
            </p:cNvPr>
            <p:cNvPicPr/>
            <p:nvPr/>
          </p:nvPicPr>
          <p:blipFill>
            <a:blip r:embed="rId15" cstate="print"/>
            <a:stretch>
              <a:fillRect/>
            </a:stretch>
          </p:blipFill>
          <p:spPr>
            <a:xfrm>
              <a:off x="6576060" y="1950719"/>
              <a:ext cx="214883" cy="216407"/>
            </a:xfrm>
            <a:prstGeom prst="rect">
              <a:avLst/>
            </a:prstGeom>
          </p:spPr>
        </p:pic>
        <p:pic>
          <p:nvPicPr>
            <p:cNvPr id="41" name="object 33">
              <a:extLst>
                <a:ext uri="{FF2B5EF4-FFF2-40B4-BE49-F238E27FC236}">
                  <a16:creationId xmlns:a16="http://schemas.microsoft.com/office/drawing/2014/main" id="{487B32C2-6259-B851-E363-CB1849A0D97F}"/>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42" name="object 34">
              <a:extLst>
                <a:ext uri="{FF2B5EF4-FFF2-40B4-BE49-F238E27FC236}">
                  <a16:creationId xmlns:a16="http://schemas.microsoft.com/office/drawing/2014/main" id="{495FC126-3791-67BE-A776-7ED8AE0909B8}"/>
                </a:ext>
                <a:ext uri="{C183D7F6-B498-43B3-948B-1728B52AA6E4}">
                  <adec:decorative xmlns:adec="http://schemas.microsoft.com/office/drawing/2017/decorative" val="1"/>
                </a:ext>
              </a:extLst>
            </p:cNvPr>
            <p:cNvPicPr/>
            <p:nvPr/>
          </p:nvPicPr>
          <p:blipFill>
            <a:blip r:embed="rId17" cstate="print"/>
            <a:stretch>
              <a:fillRect/>
            </a:stretch>
          </p:blipFill>
          <p:spPr>
            <a:xfrm>
              <a:off x="6128004" y="2299716"/>
              <a:ext cx="216407" cy="217931"/>
            </a:xfrm>
            <a:prstGeom prst="rect">
              <a:avLst/>
            </a:prstGeom>
          </p:spPr>
        </p:pic>
        <p:pic>
          <p:nvPicPr>
            <p:cNvPr id="43" name="object 35">
              <a:extLst>
                <a:ext uri="{FF2B5EF4-FFF2-40B4-BE49-F238E27FC236}">
                  <a16:creationId xmlns:a16="http://schemas.microsoft.com/office/drawing/2014/main" id="{09CFB2A9-12A2-D39C-6F0E-76901529ED34}"/>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44" name="object 36">
              <a:extLst>
                <a:ext uri="{FF2B5EF4-FFF2-40B4-BE49-F238E27FC236}">
                  <a16:creationId xmlns:a16="http://schemas.microsoft.com/office/drawing/2014/main" id="{97085271-B7F1-C43A-08B1-7DE9A98B4352}"/>
                </a:ext>
                <a:ext uri="{C183D7F6-B498-43B3-948B-1728B52AA6E4}">
                  <adec:decorative xmlns:adec="http://schemas.microsoft.com/office/drawing/2017/decorative" val="1"/>
                </a:ext>
              </a:extLst>
            </p:cNvPr>
            <p:cNvPicPr/>
            <p:nvPr/>
          </p:nvPicPr>
          <p:blipFill>
            <a:blip r:embed="rId17" cstate="print"/>
            <a:stretch>
              <a:fillRect/>
            </a:stretch>
          </p:blipFill>
          <p:spPr>
            <a:xfrm>
              <a:off x="8407907" y="4334255"/>
              <a:ext cx="216407" cy="217931"/>
            </a:xfrm>
            <a:prstGeom prst="rect">
              <a:avLst/>
            </a:prstGeom>
          </p:spPr>
        </p:pic>
        <p:pic>
          <p:nvPicPr>
            <p:cNvPr id="45" name="object 37">
              <a:extLst>
                <a:ext uri="{FF2B5EF4-FFF2-40B4-BE49-F238E27FC236}">
                  <a16:creationId xmlns:a16="http://schemas.microsoft.com/office/drawing/2014/main" id="{11901A10-AE95-9485-9D67-DC2CB6626C87}"/>
                </a:ext>
                <a:ext uri="{C183D7F6-B498-43B3-948B-1728B52AA6E4}">
                  <adec:decorative xmlns:adec="http://schemas.microsoft.com/office/drawing/2017/decorative" val="1"/>
                </a:ext>
              </a:extLst>
            </p:cNvPr>
            <p:cNvPicPr/>
            <p:nvPr/>
          </p:nvPicPr>
          <p:blipFill>
            <a:blip r:embed="rId21"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46" name="object 38">
              <a:extLst>
                <a:ext uri="{FF2B5EF4-FFF2-40B4-BE49-F238E27FC236}">
                  <a16:creationId xmlns:a16="http://schemas.microsoft.com/office/drawing/2014/main" id="{30E4A277-46D7-AD1E-7C99-799041ADB409}"/>
                </a:ext>
                <a:ext uri="{C183D7F6-B498-43B3-948B-1728B52AA6E4}">
                  <adec:decorative xmlns:adec="http://schemas.microsoft.com/office/drawing/2017/decorative" val="1"/>
                </a:ext>
              </a:extLst>
            </p:cNvPr>
            <p:cNvPicPr/>
            <p:nvPr/>
          </p:nvPicPr>
          <p:blipFill>
            <a:blip r:embed="rId22" cstate="print"/>
            <a:stretch>
              <a:fillRect/>
            </a:stretch>
          </p:blipFill>
          <p:spPr>
            <a:xfrm>
              <a:off x="8179307" y="2270772"/>
              <a:ext cx="214883" cy="217919"/>
            </a:xfrm>
            <a:prstGeom prst="rect">
              <a:avLst/>
            </a:prstGeom>
          </p:spPr>
        </p:pic>
        <p:pic>
          <p:nvPicPr>
            <p:cNvPr id="47" name="object 39">
              <a:extLst>
                <a:ext uri="{FF2B5EF4-FFF2-40B4-BE49-F238E27FC236}">
                  <a16:creationId xmlns:a16="http://schemas.microsoft.com/office/drawing/2014/main" id="{316A755A-A8F4-F902-CC3C-FCA7CDC6018F}"/>
                </a:ext>
                <a:ext uri="{C183D7F6-B498-43B3-948B-1728B52AA6E4}">
                  <adec:decorative xmlns:adec="http://schemas.microsoft.com/office/drawing/2017/decorative" val="1"/>
                </a:ext>
              </a:extLst>
            </p:cNvPr>
            <p:cNvPicPr/>
            <p:nvPr/>
          </p:nvPicPr>
          <p:blipFill>
            <a:blip r:embed="rId23"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48" name="object 40">
              <a:extLst>
                <a:ext uri="{FF2B5EF4-FFF2-40B4-BE49-F238E27FC236}">
                  <a16:creationId xmlns:a16="http://schemas.microsoft.com/office/drawing/2014/main" id="{4A4244B7-2575-6A5E-F59E-387F9C5DE000}"/>
                </a:ext>
                <a:ext uri="{C183D7F6-B498-43B3-948B-1728B52AA6E4}">
                  <adec:decorative xmlns:adec="http://schemas.microsoft.com/office/drawing/2017/decorative" val="1"/>
                </a:ext>
              </a:extLst>
            </p:cNvPr>
            <p:cNvPicPr/>
            <p:nvPr/>
          </p:nvPicPr>
          <p:blipFill>
            <a:blip r:embed="rId11" cstate="print"/>
            <a:stretch>
              <a:fillRect/>
            </a:stretch>
          </p:blipFill>
          <p:spPr>
            <a:xfrm>
              <a:off x="7580375" y="2866644"/>
              <a:ext cx="216407" cy="216407"/>
            </a:xfrm>
            <a:prstGeom prst="rect">
              <a:avLst/>
            </a:prstGeom>
          </p:spPr>
        </p:pic>
        <p:pic>
          <p:nvPicPr>
            <p:cNvPr id="49" name="object 41">
              <a:extLst>
                <a:ext uri="{FF2B5EF4-FFF2-40B4-BE49-F238E27FC236}">
                  <a16:creationId xmlns:a16="http://schemas.microsoft.com/office/drawing/2014/main" id="{A399F46F-FE59-C386-F45B-0D02DA9C440F}"/>
                </a:ext>
                <a:ext uri="{C183D7F6-B498-43B3-948B-1728B52AA6E4}">
                  <adec:decorative xmlns:adec="http://schemas.microsoft.com/office/drawing/2017/decorative" val="1"/>
                </a:ext>
              </a:extLst>
            </p:cNvPr>
            <p:cNvPicPr/>
            <p:nvPr/>
          </p:nvPicPr>
          <p:blipFill>
            <a:blip r:embed="rId24"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50" name="object 42">
              <a:extLst>
                <a:ext uri="{FF2B5EF4-FFF2-40B4-BE49-F238E27FC236}">
                  <a16:creationId xmlns:a16="http://schemas.microsoft.com/office/drawing/2014/main" id="{373F2E8B-D83A-E0AB-4D2B-C6E9BF35819F}"/>
                </a:ext>
                <a:ext uri="{C183D7F6-B498-43B3-948B-1728B52AA6E4}">
                  <adec:decorative xmlns:adec="http://schemas.microsoft.com/office/drawing/2017/decorative" val="1"/>
                </a:ext>
              </a:extLst>
            </p:cNvPr>
            <p:cNvPicPr/>
            <p:nvPr/>
          </p:nvPicPr>
          <p:blipFill>
            <a:blip r:embed="rId11" cstate="print"/>
            <a:stretch>
              <a:fillRect/>
            </a:stretch>
          </p:blipFill>
          <p:spPr>
            <a:xfrm>
              <a:off x="8342375" y="3272027"/>
              <a:ext cx="216407" cy="216407"/>
            </a:xfrm>
            <a:prstGeom prst="rect">
              <a:avLst/>
            </a:prstGeom>
          </p:spPr>
        </p:pic>
        <p:pic>
          <p:nvPicPr>
            <p:cNvPr id="51" name="object 43">
              <a:extLst>
                <a:ext uri="{FF2B5EF4-FFF2-40B4-BE49-F238E27FC236}">
                  <a16:creationId xmlns:a16="http://schemas.microsoft.com/office/drawing/2014/main" id="{ABC4554A-977E-6FBE-FEC9-C9056ED5DF75}"/>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52" name="object 44">
              <a:extLst>
                <a:ext uri="{FF2B5EF4-FFF2-40B4-BE49-F238E27FC236}">
                  <a16:creationId xmlns:a16="http://schemas.microsoft.com/office/drawing/2014/main" id="{38972E44-0F3A-185A-DE91-35900EFFF108}"/>
                </a:ext>
                <a:ext uri="{C183D7F6-B498-43B3-948B-1728B52AA6E4}">
                  <adec:decorative xmlns:adec="http://schemas.microsoft.com/office/drawing/2017/decorative" val="1"/>
                </a:ext>
              </a:extLst>
            </p:cNvPr>
            <p:cNvPicPr/>
            <p:nvPr/>
          </p:nvPicPr>
          <p:blipFill>
            <a:blip r:embed="rId17" cstate="print"/>
            <a:stretch>
              <a:fillRect/>
            </a:stretch>
          </p:blipFill>
          <p:spPr>
            <a:xfrm>
              <a:off x="8769096" y="3169919"/>
              <a:ext cx="216407" cy="217931"/>
            </a:xfrm>
            <a:prstGeom prst="rect">
              <a:avLst/>
            </a:prstGeom>
          </p:spPr>
        </p:pic>
        <p:pic>
          <p:nvPicPr>
            <p:cNvPr id="53" name="object 45">
              <a:extLst>
                <a:ext uri="{FF2B5EF4-FFF2-40B4-BE49-F238E27FC236}">
                  <a16:creationId xmlns:a16="http://schemas.microsoft.com/office/drawing/2014/main" id="{E447D1BB-CF37-B48C-5213-BD22F4B57CE7}"/>
                </a:ext>
                <a:ext uri="{C183D7F6-B498-43B3-948B-1728B52AA6E4}">
                  <adec:decorative xmlns:adec="http://schemas.microsoft.com/office/drawing/2017/decorative" val="1"/>
                </a:ext>
              </a:extLst>
            </p:cNvPr>
            <p:cNvPicPr/>
            <p:nvPr/>
          </p:nvPicPr>
          <p:blipFill>
            <a:blip r:embed="rId21"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54" name="object 46">
              <a:extLst>
                <a:ext uri="{FF2B5EF4-FFF2-40B4-BE49-F238E27FC236}">
                  <a16:creationId xmlns:a16="http://schemas.microsoft.com/office/drawing/2014/main" id="{FA0A73D9-1466-A0F0-5A5D-2062821973B4}"/>
                </a:ext>
                <a:ext uri="{C183D7F6-B498-43B3-948B-1728B52AA6E4}">
                  <adec:decorative xmlns:adec="http://schemas.microsoft.com/office/drawing/2017/decorative" val="1"/>
                </a:ext>
              </a:extLst>
            </p:cNvPr>
            <p:cNvPicPr/>
            <p:nvPr/>
          </p:nvPicPr>
          <p:blipFill>
            <a:blip r:embed="rId17" cstate="print"/>
            <a:stretch>
              <a:fillRect/>
            </a:stretch>
          </p:blipFill>
          <p:spPr>
            <a:xfrm>
              <a:off x="9476232" y="2932176"/>
              <a:ext cx="216407" cy="217931"/>
            </a:xfrm>
            <a:prstGeom prst="rect">
              <a:avLst/>
            </a:prstGeom>
          </p:spPr>
        </p:pic>
        <p:pic>
          <p:nvPicPr>
            <p:cNvPr id="57" name="object 47">
              <a:extLst>
                <a:ext uri="{FF2B5EF4-FFF2-40B4-BE49-F238E27FC236}">
                  <a16:creationId xmlns:a16="http://schemas.microsoft.com/office/drawing/2014/main" id="{16EB9897-3CF0-C640-F951-90BF2EE4E082}"/>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58" name="object 48">
              <a:extLst>
                <a:ext uri="{FF2B5EF4-FFF2-40B4-BE49-F238E27FC236}">
                  <a16:creationId xmlns:a16="http://schemas.microsoft.com/office/drawing/2014/main" id="{87166A3A-00D8-F3FE-7D17-F96350AF7871}"/>
                </a:ext>
                <a:ext uri="{C183D7F6-B498-43B3-948B-1728B52AA6E4}">
                  <adec:decorative xmlns:adec="http://schemas.microsoft.com/office/drawing/2017/decorative" val="1"/>
                </a:ext>
              </a:extLst>
            </p:cNvPr>
            <p:cNvPicPr/>
            <p:nvPr/>
          </p:nvPicPr>
          <p:blipFill>
            <a:blip r:embed="rId11" cstate="print"/>
            <a:stretch>
              <a:fillRect/>
            </a:stretch>
          </p:blipFill>
          <p:spPr>
            <a:xfrm>
              <a:off x="8935211" y="3544823"/>
              <a:ext cx="216407" cy="216407"/>
            </a:xfrm>
            <a:prstGeom prst="rect">
              <a:avLst/>
            </a:prstGeom>
          </p:spPr>
        </p:pic>
        <p:pic>
          <p:nvPicPr>
            <p:cNvPr id="59" name="object 49">
              <a:extLst>
                <a:ext uri="{FF2B5EF4-FFF2-40B4-BE49-F238E27FC236}">
                  <a16:creationId xmlns:a16="http://schemas.microsoft.com/office/drawing/2014/main" id="{FF87846A-FC09-8D6E-794E-1682F5B1C98B}"/>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60" name="object 50">
              <a:extLst>
                <a:ext uri="{FF2B5EF4-FFF2-40B4-BE49-F238E27FC236}">
                  <a16:creationId xmlns:a16="http://schemas.microsoft.com/office/drawing/2014/main" id="{5C6D7F0B-3AE9-DDD4-905A-8C3D7989DD10}"/>
                </a:ext>
                <a:ext uri="{C183D7F6-B498-43B3-948B-1728B52AA6E4}">
                  <adec:decorative xmlns:adec="http://schemas.microsoft.com/office/drawing/2017/decorative" val="1"/>
                </a:ext>
              </a:extLst>
            </p:cNvPr>
            <p:cNvPicPr/>
            <p:nvPr/>
          </p:nvPicPr>
          <p:blipFill>
            <a:blip r:embed="rId11" cstate="print"/>
            <a:stretch>
              <a:fillRect/>
            </a:stretch>
          </p:blipFill>
          <p:spPr>
            <a:xfrm>
              <a:off x="7763256" y="3659123"/>
              <a:ext cx="216407" cy="216407"/>
            </a:xfrm>
            <a:prstGeom prst="rect">
              <a:avLst/>
            </a:prstGeom>
          </p:spPr>
        </p:pic>
        <p:pic>
          <p:nvPicPr>
            <p:cNvPr id="61" name="object 51">
              <a:extLst>
                <a:ext uri="{FF2B5EF4-FFF2-40B4-BE49-F238E27FC236}">
                  <a16:creationId xmlns:a16="http://schemas.microsoft.com/office/drawing/2014/main" id="{472D563A-D500-695D-C9AD-FD08DD96AA2E}"/>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62" name="object 52">
              <a:extLst>
                <a:ext uri="{FF2B5EF4-FFF2-40B4-BE49-F238E27FC236}">
                  <a16:creationId xmlns:a16="http://schemas.microsoft.com/office/drawing/2014/main" id="{9553EC20-615D-2C0C-A6AB-CBED80792F13}"/>
                </a:ext>
                <a:ext uri="{C183D7F6-B498-43B3-948B-1728B52AA6E4}">
                  <adec:decorative xmlns:adec="http://schemas.microsoft.com/office/drawing/2017/decorative" val="1"/>
                </a:ext>
              </a:extLst>
            </p:cNvPr>
            <p:cNvPicPr/>
            <p:nvPr/>
          </p:nvPicPr>
          <p:blipFill>
            <a:blip r:embed="rId11" cstate="print"/>
            <a:stretch>
              <a:fillRect/>
            </a:stretch>
          </p:blipFill>
          <p:spPr>
            <a:xfrm>
              <a:off x="8349995" y="3788663"/>
              <a:ext cx="216407" cy="216407"/>
            </a:xfrm>
            <a:prstGeom prst="rect">
              <a:avLst/>
            </a:prstGeom>
          </p:spPr>
        </p:pic>
        <p:pic>
          <p:nvPicPr>
            <p:cNvPr id="63" name="object 53">
              <a:extLst>
                <a:ext uri="{FF2B5EF4-FFF2-40B4-BE49-F238E27FC236}">
                  <a16:creationId xmlns:a16="http://schemas.microsoft.com/office/drawing/2014/main" id="{D7A5A5D8-6BBF-36B9-9CB9-C830BD934071}"/>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64" name="object 54">
              <a:extLst>
                <a:ext uri="{FF2B5EF4-FFF2-40B4-BE49-F238E27FC236}">
                  <a16:creationId xmlns:a16="http://schemas.microsoft.com/office/drawing/2014/main" id="{93FE8232-DB56-C779-B1DB-8E6D843A3D63}"/>
                </a:ext>
                <a:ext uri="{C183D7F6-B498-43B3-948B-1728B52AA6E4}">
                  <adec:decorative xmlns:adec="http://schemas.microsoft.com/office/drawing/2017/decorative" val="1"/>
                </a:ext>
              </a:extLst>
            </p:cNvPr>
            <p:cNvPicPr/>
            <p:nvPr/>
          </p:nvPicPr>
          <p:blipFill>
            <a:blip r:embed="rId15" cstate="print"/>
            <a:stretch>
              <a:fillRect/>
            </a:stretch>
          </p:blipFill>
          <p:spPr>
            <a:xfrm>
              <a:off x="9777983" y="4680204"/>
              <a:ext cx="214883" cy="216407"/>
            </a:xfrm>
            <a:prstGeom prst="rect">
              <a:avLst/>
            </a:prstGeom>
          </p:spPr>
        </p:pic>
        <p:pic>
          <p:nvPicPr>
            <p:cNvPr id="65" name="object 55">
              <a:extLst>
                <a:ext uri="{FF2B5EF4-FFF2-40B4-BE49-F238E27FC236}">
                  <a16:creationId xmlns:a16="http://schemas.microsoft.com/office/drawing/2014/main" id="{58DF7E7F-0758-65D4-900C-4E63E41EF7CA}"/>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66" name="object 56">
              <a:extLst>
                <a:ext uri="{FF2B5EF4-FFF2-40B4-BE49-F238E27FC236}">
                  <a16:creationId xmlns:a16="http://schemas.microsoft.com/office/drawing/2014/main" id="{8C755B83-D11D-BBEB-5220-8BC707B00920}"/>
                </a:ext>
                <a:ext uri="{C183D7F6-B498-43B3-948B-1728B52AA6E4}">
                  <adec:decorative xmlns:adec="http://schemas.microsoft.com/office/drawing/2017/decorative" val="1"/>
                </a:ext>
              </a:extLst>
            </p:cNvPr>
            <p:cNvPicPr/>
            <p:nvPr/>
          </p:nvPicPr>
          <p:blipFill>
            <a:blip r:embed="rId15" cstate="print"/>
            <a:stretch>
              <a:fillRect/>
            </a:stretch>
          </p:blipFill>
          <p:spPr>
            <a:xfrm>
              <a:off x="8706611" y="3910583"/>
              <a:ext cx="214883" cy="216407"/>
            </a:xfrm>
            <a:prstGeom prst="rect">
              <a:avLst/>
            </a:prstGeom>
          </p:spPr>
        </p:pic>
        <p:pic>
          <p:nvPicPr>
            <p:cNvPr id="67" name="object 57">
              <a:extLst>
                <a:ext uri="{FF2B5EF4-FFF2-40B4-BE49-F238E27FC236}">
                  <a16:creationId xmlns:a16="http://schemas.microsoft.com/office/drawing/2014/main" id="{C9C1A376-4221-C921-9CA5-2D752720D852}"/>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68" name="object 58">
              <a:extLst>
                <a:ext uri="{FF2B5EF4-FFF2-40B4-BE49-F238E27FC236}">
                  <a16:creationId xmlns:a16="http://schemas.microsoft.com/office/drawing/2014/main" id="{EDD9A8E5-4389-A2F8-DAC0-F57FCFB1496C}"/>
                </a:ext>
                <a:ext uri="{C183D7F6-B498-43B3-948B-1728B52AA6E4}">
                  <adec:decorative xmlns:adec="http://schemas.microsoft.com/office/drawing/2017/decorative" val="1"/>
                </a:ext>
              </a:extLst>
            </p:cNvPr>
            <p:cNvPicPr/>
            <p:nvPr/>
          </p:nvPicPr>
          <p:blipFill>
            <a:blip r:embed="rId11" cstate="print"/>
            <a:stretch>
              <a:fillRect/>
            </a:stretch>
          </p:blipFill>
          <p:spPr>
            <a:xfrm>
              <a:off x="9491471" y="4128516"/>
              <a:ext cx="216407" cy="216407"/>
            </a:xfrm>
            <a:prstGeom prst="rect">
              <a:avLst/>
            </a:prstGeom>
          </p:spPr>
        </p:pic>
        <p:pic>
          <p:nvPicPr>
            <p:cNvPr id="69" name="object 59">
              <a:extLst>
                <a:ext uri="{FF2B5EF4-FFF2-40B4-BE49-F238E27FC236}">
                  <a16:creationId xmlns:a16="http://schemas.microsoft.com/office/drawing/2014/main" id="{73AE7266-DF71-2B0E-E955-5EF6B476BF60}"/>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70" name="object 60">
              <a:extLst>
                <a:ext uri="{FF2B5EF4-FFF2-40B4-BE49-F238E27FC236}">
                  <a16:creationId xmlns:a16="http://schemas.microsoft.com/office/drawing/2014/main" id="{63BD7BD8-7414-D991-08AB-305E202BF3A5}"/>
                </a:ext>
                <a:ext uri="{C183D7F6-B498-43B3-948B-1728B52AA6E4}">
                  <adec:decorative xmlns:adec="http://schemas.microsoft.com/office/drawing/2017/decorative" val="1"/>
                </a:ext>
              </a:extLst>
            </p:cNvPr>
            <p:cNvPicPr/>
            <p:nvPr/>
          </p:nvPicPr>
          <p:blipFill>
            <a:blip r:embed="rId17" cstate="print"/>
            <a:stretch>
              <a:fillRect/>
            </a:stretch>
          </p:blipFill>
          <p:spPr>
            <a:xfrm>
              <a:off x="9110471" y="3976128"/>
              <a:ext cx="216407" cy="217919"/>
            </a:xfrm>
            <a:prstGeom prst="rect">
              <a:avLst/>
            </a:prstGeom>
          </p:spPr>
        </p:pic>
        <p:pic>
          <p:nvPicPr>
            <p:cNvPr id="71" name="object 61">
              <a:extLst>
                <a:ext uri="{FF2B5EF4-FFF2-40B4-BE49-F238E27FC236}">
                  <a16:creationId xmlns:a16="http://schemas.microsoft.com/office/drawing/2014/main" id="{D290521A-FAF2-BC38-6ADB-497EB931451E}"/>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72" name="object 62">
              <a:extLst>
                <a:ext uri="{FF2B5EF4-FFF2-40B4-BE49-F238E27FC236}">
                  <a16:creationId xmlns:a16="http://schemas.microsoft.com/office/drawing/2014/main" id="{DE89790F-6228-F9D7-3976-B23C4A368799}"/>
                </a:ext>
                <a:ext uri="{C183D7F6-B498-43B3-948B-1728B52AA6E4}">
                  <adec:decorative xmlns:adec="http://schemas.microsoft.com/office/drawing/2017/decorative" val="1"/>
                </a:ext>
              </a:extLst>
            </p:cNvPr>
            <p:cNvPicPr/>
            <p:nvPr/>
          </p:nvPicPr>
          <p:blipFill>
            <a:blip r:embed="rId15" cstate="print"/>
            <a:stretch>
              <a:fillRect/>
            </a:stretch>
          </p:blipFill>
          <p:spPr>
            <a:xfrm>
              <a:off x="9793223" y="3858768"/>
              <a:ext cx="214883" cy="216407"/>
            </a:xfrm>
            <a:prstGeom prst="rect">
              <a:avLst/>
            </a:prstGeom>
          </p:spPr>
        </p:pic>
        <p:pic>
          <p:nvPicPr>
            <p:cNvPr id="73" name="object 63">
              <a:extLst>
                <a:ext uri="{FF2B5EF4-FFF2-40B4-BE49-F238E27FC236}">
                  <a16:creationId xmlns:a16="http://schemas.microsoft.com/office/drawing/2014/main" id="{ADEF82D3-AD45-3887-CAB4-83C8A1153067}"/>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74" name="object 64">
              <a:extLst>
                <a:ext uri="{FF2B5EF4-FFF2-40B4-BE49-F238E27FC236}">
                  <a16:creationId xmlns:a16="http://schemas.microsoft.com/office/drawing/2014/main" id="{A03A82D0-B46B-1B9F-3B59-5B4AEE632799}"/>
                </a:ext>
                <a:ext uri="{C183D7F6-B498-43B3-948B-1728B52AA6E4}">
                  <adec:decorative xmlns:adec="http://schemas.microsoft.com/office/drawing/2017/decorative" val="1"/>
                </a:ext>
              </a:extLst>
            </p:cNvPr>
            <p:cNvPicPr/>
            <p:nvPr/>
          </p:nvPicPr>
          <p:blipFill>
            <a:blip r:embed="rId15" cstate="print"/>
            <a:stretch>
              <a:fillRect/>
            </a:stretch>
          </p:blipFill>
          <p:spPr>
            <a:xfrm>
              <a:off x="9947147" y="3080004"/>
              <a:ext cx="214883" cy="216407"/>
            </a:xfrm>
            <a:prstGeom prst="rect">
              <a:avLst/>
            </a:prstGeom>
          </p:spPr>
        </p:pic>
        <p:pic>
          <p:nvPicPr>
            <p:cNvPr id="75" name="object 65">
              <a:extLst>
                <a:ext uri="{FF2B5EF4-FFF2-40B4-BE49-F238E27FC236}">
                  <a16:creationId xmlns:a16="http://schemas.microsoft.com/office/drawing/2014/main" id="{2B71348C-66D6-DDA9-B310-A10D88EDB977}"/>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76" name="object 66">
              <a:extLst>
                <a:ext uri="{FF2B5EF4-FFF2-40B4-BE49-F238E27FC236}">
                  <a16:creationId xmlns:a16="http://schemas.microsoft.com/office/drawing/2014/main" id="{AEC36469-FF87-3326-E99A-90B8C18CCD26}"/>
                </a:ext>
                <a:ext uri="{C183D7F6-B498-43B3-948B-1728B52AA6E4}">
                  <adec:decorative xmlns:adec="http://schemas.microsoft.com/office/drawing/2017/decorative" val="1"/>
                </a:ext>
              </a:extLst>
            </p:cNvPr>
            <p:cNvPicPr/>
            <p:nvPr/>
          </p:nvPicPr>
          <p:blipFill>
            <a:blip r:embed="rId11" cstate="print"/>
            <a:stretch>
              <a:fillRect/>
            </a:stretch>
          </p:blipFill>
          <p:spPr>
            <a:xfrm>
              <a:off x="9977628" y="3479291"/>
              <a:ext cx="216407" cy="216407"/>
            </a:xfrm>
            <a:prstGeom prst="rect">
              <a:avLst/>
            </a:prstGeom>
          </p:spPr>
        </p:pic>
        <p:pic>
          <p:nvPicPr>
            <p:cNvPr id="77" name="object 67">
              <a:extLst>
                <a:ext uri="{FF2B5EF4-FFF2-40B4-BE49-F238E27FC236}">
                  <a16:creationId xmlns:a16="http://schemas.microsoft.com/office/drawing/2014/main" id="{998A4E11-E2C0-6FFB-8DC6-491272DD50AC}"/>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78" name="object 68">
              <a:extLst>
                <a:ext uri="{FF2B5EF4-FFF2-40B4-BE49-F238E27FC236}">
                  <a16:creationId xmlns:a16="http://schemas.microsoft.com/office/drawing/2014/main" id="{F927EC72-2BA9-C441-92F6-8F8BAA51BF61}"/>
                </a:ext>
                <a:ext uri="{C183D7F6-B498-43B3-948B-1728B52AA6E4}">
                  <adec:decorative xmlns:adec="http://schemas.microsoft.com/office/drawing/2017/decorative" val="1"/>
                </a:ext>
              </a:extLst>
            </p:cNvPr>
            <p:cNvPicPr/>
            <p:nvPr/>
          </p:nvPicPr>
          <p:blipFill>
            <a:blip r:embed="rId11" cstate="print"/>
            <a:stretch>
              <a:fillRect/>
            </a:stretch>
          </p:blipFill>
          <p:spPr>
            <a:xfrm>
              <a:off x="9294875" y="3243071"/>
              <a:ext cx="216407" cy="216407"/>
            </a:xfrm>
            <a:prstGeom prst="rect">
              <a:avLst/>
            </a:prstGeom>
          </p:spPr>
        </p:pic>
        <p:pic>
          <p:nvPicPr>
            <p:cNvPr id="79" name="object 69">
              <a:extLst>
                <a:ext uri="{FF2B5EF4-FFF2-40B4-BE49-F238E27FC236}">
                  <a16:creationId xmlns:a16="http://schemas.microsoft.com/office/drawing/2014/main" id="{CAD32417-5D7A-18A6-FF3E-FAC5A33DAD38}"/>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80" name="object 70">
              <a:extLst>
                <a:ext uri="{FF2B5EF4-FFF2-40B4-BE49-F238E27FC236}">
                  <a16:creationId xmlns:a16="http://schemas.microsoft.com/office/drawing/2014/main" id="{6EDC345E-F1F0-8D56-39D7-6C5706FCD2D3}"/>
                </a:ext>
                <a:ext uri="{C183D7F6-B498-43B3-948B-1728B52AA6E4}">
                  <adec:decorative xmlns:adec="http://schemas.microsoft.com/office/drawing/2017/decorative" val="1"/>
                </a:ext>
              </a:extLst>
            </p:cNvPr>
            <p:cNvPicPr/>
            <p:nvPr/>
          </p:nvPicPr>
          <p:blipFill>
            <a:blip r:embed="rId11" cstate="print"/>
            <a:stretch>
              <a:fillRect/>
            </a:stretch>
          </p:blipFill>
          <p:spPr>
            <a:xfrm>
              <a:off x="9653016" y="3069335"/>
              <a:ext cx="216407" cy="216407"/>
            </a:xfrm>
            <a:prstGeom prst="rect">
              <a:avLst/>
            </a:prstGeom>
          </p:spPr>
        </p:pic>
        <p:pic>
          <p:nvPicPr>
            <p:cNvPr id="81" name="object 71">
              <a:extLst>
                <a:ext uri="{FF2B5EF4-FFF2-40B4-BE49-F238E27FC236}">
                  <a16:creationId xmlns:a16="http://schemas.microsoft.com/office/drawing/2014/main" id="{F1988097-9A56-164D-6048-3BF9372FC4C1}"/>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82" name="object 72">
              <a:extLst>
                <a:ext uri="{FF2B5EF4-FFF2-40B4-BE49-F238E27FC236}">
                  <a16:creationId xmlns:a16="http://schemas.microsoft.com/office/drawing/2014/main" id="{F23E1C98-42BA-A984-14B6-7E0BD939F338}"/>
                </a:ext>
                <a:ext uri="{C183D7F6-B498-43B3-948B-1728B52AA6E4}">
                  <adec:decorative xmlns:adec="http://schemas.microsoft.com/office/drawing/2017/decorative" val="1"/>
                </a:ext>
              </a:extLst>
            </p:cNvPr>
            <p:cNvPicPr/>
            <p:nvPr/>
          </p:nvPicPr>
          <p:blipFill>
            <a:blip r:embed="rId11" cstate="print"/>
            <a:stretch>
              <a:fillRect/>
            </a:stretch>
          </p:blipFill>
          <p:spPr>
            <a:xfrm>
              <a:off x="10117835" y="2468879"/>
              <a:ext cx="216407" cy="216407"/>
            </a:xfrm>
            <a:prstGeom prst="rect">
              <a:avLst/>
            </a:prstGeom>
          </p:spPr>
        </p:pic>
        <p:pic>
          <p:nvPicPr>
            <p:cNvPr id="83" name="object 73">
              <a:extLst>
                <a:ext uri="{FF2B5EF4-FFF2-40B4-BE49-F238E27FC236}">
                  <a16:creationId xmlns:a16="http://schemas.microsoft.com/office/drawing/2014/main" id="{9DA1AF2F-16BE-BCFB-F4F3-7C2BA6C1E930}"/>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84" name="object 74">
              <a:extLst>
                <a:ext uri="{FF2B5EF4-FFF2-40B4-BE49-F238E27FC236}">
                  <a16:creationId xmlns:a16="http://schemas.microsoft.com/office/drawing/2014/main" id="{407BB993-4339-B3B9-9341-3C5FB82B6937}"/>
                </a:ext>
                <a:ext uri="{C183D7F6-B498-43B3-948B-1728B52AA6E4}">
                  <adec:decorative xmlns:adec="http://schemas.microsoft.com/office/drawing/2017/decorative" val="1"/>
                </a:ext>
              </a:extLst>
            </p:cNvPr>
            <p:cNvPicPr/>
            <p:nvPr/>
          </p:nvPicPr>
          <p:blipFill>
            <a:blip r:embed="rId11" cstate="print"/>
            <a:stretch>
              <a:fillRect/>
            </a:stretch>
          </p:blipFill>
          <p:spPr>
            <a:xfrm>
              <a:off x="9777983" y="2785871"/>
              <a:ext cx="216407" cy="216407"/>
            </a:xfrm>
            <a:prstGeom prst="rect">
              <a:avLst/>
            </a:prstGeom>
          </p:spPr>
        </p:pic>
        <p:pic>
          <p:nvPicPr>
            <p:cNvPr id="85" name="object 75">
              <a:extLst>
                <a:ext uri="{FF2B5EF4-FFF2-40B4-BE49-F238E27FC236}">
                  <a16:creationId xmlns:a16="http://schemas.microsoft.com/office/drawing/2014/main" id="{08C9D91F-B1BE-0F79-C379-E0DDDB96A01F}"/>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86" name="object 76">
              <a:extLst>
                <a:ext uri="{FF2B5EF4-FFF2-40B4-BE49-F238E27FC236}">
                  <a16:creationId xmlns:a16="http://schemas.microsoft.com/office/drawing/2014/main" id="{07E49A8B-6F70-B6DC-35B3-9EB82C67A52A}"/>
                </a:ext>
                <a:ext uri="{C183D7F6-B498-43B3-948B-1728B52AA6E4}">
                  <adec:decorative xmlns:adec="http://schemas.microsoft.com/office/drawing/2017/decorative" val="1"/>
                </a:ext>
              </a:extLst>
            </p:cNvPr>
            <p:cNvPicPr/>
            <p:nvPr/>
          </p:nvPicPr>
          <p:blipFill>
            <a:blip r:embed="rId15" cstate="print"/>
            <a:stretch>
              <a:fillRect/>
            </a:stretch>
          </p:blipFill>
          <p:spPr>
            <a:xfrm>
              <a:off x="8639556" y="2474976"/>
              <a:ext cx="214883" cy="216407"/>
            </a:xfrm>
            <a:prstGeom prst="rect">
              <a:avLst/>
            </a:prstGeom>
          </p:spPr>
        </p:pic>
        <p:pic>
          <p:nvPicPr>
            <p:cNvPr id="87" name="object 77">
              <a:extLst>
                <a:ext uri="{FF2B5EF4-FFF2-40B4-BE49-F238E27FC236}">
                  <a16:creationId xmlns:a16="http://schemas.microsoft.com/office/drawing/2014/main" id="{43EC081B-77FF-C87D-A13E-3DDA0AC9B843}"/>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88" name="object 78">
              <a:extLst>
                <a:ext uri="{FF2B5EF4-FFF2-40B4-BE49-F238E27FC236}">
                  <a16:creationId xmlns:a16="http://schemas.microsoft.com/office/drawing/2014/main" id="{67C4C25C-FDED-895D-E814-0D398F6F5C4B}"/>
                </a:ext>
                <a:ext uri="{C183D7F6-B498-43B3-948B-1728B52AA6E4}">
                  <adec:decorative xmlns:adec="http://schemas.microsoft.com/office/drawing/2017/decorative" val="1"/>
                </a:ext>
              </a:extLst>
            </p:cNvPr>
            <p:cNvPicPr/>
            <p:nvPr/>
          </p:nvPicPr>
          <p:blipFill>
            <a:blip r:embed="rId11" cstate="print"/>
            <a:stretch>
              <a:fillRect/>
            </a:stretch>
          </p:blipFill>
          <p:spPr>
            <a:xfrm>
              <a:off x="8217407" y="2749295"/>
              <a:ext cx="216407" cy="216407"/>
            </a:xfrm>
            <a:prstGeom prst="rect">
              <a:avLst/>
            </a:prstGeom>
          </p:spPr>
        </p:pic>
        <p:pic>
          <p:nvPicPr>
            <p:cNvPr id="89" name="object 79">
              <a:extLst>
                <a:ext uri="{FF2B5EF4-FFF2-40B4-BE49-F238E27FC236}">
                  <a16:creationId xmlns:a16="http://schemas.microsoft.com/office/drawing/2014/main" id="{54DEC13A-2E46-FDBB-BC8F-D09A9C1C2E8D}"/>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90" name="object 80">
              <a:extLst>
                <a:ext uri="{FF2B5EF4-FFF2-40B4-BE49-F238E27FC236}">
                  <a16:creationId xmlns:a16="http://schemas.microsoft.com/office/drawing/2014/main" id="{C8449D78-9188-AAA8-39C4-711378388711}"/>
                </a:ext>
                <a:ext uri="{C183D7F6-B498-43B3-948B-1728B52AA6E4}">
                  <adec:decorative xmlns:adec="http://schemas.microsoft.com/office/drawing/2017/decorative" val="1"/>
                </a:ext>
              </a:extLst>
            </p:cNvPr>
            <p:cNvPicPr/>
            <p:nvPr/>
          </p:nvPicPr>
          <p:blipFill>
            <a:blip r:embed="rId11" cstate="print"/>
            <a:stretch>
              <a:fillRect/>
            </a:stretch>
          </p:blipFill>
          <p:spPr>
            <a:xfrm>
              <a:off x="9176004" y="2647188"/>
              <a:ext cx="216407" cy="216407"/>
            </a:xfrm>
            <a:prstGeom prst="rect">
              <a:avLst/>
            </a:prstGeom>
          </p:spPr>
        </p:pic>
        <p:pic>
          <p:nvPicPr>
            <p:cNvPr id="91" name="object 81">
              <a:extLst>
                <a:ext uri="{FF2B5EF4-FFF2-40B4-BE49-F238E27FC236}">
                  <a16:creationId xmlns:a16="http://schemas.microsoft.com/office/drawing/2014/main" id="{E09913B8-221E-2090-4F95-A02BAAA659AE}"/>
                </a:ext>
                <a:ext uri="{C183D7F6-B498-43B3-948B-1728B52AA6E4}">
                  <adec:decorative xmlns:adec="http://schemas.microsoft.com/office/drawing/2017/decorative" val="1"/>
                </a:ext>
              </a:extLst>
            </p:cNvPr>
            <p:cNvPicPr/>
            <p:nvPr/>
          </p:nvPicPr>
          <p:blipFill>
            <a:blip r:embed="rId28"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92" name="object 82">
              <a:extLst>
                <a:ext uri="{FF2B5EF4-FFF2-40B4-BE49-F238E27FC236}">
                  <a16:creationId xmlns:a16="http://schemas.microsoft.com/office/drawing/2014/main" id="{4FEADE3C-FC2D-BAD7-F568-2B43F4CCEC80}"/>
                </a:ext>
                <a:ext uri="{C183D7F6-B498-43B3-948B-1728B52AA6E4}">
                  <adec:decorative xmlns:adec="http://schemas.microsoft.com/office/drawing/2017/decorative" val="1"/>
                </a:ext>
              </a:extLst>
            </p:cNvPr>
            <p:cNvPicPr/>
            <p:nvPr/>
          </p:nvPicPr>
          <p:blipFill>
            <a:blip r:embed="rId11" cstate="print"/>
            <a:stretch>
              <a:fillRect/>
            </a:stretch>
          </p:blipFill>
          <p:spPr>
            <a:xfrm>
              <a:off x="9060180" y="2997707"/>
              <a:ext cx="216407" cy="216407"/>
            </a:xfrm>
            <a:prstGeom prst="rect">
              <a:avLst/>
            </a:prstGeom>
          </p:spPr>
        </p:pic>
        <p:pic>
          <p:nvPicPr>
            <p:cNvPr id="93" name="object 83">
              <a:extLst>
                <a:ext uri="{FF2B5EF4-FFF2-40B4-BE49-F238E27FC236}">
                  <a16:creationId xmlns:a16="http://schemas.microsoft.com/office/drawing/2014/main" id="{ABD26F85-8390-0FDE-EB2B-E067A723966D}"/>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94" name="object 84">
              <a:extLst>
                <a:ext uri="{FF2B5EF4-FFF2-40B4-BE49-F238E27FC236}">
                  <a16:creationId xmlns:a16="http://schemas.microsoft.com/office/drawing/2014/main" id="{962F99AE-38F6-BF71-8294-217C82A2B73D}"/>
                </a:ext>
                <a:ext uri="{C183D7F6-B498-43B3-948B-1728B52AA6E4}">
                  <adec:decorative xmlns:adec="http://schemas.microsoft.com/office/drawing/2017/decorative" val="1"/>
                </a:ext>
              </a:extLst>
            </p:cNvPr>
            <p:cNvPicPr/>
            <p:nvPr/>
          </p:nvPicPr>
          <p:blipFill>
            <a:blip r:embed="rId11" cstate="print"/>
            <a:stretch>
              <a:fillRect/>
            </a:stretch>
          </p:blipFill>
          <p:spPr>
            <a:xfrm>
              <a:off x="10492740" y="2534411"/>
              <a:ext cx="216407" cy="216407"/>
            </a:xfrm>
            <a:prstGeom prst="rect">
              <a:avLst/>
            </a:prstGeom>
          </p:spPr>
        </p:pic>
        <p:pic>
          <p:nvPicPr>
            <p:cNvPr id="95" name="object 85">
              <a:extLst>
                <a:ext uri="{FF2B5EF4-FFF2-40B4-BE49-F238E27FC236}">
                  <a16:creationId xmlns:a16="http://schemas.microsoft.com/office/drawing/2014/main" id="{7334A922-0E71-D3F2-4852-A9D0A45D843A}"/>
                </a:ext>
                <a:ext uri="{C183D7F6-B498-43B3-948B-1728B52AA6E4}">
                  <adec:decorative xmlns:adec="http://schemas.microsoft.com/office/drawing/2017/decorative" val="1"/>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96" name="object 86">
              <a:extLst>
                <a:ext uri="{FF2B5EF4-FFF2-40B4-BE49-F238E27FC236}">
                  <a16:creationId xmlns:a16="http://schemas.microsoft.com/office/drawing/2014/main" id="{A3408072-05C7-E2C1-7AEB-895DA0C96FFB}"/>
                </a:ext>
                <a:ext uri="{C183D7F6-B498-43B3-948B-1728B52AA6E4}">
                  <adec:decorative xmlns:adec="http://schemas.microsoft.com/office/drawing/2017/decorative" val="1"/>
                </a:ext>
              </a:extLst>
            </p:cNvPr>
            <p:cNvPicPr/>
            <p:nvPr/>
          </p:nvPicPr>
          <p:blipFill>
            <a:blip r:embed="rId11" cstate="print"/>
            <a:stretch>
              <a:fillRect/>
            </a:stretch>
          </p:blipFill>
          <p:spPr>
            <a:xfrm>
              <a:off x="10300716" y="2866644"/>
              <a:ext cx="216407" cy="216407"/>
            </a:xfrm>
            <a:prstGeom prst="rect">
              <a:avLst/>
            </a:prstGeom>
          </p:spPr>
        </p:pic>
        <p:sp>
          <p:nvSpPr>
            <p:cNvPr id="97" name="object 87">
              <a:extLst>
                <a:ext uri="{FF2B5EF4-FFF2-40B4-BE49-F238E27FC236}">
                  <a16:creationId xmlns:a16="http://schemas.microsoft.com/office/drawing/2014/main" id="{0D63074F-8A26-0726-A033-5D1811ACC8AB}"/>
                </a:ext>
                <a:ext uri="{C183D7F6-B498-43B3-948B-1728B52AA6E4}">
                  <adec:decorative xmlns:adec="http://schemas.microsoft.com/office/drawing/2017/decorative" val="1"/>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8" name="object 88">
              <a:extLst>
                <a:ext uri="{FF2B5EF4-FFF2-40B4-BE49-F238E27FC236}">
                  <a16:creationId xmlns:a16="http://schemas.microsoft.com/office/drawing/2014/main" id="{B6B97CD4-59A0-CDA5-6E91-A8807E9076D6}"/>
                </a:ext>
                <a:ext uri="{C183D7F6-B498-43B3-948B-1728B52AA6E4}">
                  <adec:decorative xmlns:adec="http://schemas.microsoft.com/office/drawing/2017/decorative" val="1"/>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9" name="object 89">
              <a:extLst>
                <a:ext uri="{FF2B5EF4-FFF2-40B4-BE49-F238E27FC236}">
                  <a16:creationId xmlns:a16="http://schemas.microsoft.com/office/drawing/2014/main" id="{AC76DC84-C397-F583-6D73-4DE0D052D9B9}"/>
                </a:ext>
                <a:ext uri="{C183D7F6-B498-43B3-948B-1728B52AA6E4}">
                  <adec:decorative xmlns:adec="http://schemas.microsoft.com/office/drawing/2017/decorative" val="1"/>
                </a:ext>
              </a:extLst>
            </p:cNvPr>
            <p:cNvPicPr/>
            <p:nvPr/>
          </p:nvPicPr>
          <p:blipFill>
            <a:blip r:embed="rId11" cstate="print"/>
            <a:stretch>
              <a:fillRect/>
            </a:stretch>
          </p:blipFill>
          <p:spPr>
            <a:xfrm>
              <a:off x="10236707" y="2973323"/>
              <a:ext cx="216407" cy="216407"/>
            </a:xfrm>
            <a:prstGeom prst="rect">
              <a:avLst/>
            </a:prstGeom>
          </p:spPr>
        </p:pic>
        <p:sp>
          <p:nvSpPr>
            <p:cNvPr id="100" name="object 90">
              <a:extLst>
                <a:ext uri="{FF2B5EF4-FFF2-40B4-BE49-F238E27FC236}">
                  <a16:creationId xmlns:a16="http://schemas.microsoft.com/office/drawing/2014/main" id="{8F7E6360-B980-C63D-C618-3C4B1BF3C8E7}"/>
                </a:ext>
                <a:ext uri="{C183D7F6-B498-43B3-948B-1728B52AA6E4}">
                  <adec:decorative xmlns:adec="http://schemas.microsoft.com/office/drawing/2017/decorative" val="1"/>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 name="object 91">
              <a:extLst>
                <a:ext uri="{FF2B5EF4-FFF2-40B4-BE49-F238E27FC236}">
                  <a16:creationId xmlns:a16="http://schemas.microsoft.com/office/drawing/2014/main" id="{86789066-E051-AE5E-F855-A1B27C3B346A}"/>
                </a:ext>
                <a:ext uri="{C183D7F6-B498-43B3-948B-1728B52AA6E4}">
                  <adec:decorative xmlns:adec="http://schemas.microsoft.com/office/drawing/2017/decorative" val="1"/>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 name="object 92">
              <a:extLst>
                <a:ext uri="{FF2B5EF4-FFF2-40B4-BE49-F238E27FC236}">
                  <a16:creationId xmlns:a16="http://schemas.microsoft.com/office/drawing/2014/main" id="{E508B7E9-7D5F-A601-7200-60C68E2577DC}"/>
                </a:ext>
                <a:ext uri="{C183D7F6-B498-43B3-948B-1728B52AA6E4}">
                  <adec:decorative xmlns:adec="http://schemas.microsoft.com/office/drawing/2017/decorative" val="1"/>
                </a:ext>
              </a:extLst>
            </p:cNvPr>
            <p:cNvPicPr/>
            <p:nvPr/>
          </p:nvPicPr>
          <p:blipFill>
            <a:blip r:embed="rId11" cstate="print"/>
            <a:stretch>
              <a:fillRect/>
            </a:stretch>
          </p:blipFill>
          <p:spPr>
            <a:xfrm>
              <a:off x="10114787" y="3034283"/>
              <a:ext cx="216407" cy="216407"/>
            </a:xfrm>
            <a:prstGeom prst="rect">
              <a:avLst/>
            </a:prstGeom>
          </p:spPr>
        </p:pic>
        <p:sp>
          <p:nvSpPr>
            <p:cNvPr id="103" name="object 93">
              <a:extLst>
                <a:ext uri="{FF2B5EF4-FFF2-40B4-BE49-F238E27FC236}">
                  <a16:creationId xmlns:a16="http://schemas.microsoft.com/office/drawing/2014/main" id="{302425D3-1094-2306-39DC-2E7E9E3910FA}"/>
                </a:ext>
                <a:ext uri="{C183D7F6-B498-43B3-948B-1728B52AA6E4}">
                  <adec:decorative xmlns:adec="http://schemas.microsoft.com/office/drawing/2017/decorative" val="1"/>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 name="object 94">
              <a:extLst>
                <a:ext uri="{FF2B5EF4-FFF2-40B4-BE49-F238E27FC236}">
                  <a16:creationId xmlns:a16="http://schemas.microsoft.com/office/drawing/2014/main" id="{806C5452-5457-5282-CD76-7A726AE8B62E}"/>
                </a:ext>
                <a:ext uri="{C183D7F6-B498-43B3-948B-1728B52AA6E4}">
                  <adec:decorative xmlns:adec="http://schemas.microsoft.com/office/drawing/2017/decorative" val="1"/>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5" name="object 95">
              <a:extLst>
                <a:ext uri="{FF2B5EF4-FFF2-40B4-BE49-F238E27FC236}">
                  <a16:creationId xmlns:a16="http://schemas.microsoft.com/office/drawing/2014/main" id="{9787C8CF-6C60-330C-F741-9F28CC122B50}"/>
                </a:ext>
                <a:ext uri="{C183D7F6-B498-43B3-948B-1728B52AA6E4}">
                  <adec:decorative xmlns:adec="http://schemas.microsoft.com/office/drawing/2017/decorative" val="1"/>
                </a:ext>
              </a:extLst>
            </p:cNvPr>
            <p:cNvPicPr/>
            <p:nvPr/>
          </p:nvPicPr>
          <p:blipFill>
            <a:blip r:embed="rId11" cstate="print"/>
            <a:stretch>
              <a:fillRect/>
            </a:stretch>
          </p:blipFill>
          <p:spPr>
            <a:xfrm>
              <a:off x="10375392" y="2255519"/>
              <a:ext cx="216407" cy="216407"/>
            </a:xfrm>
            <a:prstGeom prst="rect">
              <a:avLst/>
            </a:prstGeom>
          </p:spPr>
        </p:pic>
        <p:pic>
          <p:nvPicPr>
            <p:cNvPr id="106" name="object 96">
              <a:extLst>
                <a:ext uri="{FF2B5EF4-FFF2-40B4-BE49-F238E27FC236}">
                  <a16:creationId xmlns:a16="http://schemas.microsoft.com/office/drawing/2014/main" id="{5D25F6B8-4BA9-62BE-A9AC-8ADA7649DC1A}"/>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07" name="object 97">
              <a:extLst>
                <a:ext uri="{FF2B5EF4-FFF2-40B4-BE49-F238E27FC236}">
                  <a16:creationId xmlns:a16="http://schemas.microsoft.com/office/drawing/2014/main" id="{3E8181C0-CCEF-287C-81CC-BC3D5A57C951}"/>
                </a:ext>
                <a:ext uri="{C183D7F6-B498-43B3-948B-1728B52AA6E4}">
                  <adec:decorative xmlns:adec="http://schemas.microsoft.com/office/drawing/2017/decorative" val="1"/>
                </a:ext>
              </a:extLst>
            </p:cNvPr>
            <p:cNvPicPr/>
            <p:nvPr/>
          </p:nvPicPr>
          <p:blipFill>
            <a:blip r:embed="rId11" cstate="print"/>
            <a:stretch>
              <a:fillRect/>
            </a:stretch>
          </p:blipFill>
          <p:spPr>
            <a:xfrm>
              <a:off x="10517123" y="2348483"/>
              <a:ext cx="216407" cy="216407"/>
            </a:xfrm>
            <a:prstGeom prst="rect">
              <a:avLst/>
            </a:prstGeom>
          </p:spPr>
        </p:pic>
        <p:pic>
          <p:nvPicPr>
            <p:cNvPr id="108" name="object 98">
              <a:extLst>
                <a:ext uri="{FF2B5EF4-FFF2-40B4-BE49-F238E27FC236}">
                  <a16:creationId xmlns:a16="http://schemas.microsoft.com/office/drawing/2014/main" id="{CF4AE63B-50D9-60B5-D203-C66076B5D322}"/>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09" name="object 99">
              <a:extLst>
                <a:ext uri="{FF2B5EF4-FFF2-40B4-BE49-F238E27FC236}">
                  <a16:creationId xmlns:a16="http://schemas.microsoft.com/office/drawing/2014/main" id="{D50418D1-3155-0EAD-E95F-76BF9B4B1C61}"/>
                </a:ext>
                <a:ext uri="{C183D7F6-B498-43B3-948B-1728B52AA6E4}">
                  <adec:decorative xmlns:adec="http://schemas.microsoft.com/office/drawing/2017/decorative" val="1"/>
                </a:ext>
              </a:extLst>
            </p:cNvPr>
            <p:cNvPicPr/>
            <p:nvPr/>
          </p:nvPicPr>
          <p:blipFill>
            <a:blip r:embed="rId11" cstate="print"/>
            <a:stretch>
              <a:fillRect/>
            </a:stretch>
          </p:blipFill>
          <p:spPr>
            <a:xfrm>
              <a:off x="10514075" y="2185416"/>
              <a:ext cx="216407" cy="216407"/>
            </a:xfrm>
            <a:prstGeom prst="rect">
              <a:avLst/>
            </a:prstGeom>
          </p:spPr>
        </p:pic>
        <p:pic>
          <p:nvPicPr>
            <p:cNvPr id="110" name="object 100">
              <a:extLst>
                <a:ext uri="{FF2B5EF4-FFF2-40B4-BE49-F238E27FC236}">
                  <a16:creationId xmlns:a16="http://schemas.microsoft.com/office/drawing/2014/main" id="{C6AA8226-AD59-50BC-15E2-433C54F8D5AB}"/>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11" name="object 101">
              <a:extLst>
                <a:ext uri="{FF2B5EF4-FFF2-40B4-BE49-F238E27FC236}">
                  <a16:creationId xmlns:a16="http://schemas.microsoft.com/office/drawing/2014/main" id="{9087A26F-81EA-3CB7-7FB9-25197D3B840E}"/>
                </a:ext>
                <a:ext uri="{C183D7F6-B498-43B3-948B-1728B52AA6E4}">
                  <adec:decorative xmlns:adec="http://schemas.microsoft.com/office/drawing/2017/decorative" val="1"/>
                </a:ext>
              </a:extLst>
            </p:cNvPr>
            <p:cNvPicPr/>
            <p:nvPr/>
          </p:nvPicPr>
          <p:blipFill>
            <a:blip r:embed="rId11" cstate="print"/>
            <a:stretch>
              <a:fillRect/>
            </a:stretch>
          </p:blipFill>
          <p:spPr>
            <a:xfrm>
              <a:off x="10696956" y="2002536"/>
              <a:ext cx="216407" cy="216407"/>
            </a:xfrm>
            <a:prstGeom prst="rect">
              <a:avLst/>
            </a:prstGeom>
          </p:spPr>
        </p:pic>
        <p:pic>
          <p:nvPicPr>
            <p:cNvPr id="112" name="object 102">
              <a:extLst>
                <a:ext uri="{FF2B5EF4-FFF2-40B4-BE49-F238E27FC236}">
                  <a16:creationId xmlns:a16="http://schemas.microsoft.com/office/drawing/2014/main" id="{4BD40A06-EF95-B811-F070-1A6B2492B065}"/>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13" name="object 103">
              <a:extLst>
                <a:ext uri="{FF2B5EF4-FFF2-40B4-BE49-F238E27FC236}">
                  <a16:creationId xmlns:a16="http://schemas.microsoft.com/office/drawing/2014/main" id="{7BB1C0BD-4606-6885-914F-1F7966926105}"/>
                </a:ext>
                <a:ext uri="{C183D7F6-B498-43B3-948B-1728B52AA6E4}">
                  <adec:decorative xmlns:adec="http://schemas.microsoft.com/office/drawing/2017/decorative" val="1"/>
                </a:ext>
              </a:extLst>
            </p:cNvPr>
            <p:cNvPicPr/>
            <p:nvPr/>
          </p:nvPicPr>
          <p:blipFill>
            <a:blip r:embed="rId11" cstate="print"/>
            <a:stretch>
              <a:fillRect/>
            </a:stretch>
          </p:blipFill>
          <p:spPr>
            <a:xfrm>
              <a:off x="6300216" y="3017519"/>
              <a:ext cx="216407" cy="216407"/>
            </a:xfrm>
            <a:prstGeom prst="rect">
              <a:avLst/>
            </a:prstGeom>
          </p:spPr>
        </p:pic>
        <p:pic>
          <p:nvPicPr>
            <p:cNvPr id="114" name="object 104">
              <a:extLst>
                <a:ext uri="{FF2B5EF4-FFF2-40B4-BE49-F238E27FC236}">
                  <a16:creationId xmlns:a16="http://schemas.microsoft.com/office/drawing/2014/main" id="{D234B82B-2E0B-9CE4-A2E8-A12F80A0D640}"/>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15" name="object 105">
              <a:extLst>
                <a:ext uri="{FF2B5EF4-FFF2-40B4-BE49-F238E27FC236}">
                  <a16:creationId xmlns:a16="http://schemas.microsoft.com/office/drawing/2014/main" id="{76512718-A38A-C2F0-8459-91ADE54D46EC}"/>
                </a:ext>
                <a:ext uri="{C183D7F6-B498-43B3-948B-1728B52AA6E4}">
                  <adec:decorative xmlns:adec="http://schemas.microsoft.com/office/drawing/2017/decorative" val="1"/>
                </a:ext>
              </a:extLst>
            </p:cNvPr>
            <p:cNvPicPr/>
            <p:nvPr/>
          </p:nvPicPr>
          <p:blipFill>
            <a:blip r:embed="rId11" cstate="print"/>
            <a:stretch>
              <a:fillRect/>
            </a:stretch>
          </p:blipFill>
          <p:spPr>
            <a:xfrm>
              <a:off x="8735568" y="2831591"/>
              <a:ext cx="216407" cy="216407"/>
            </a:xfrm>
            <a:prstGeom prst="rect">
              <a:avLst/>
            </a:prstGeom>
          </p:spPr>
        </p:pic>
        <p:pic>
          <p:nvPicPr>
            <p:cNvPr id="116" name="object 106">
              <a:extLst>
                <a:ext uri="{FF2B5EF4-FFF2-40B4-BE49-F238E27FC236}">
                  <a16:creationId xmlns:a16="http://schemas.microsoft.com/office/drawing/2014/main" id="{F0E93545-04DA-6447-378B-4CF15822EE03}"/>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17" name="object 107">
              <a:extLst>
                <a:ext uri="{FF2B5EF4-FFF2-40B4-BE49-F238E27FC236}">
                  <a16:creationId xmlns:a16="http://schemas.microsoft.com/office/drawing/2014/main" id="{2F298038-A89C-04BF-9D22-8DA6DCAABBCA}"/>
                </a:ext>
                <a:ext uri="{C183D7F6-B498-43B3-948B-1728B52AA6E4}">
                  <adec:decorative xmlns:adec="http://schemas.microsoft.com/office/drawing/2017/decorative" val="1"/>
                </a:ext>
              </a:extLst>
            </p:cNvPr>
            <p:cNvPicPr/>
            <p:nvPr/>
          </p:nvPicPr>
          <p:blipFill>
            <a:blip r:embed="rId15" cstate="print"/>
            <a:stretch>
              <a:fillRect/>
            </a:stretch>
          </p:blipFill>
          <p:spPr>
            <a:xfrm>
              <a:off x="7586471" y="3221735"/>
              <a:ext cx="214883" cy="216407"/>
            </a:xfrm>
            <a:prstGeom prst="rect">
              <a:avLst/>
            </a:prstGeom>
          </p:spPr>
        </p:pic>
        <p:pic>
          <p:nvPicPr>
            <p:cNvPr id="118" name="object 108">
              <a:extLst>
                <a:ext uri="{FF2B5EF4-FFF2-40B4-BE49-F238E27FC236}">
                  <a16:creationId xmlns:a16="http://schemas.microsoft.com/office/drawing/2014/main" id="{AC7D7659-7B18-C457-DE21-8365646CA204}"/>
                </a:ext>
                <a:ext uri="{C183D7F6-B498-43B3-948B-1728B52AA6E4}">
                  <adec:decorative xmlns:adec="http://schemas.microsoft.com/office/drawing/2017/decorative" val="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19" name="object 109">
              <a:extLst>
                <a:ext uri="{FF2B5EF4-FFF2-40B4-BE49-F238E27FC236}">
                  <a16:creationId xmlns:a16="http://schemas.microsoft.com/office/drawing/2014/main" id="{09B1021E-BD52-6DE2-3AE9-E4272B04F1B8}"/>
                </a:ext>
                <a:ext uri="{C183D7F6-B498-43B3-948B-1728B52AA6E4}">
                  <adec:decorative xmlns:adec="http://schemas.microsoft.com/office/drawing/2017/decorative" val="1"/>
                </a:ext>
              </a:extLst>
            </p:cNvPr>
            <p:cNvPicPr/>
            <p:nvPr/>
          </p:nvPicPr>
          <p:blipFill>
            <a:blip r:embed="rId11" cstate="print"/>
            <a:stretch>
              <a:fillRect/>
            </a:stretch>
          </p:blipFill>
          <p:spPr>
            <a:xfrm>
              <a:off x="7597140" y="2493264"/>
              <a:ext cx="216407" cy="216407"/>
            </a:xfrm>
            <a:prstGeom prst="rect">
              <a:avLst/>
            </a:prstGeom>
          </p:spPr>
        </p:pic>
        <p:pic>
          <p:nvPicPr>
            <p:cNvPr id="120" name="object 110">
              <a:extLst>
                <a:ext uri="{FF2B5EF4-FFF2-40B4-BE49-F238E27FC236}">
                  <a16:creationId xmlns:a16="http://schemas.microsoft.com/office/drawing/2014/main" id="{DEFE02BF-D893-AA6C-3FA6-8213C76B0809}"/>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21" name="object 111">
              <a:extLst>
                <a:ext uri="{FF2B5EF4-FFF2-40B4-BE49-F238E27FC236}">
                  <a16:creationId xmlns:a16="http://schemas.microsoft.com/office/drawing/2014/main" id="{4E59F682-211D-0B5A-5626-4340606DC7CF}"/>
                </a:ext>
                <a:ext uri="{C183D7F6-B498-43B3-948B-1728B52AA6E4}">
                  <adec:decorative xmlns:adec="http://schemas.microsoft.com/office/drawing/2017/decorative" val="1"/>
                </a:ext>
              </a:extLst>
            </p:cNvPr>
            <p:cNvPicPr/>
            <p:nvPr/>
          </p:nvPicPr>
          <p:blipFill>
            <a:blip r:embed="rId11" cstate="print"/>
            <a:stretch>
              <a:fillRect/>
            </a:stretch>
          </p:blipFill>
          <p:spPr>
            <a:xfrm>
              <a:off x="5714999" y="2987040"/>
              <a:ext cx="216407" cy="216407"/>
            </a:xfrm>
            <a:prstGeom prst="rect">
              <a:avLst/>
            </a:prstGeom>
          </p:spPr>
        </p:pic>
        <p:pic>
          <p:nvPicPr>
            <p:cNvPr id="122" name="object 112">
              <a:extLst>
                <a:ext uri="{FF2B5EF4-FFF2-40B4-BE49-F238E27FC236}">
                  <a16:creationId xmlns:a16="http://schemas.microsoft.com/office/drawing/2014/main" id="{9A3BE0A0-E0C0-F7FB-A7C5-D24D7EF3FF5E}"/>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23" name="object 113">
              <a:extLst>
                <a:ext uri="{FF2B5EF4-FFF2-40B4-BE49-F238E27FC236}">
                  <a16:creationId xmlns:a16="http://schemas.microsoft.com/office/drawing/2014/main" id="{C402E940-7C60-AC01-3F99-C1B2255CF968}"/>
                </a:ext>
                <a:ext uri="{C183D7F6-B498-43B3-948B-1728B52AA6E4}">
                  <adec:decorative xmlns:adec="http://schemas.microsoft.com/office/drawing/2017/decorative" val="1"/>
                </a:ext>
              </a:extLst>
            </p:cNvPr>
            <p:cNvPicPr/>
            <p:nvPr/>
          </p:nvPicPr>
          <p:blipFill>
            <a:blip r:embed="rId29" cstate="print"/>
            <a:stretch>
              <a:fillRect/>
            </a:stretch>
          </p:blipFill>
          <p:spPr>
            <a:xfrm>
              <a:off x="10145268" y="2875788"/>
              <a:ext cx="210311" cy="210311"/>
            </a:xfrm>
            <a:prstGeom prst="rect">
              <a:avLst/>
            </a:prstGeom>
          </p:spPr>
        </p:pic>
        <p:sp>
          <p:nvSpPr>
            <p:cNvPr id="124" name="object 114">
              <a:extLst>
                <a:ext uri="{FF2B5EF4-FFF2-40B4-BE49-F238E27FC236}">
                  <a16:creationId xmlns:a16="http://schemas.microsoft.com/office/drawing/2014/main" id="{6FAE3CC9-ED19-54DE-24F9-68DDEB5E457E}"/>
                </a:ext>
                <a:ext uri="{C183D7F6-B498-43B3-948B-1728B52AA6E4}">
                  <adec:decorative xmlns:adec="http://schemas.microsoft.com/office/drawing/2017/decorative" val="1"/>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 name="object 115">
              <a:extLst>
                <a:ext uri="{FF2B5EF4-FFF2-40B4-BE49-F238E27FC236}">
                  <a16:creationId xmlns:a16="http://schemas.microsoft.com/office/drawing/2014/main" id="{759E8537-3AD9-D794-D636-C47DDBB2AC6D}"/>
                </a:ext>
                <a:ext uri="{C183D7F6-B498-43B3-948B-1728B52AA6E4}">
                  <adec:decorative xmlns:adec="http://schemas.microsoft.com/office/drawing/2017/decorative" val="1"/>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0" name="TextBox 9">
            <a:extLst>
              <a:ext uri="{FF2B5EF4-FFF2-40B4-BE49-F238E27FC236}">
                <a16:creationId xmlns:a16="http://schemas.microsoft.com/office/drawing/2014/main" id="{8CDB7546-6D52-42A5-48A8-B4C60E76E23B}"/>
              </a:ext>
              <a:ext uri="{C183D7F6-B498-43B3-948B-1728B52AA6E4}">
                <adec:decorative xmlns:adec="http://schemas.microsoft.com/office/drawing/2017/decorative" val="1"/>
              </a:ext>
            </a:extLst>
          </p:cNvPr>
          <p:cNvSpPr txBox="1"/>
          <p:nvPr/>
        </p:nvSpPr>
        <p:spPr>
          <a:xfrm>
            <a:off x="105215" y="6363931"/>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726578EC-6FB0-90A7-6F53-ADD5D77377E9}"/>
              </a:ext>
            </a:extLst>
          </p:cNvPr>
          <p:cNvSpPr txBox="1"/>
          <p:nvPr/>
        </p:nvSpPr>
        <p:spPr>
          <a:xfrm>
            <a:off x="4286435" y="6456264"/>
            <a:ext cx="5377966"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200" noProof="0" dirty="0"/>
              <a:t>Si bien el fentanilo aparece con mayor </a:t>
            </a:r>
            <a:br>
              <a:rPr lang="es-US" sz="200" noProof="0" dirty="0"/>
            </a:br>
            <a:r>
              <a:rPr lang="es-US" sz="200" noProof="0" dirty="0"/>
              <a:t>frecuencia en la heroína y en las pastillas falsificadas, también se encuentran fentanilo y sus análogos en la metanfetamina, el MDMA/éxtasis y la cocaína.</a:t>
            </a:r>
          </a:p>
        </p:txBody>
      </p:sp>
      <p:sp>
        <p:nvSpPr>
          <p:cNvPr id="55" name="Slide Number Placeholder 54">
            <a:extLst>
              <a:ext uri="{FF2B5EF4-FFF2-40B4-BE49-F238E27FC236}">
                <a16:creationId xmlns:a16="http://schemas.microsoft.com/office/drawing/2014/main" id="{2F0BDE97-6463-0ECC-4244-9851FE0EE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C2BD32DC-D292-B16B-601A-E301C50952A6}"/>
              </a:ext>
              <a:ext uri="{C183D7F6-B498-43B3-948B-1728B52AA6E4}">
                <adec:decorative xmlns:adec="http://schemas.microsoft.com/office/drawing/2017/decorative" val="1"/>
              </a:ext>
            </a:extLst>
          </p:cNvPr>
          <p:cNvPicPr/>
          <p:nvPr/>
        </p:nvPicPr>
        <p:blipFill>
          <a:blip r:embed="rId30"/>
          <a:stretch>
            <a:fillRect/>
          </a:stretch>
        </p:blipFill>
        <p:spPr>
          <a:xfrm>
            <a:off x="0" y="0"/>
            <a:ext cx="12192000" cy="6858000"/>
          </a:xfrm>
          <a:prstGeom prst="rect">
            <a:avLst/>
          </a:prstGeom>
        </p:spPr>
      </p:pic>
    </p:spTree>
    <p:extLst>
      <p:ext uri="{BB962C8B-B14F-4D97-AF65-F5344CB8AC3E}">
        <p14:creationId xmlns:p14="http://schemas.microsoft.com/office/powerpoint/2010/main" val="241594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A8E1-B538-0902-631A-01233924B4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91CB54-10FD-75CA-16A9-79AD544CCAFA}"/>
              </a:ext>
              <a:ext uri="{C183D7F6-B498-43B3-948B-1728B52AA6E4}">
                <adec:decorative xmlns:adec="http://schemas.microsoft.com/office/drawing/2017/decorative" val="1"/>
              </a:ext>
            </a:extLst>
          </p:cNvPr>
          <p:cNvSpPr/>
          <p:nvPr/>
        </p:nvSpPr>
        <p:spPr>
          <a:xfrm>
            <a:off x="0" y="1549524"/>
            <a:ext cx="12192000" cy="48068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C80DE15-66FD-F32B-E26E-1BF74C64A1D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8" name="Title 7">
            <a:extLst>
              <a:ext uri="{FF2B5EF4-FFF2-40B4-BE49-F238E27FC236}">
                <a16:creationId xmlns:a16="http://schemas.microsoft.com/office/drawing/2014/main" id="{065A6BC9-1211-88AE-1FA8-3B87B88BCA8D}"/>
              </a:ext>
            </a:extLst>
          </p:cNvPr>
          <p:cNvSpPr>
            <a:spLocks noGrp="1"/>
          </p:cNvSpPr>
          <p:nvPr>
            <p:ph type="title" idx="4294967295"/>
          </p:nvPr>
        </p:nvSpPr>
        <p:spPr>
          <a:xfrm>
            <a:off x="3206838" y="365125"/>
            <a:ext cx="8419852" cy="1325563"/>
          </a:xfrm>
        </p:spPr>
        <p:txBody>
          <a:bodyPr>
            <a:normAutofit/>
          </a:bodyPr>
          <a:lstStyle/>
          <a:p>
            <a:r>
              <a:rPr lang="es-US" sz="4000" noProof="0" dirty="0"/>
              <a:t>Cadena de suministro de fentanilo ilícito</a:t>
            </a:r>
          </a:p>
        </p:txBody>
      </p:sp>
      <p:grpSp>
        <p:nvGrpSpPr>
          <p:cNvPr id="12" name="Group 11">
            <a:extLst>
              <a:ext uri="{FF2B5EF4-FFF2-40B4-BE49-F238E27FC236}">
                <a16:creationId xmlns:a16="http://schemas.microsoft.com/office/drawing/2014/main" id="{207BD14C-DE49-C240-ED3B-9FEC7A8D82F9}"/>
              </a:ext>
              <a:ext uri="{C183D7F6-B498-43B3-948B-1728B52AA6E4}">
                <adec:decorative xmlns:adec="http://schemas.microsoft.com/office/drawing/2017/decorative" val="1"/>
              </a:ext>
            </a:extLst>
          </p:cNvPr>
          <p:cNvGrpSpPr/>
          <p:nvPr/>
        </p:nvGrpSpPr>
        <p:grpSpPr>
          <a:xfrm>
            <a:off x="428944" y="1799431"/>
            <a:ext cx="11300943" cy="1706176"/>
            <a:chOff x="428944" y="1799431"/>
            <a:chExt cx="11300943" cy="1706176"/>
          </a:xfrm>
        </p:grpSpPr>
        <p:sp>
          <p:nvSpPr>
            <p:cNvPr id="4" name="Oval 3">
              <a:extLst>
                <a:ext uri="{FF2B5EF4-FFF2-40B4-BE49-F238E27FC236}">
                  <a16:creationId xmlns:a16="http://schemas.microsoft.com/office/drawing/2014/main" id="{85B54AAF-E057-1500-B8B3-A05E669B07EA}"/>
                </a:ext>
              </a:extLst>
            </p:cNvPr>
            <p:cNvSpPr/>
            <p:nvPr/>
          </p:nvSpPr>
          <p:spPr>
            <a:xfrm>
              <a:off x="10100317" y="1799431"/>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6" name="Picture 5" descr="Icon&#10;&#10;Description automatically generated">
              <a:extLst>
                <a:ext uri="{FF2B5EF4-FFF2-40B4-BE49-F238E27FC236}">
                  <a16:creationId xmlns:a16="http://schemas.microsoft.com/office/drawing/2014/main" id="{4B6EFEC0-1F06-792F-C230-A768FBF9626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10536089" y="2181003"/>
              <a:ext cx="865782" cy="865784"/>
            </a:xfrm>
            <a:prstGeom prst="rect">
              <a:avLst/>
            </a:prstGeom>
            <a:effectLst>
              <a:innerShdw blurRad="63500" dist="50800" dir="13500000">
                <a:srgbClr val="134F5C">
                  <a:lumMod val="50000"/>
                  <a:alpha val="50000"/>
                </a:srgbClr>
              </a:innerShdw>
            </a:effectLst>
          </p:spPr>
        </p:pic>
        <p:sp>
          <p:nvSpPr>
            <p:cNvPr id="14" name="Oval 13">
              <a:extLst>
                <a:ext uri="{FF2B5EF4-FFF2-40B4-BE49-F238E27FC236}">
                  <a16:creationId xmlns:a16="http://schemas.microsoft.com/office/drawing/2014/main" id="{A4C0E01E-4AA3-479E-D513-5E7DDF38F814}"/>
                </a:ext>
              </a:extLst>
            </p:cNvPr>
            <p:cNvSpPr/>
            <p:nvPr/>
          </p:nvSpPr>
          <p:spPr>
            <a:xfrm>
              <a:off x="428944" y="1819302"/>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0363CD3D-BE04-70A4-924C-6CC22A908C0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75353" y="2063647"/>
              <a:ext cx="1115613" cy="1115616"/>
            </a:xfrm>
            <a:prstGeom prst="rect">
              <a:avLst/>
            </a:prstGeom>
            <a:effectLst>
              <a:innerShdw blurRad="63500" dist="50800" dir="13500000">
                <a:srgbClr val="134F5C">
                  <a:lumMod val="50000"/>
                  <a:alpha val="50000"/>
                </a:srgbClr>
              </a:innerShdw>
            </a:effectLst>
          </p:spPr>
        </p:pic>
        <p:sp>
          <p:nvSpPr>
            <p:cNvPr id="129" name="Oval 128">
              <a:extLst>
                <a:ext uri="{FF2B5EF4-FFF2-40B4-BE49-F238E27FC236}">
                  <a16:creationId xmlns:a16="http://schemas.microsoft.com/office/drawing/2014/main" id="{673CE0F0-1B81-72CD-C7EE-4A50C41128CF}"/>
                </a:ext>
              </a:extLst>
            </p:cNvPr>
            <p:cNvSpPr/>
            <p:nvPr/>
          </p:nvSpPr>
          <p:spPr>
            <a:xfrm>
              <a:off x="2882899" y="1876037"/>
              <a:ext cx="1629569"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31" name="Picture 130">
              <a:extLst>
                <a:ext uri="{FF2B5EF4-FFF2-40B4-BE49-F238E27FC236}">
                  <a16:creationId xmlns:a16="http://schemas.microsoft.com/office/drawing/2014/main" id="{EDB0955B-3688-9739-0B98-6BB06063729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3370584" y="2298931"/>
              <a:ext cx="774068" cy="774068"/>
            </a:xfrm>
            <a:prstGeom prst="rect">
              <a:avLst/>
            </a:prstGeom>
            <a:effectLst>
              <a:innerShdw blurRad="63500" dist="50800" dir="13500000">
                <a:srgbClr val="134F5C">
                  <a:lumMod val="50000"/>
                  <a:alpha val="50000"/>
                </a:srgbClr>
              </a:innerShdw>
            </a:effectLst>
          </p:spPr>
        </p:pic>
        <p:sp>
          <p:nvSpPr>
            <p:cNvPr id="134" name="Oval 133">
              <a:extLst>
                <a:ext uri="{FF2B5EF4-FFF2-40B4-BE49-F238E27FC236}">
                  <a16:creationId xmlns:a16="http://schemas.microsoft.com/office/drawing/2014/main" id="{6BEA272C-7F3F-119F-5EB4-D613290AE867}"/>
                </a:ext>
              </a:extLst>
            </p:cNvPr>
            <p:cNvSpPr/>
            <p:nvPr/>
          </p:nvSpPr>
          <p:spPr>
            <a:xfrm>
              <a:off x="7726097" y="1838727"/>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35" name="Picture 134">
              <a:extLst>
                <a:ext uri="{FF2B5EF4-FFF2-40B4-BE49-F238E27FC236}">
                  <a16:creationId xmlns:a16="http://schemas.microsoft.com/office/drawing/2014/main" id="{FC9DEB14-9551-95DF-3357-464AF4C2E42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8658178" y="2400767"/>
              <a:ext cx="473256" cy="436785"/>
            </a:xfrm>
            <a:prstGeom prst="rect">
              <a:avLst/>
            </a:prstGeom>
            <a:effectLst>
              <a:innerShdw blurRad="63500" dist="50800" dir="13500000">
                <a:srgbClr val="134F5C">
                  <a:lumMod val="50000"/>
                  <a:alpha val="50000"/>
                </a:srgbClr>
              </a:innerShdw>
            </a:effectLst>
          </p:spPr>
        </p:pic>
        <p:pic>
          <p:nvPicPr>
            <p:cNvPr id="136" name="Graphic 135">
              <a:extLst>
                <a:ext uri="{FF2B5EF4-FFF2-40B4-BE49-F238E27FC236}">
                  <a16:creationId xmlns:a16="http://schemas.microsoft.com/office/drawing/2014/main" id="{48383FE2-0CF2-A9B1-2892-1C176E2D14F5}"/>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44224" b="7037"/>
            <a:stretch/>
          </p:blipFill>
          <p:spPr>
            <a:xfrm>
              <a:off x="8266365" y="2863421"/>
              <a:ext cx="733306" cy="329863"/>
            </a:xfrm>
            <a:prstGeom prst="rect">
              <a:avLst/>
            </a:prstGeom>
            <a:effectLst>
              <a:innerShdw blurRad="63500" dist="50800" dir="13500000">
                <a:srgbClr val="134F5C">
                  <a:lumMod val="50000"/>
                  <a:alpha val="50000"/>
                </a:srgbClr>
              </a:innerShdw>
            </a:effectLst>
          </p:spPr>
        </p:pic>
        <p:pic>
          <p:nvPicPr>
            <p:cNvPr id="137" name="Graphic 136">
              <a:extLst>
                <a:ext uri="{FF2B5EF4-FFF2-40B4-BE49-F238E27FC236}">
                  <a16:creationId xmlns:a16="http://schemas.microsoft.com/office/drawing/2014/main" id="{C1EE1F15-2425-185B-26F2-6C56FE11E7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4601" y="2214940"/>
              <a:ext cx="733306" cy="676794"/>
            </a:xfrm>
            <a:prstGeom prst="rect">
              <a:avLst/>
            </a:prstGeom>
            <a:effectLst>
              <a:innerShdw blurRad="63500" dist="50800" dir="13500000">
                <a:srgbClr val="134F5C">
                  <a:lumMod val="50000"/>
                  <a:alpha val="50000"/>
                </a:srgbClr>
              </a:innerShdw>
            </a:effectLst>
          </p:spPr>
        </p:pic>
        <p:sp>
          <p:nvSpPr>
            <p:cNvPr id="139" name="Triangle 14">
              <a:extLst>
                <a:ext uri="{FF2B5EF4-FFF2-40B4-BE49-F238E27FC236}">
                  <a16:creationId xmlns:a16="http://schemas.microsoft.com/office/drawing/2014/main" id="{B25E2665-A0E1-174D-68CE-8F8ABBF0492E}"/>
                </a:ext>
              </a:extLst>
            </p:cNvPr>
            <p:cNvSpPr>
              <a:spLocks noChangeAspect="1"/>
            </p:cNvSpPr>
            <p:nvPr/>
          </p:nvSpPr>
          <p:spPr>
            <a:xfrm rot="5400000">
              <a:off x="2274423" y="2574760"/>
              <a:ext cx="393535" cy="240421"/>
            </a:xfrm>
            <a:prstGeom prst="triangle">
              <a:avLst/>
            </a:prstGeom>
            <a:solidFill>
              <a:srgbClr val="CF1E25"/>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0" name="Triangle 111">
              <a:extLst>
                <a:ext uri="{FF2B5EF4-FFF2-40B4-BE49-F238E27FC236}">
                  <a16:creationId xmlns:a16="http://schemas.microsoft.com/office/drawing/2014/main" id="{5D1301C6-D372-6C05-5E74-FB1956B2FDEF}"/>
                </a:ext>
              </a:extLst>
            </p:cNvPr>
            <p:cNvSpPr>
              <a:spLocks noChangeAspect="1"/>
            </p:cNvSpPr>
            <p:nvPr/>
          </p:nvSpPr>
          <p:spPr>
            <a:xfrm rot="5400000">
              <a:off x="7157007" y="2593823"/>
              <a:ext cx="393535" cy="240421"/>
            </a:xfrm>
            <a:prstGeom prst="triangle">
              <a:avLst/>
            </a:prstGeom>
            <a:solidFill>
              <a:srgbClr val="C00000"/>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1" name="Triangle 112">
              <a:extLst>
                <a:ext uri="{FF2B5EF4-FFF2-40B4-BE49-F238E27FC236}">
                  <a16:creationId xmlns:a16="http://schemas.microsoft.com/office/drawing/2014/main" id="{4C64907A-67C8-5DF2-59AC-3B43F197481A}"/>
                </a:ext>
              </a:extLst>
            </p:cNvPr>
            <p:cNvSpPr>
              <a:spLocks noChangeAspect="1"/>
            </p:cNvSpPr>
            <p:nvPr/>
          </p:nvSpPr>
          <p:spPr>
            <a:xfrm rot="5400000">
              <a:off x="9532228" y="2572212"/>
              <a:ext cx="393535" cy="240421"/>
            </a:xfrm>
            <a:prstGeom prst="triangle">
              <a:avLst/>
            </a:prstGeom>
            <a:solidFill>
              <a:srgbClr val="C00000"/>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3" name="Oval 142">
              <a:extLst>
                <a:ext uri="{FF2B5EF4-FFF2-40B4-BE49-F238E27FC236}">
                  <a16:creationId xmlns:a16="http://schemas.microsoft.com/office/drawing/2014/main" id="{6D9ED046-0F22-D955-81BB-D24BB42FD8FF}"/>
                </a:ext>
              </a:extLst>
            </p:cNvPr>
            <p:cNvSpPr/>
            <p:nvPr/>
          </p:nvSpPr>
          <p:spPr>
            <a:xfrm>
              <a:off x="5252913" y="1838727"/>
              <a:ext cx="1629570" cy="1629570"/>
            </a:xfrm>
            <a:prstGeom prst="ellipse">
              <a:avLst/>
            </a:prstGeom>
            <a:solidFill>
              <a:srgbClr val="18274F"/>
            </a:solidFill>
            <a:ln w="28575" cap="flat" cmpd="sng" algn="ctr">
              <a:solidFill>
                <a:srgbClr val="C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44" name="Picture 143">
              <a:extLst>
                <a:ext uri="{FF2B5EF4-FFF2-40B4-BE49-F238E27FC236}">
                  <a16:creationId xmlns:a16="http://schemas.microsoft.com/office/drawing/2014/main" id="{EE29984C-8BDE-289A-472F-73E20A6FC1D6}"/>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a:xfrm>
              <a:off x="5687658" y="2246538"/>
              <a:ext cx="888564" cy="888566"/>
            </a:xfrm>
            <a:prstGeom prst="rect">
              <a:avLst/>
            </a:prstGeom>
            <a:effectLst>
              <a:innerShdw blurRad="63500" dist="50800" dir="13500000">
                <a:srgbClr val="134F5C">
                  <a:lumMod val="50000"/>
                  <a:alpha val="50000"/>
                </a:srgbClr>
              </a:innerShdw>
            </a:effectLst>
          </p:spPr>
        </p:pic>
        <p:sp>
          <p:nvSpPr>
            <p:cNvPr id="146" name="Triangle 111">
              <a:extLst>
                <a:ext uri="{FF2B5EF4-FFF2-40B4-BE49-F238E27FC236}">
                  <a16:creationId xmlns:a16="http://schemas.microsoft.com/office/drawing/2014/main" id="{5856FFFF-C519-1AAE-D76C-98D73A2E484A}"/>
                </a:ext>
              </a:extLst>
            </p:cNvPr>
            <p:cNvSpPr>
              <a:spLocks noChangeAspect="1"/>
            </p:cNvSpPr>
            <p:nvPr/>
          </p:nvSpPr>
          <p:spPr>
            <a:xfrm rot="5400000">
              <a:off x="4706019" y="2572214"/>
              <a:ext cx="393535" cy="240421"/>
            </a:xfrm>
            <a:prstGeom prst="triangle">
              <a:avLst/>
            </a:prstGeom>
            <a:solidFill>
              <a:srgbClr val="C00000"/>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sp>
        <p:nvSpPr>
          <p:cNvPr id="127" name="Oval 126">
            <a:extLst>
              <a:ext uri="{FF2B5EF4-FFF2-40B4-BE49-F238E27FC236}">
                <a16:creationId xmlns:a16="http://schemas.microsoft.com/office/drawing/2014/main" id="{709D6D69-61AF-21BE-EED7-B0106BCD8FE3}"/>
              </a:ext>
            </a:extLst>
          </p:cNvPr>
          <p:cNvSpPr/>
          <p:nvPr/>
        </p:nvSpPr>
        <p:spPr>
          <a:xfrm>
            <a:off x="234081" y="1819302"/>
            <a:ext cx="648000" cy="648000"/>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90" b="1" i="0" u="none" strike="noStrike" kern="1200" cap="none" spc="0" normalizeH="0" baseline="0" noProof="0" dirty="0">
                <a:ln>
                  <a:noFill/>
                </a:ln>
                <a:solidFill>
                  <a:srgbClr val="FFFFFF"/>
                </a:solidFill>
                <a:effectLst/>
                <a:uLnTx/>
                <a:uFillTx/>
                <a:latin typeface="Aptos" panose="02110004020202020204"/>
                <a:ea typeface="+mn-ea"/>
                <a:cs typeface="+mn-cs"/>
              </a:rPr>
              <a:t>1</a:t>
            </a:r>
            <a:endParaRPr kumimoji="0" lang="es-US" sz="294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58" name="Picture 157" descr="Bandera de China. ">
            <a:extLst>
              <a:ext uri="{FF2B5EF4-FFF2-40B4-BE49-F238E27FC236}">
                <a16:creationId xmlns:a16="http://schemas.microsoft.com/office/drawing/2014/main" id="{1DB54521-D3CC-3D2A-2914-8F1D509A4ADC}"/>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84796" y="3528847"/>
            <a:ext cx="517865" cy="499295"/>
          </a:xfrm>
          <a:prstGeom prst="rect">
            <a:avLst/>
          </a:prstGeom>
        </p:spPr>
      </p:pic>
      <p:sp>
        <p:nvSpPr>
          <p:cNvPr id="7" name="TextBox 6">
            <a:extLst>
              <a:ext uri="{FF2B5EF4-FFF2-40B4-BE49-F238E27FC236}">
                <a16:creationId xmlns:a16="http://schemas.microsoft.com/office/drawing/2014/main" id="{F02176B6-2A25-8CF4-D106-2C8AEC34815E}"/>
              </a:ext>
            </a:extLst>
          </p:cNvPr>
          <p:cNvSpPr txBox="1"/>
          <p:nvPr/>
        </p:nvSpPr>
        <p:spPr>
          <a:xfrm>
            <a:off x="234079" y="4004274"/>
            <a:ext cx="1907966" cy="1554272"/>
          </a:xfrm>
          <a:prstGeom prst="rect">
            <a:avLst/>
          </a:prstGeom>
          <a:noFill/>
        </p:spPr>
        <p:txBody>
          <a:bodyPr wrap="square" rtlCol="0">
            <a:spAutoFit/>
          </a:bodyPr>
          <a:lstStyle/>
          <a:p>
            <a:pPr lvl="0" algn="ctr" defTabSz="960120">
              <a:defRPr/>
            </a:pPr>
            <a:r>
              <a:rPr lang="es-US" sz="1900" b="1" noProof="0" dirty="0">
                <a:solidFill>
                  <a:srgbClr val="18274F"/>
                </a:solidFill>
              </a:rPr>
              <a:t>Adquirir los precursores químicos procedentes de China</a:t>
            </a:r>
            <a:endParaRPr kumimoji="0" lang="es-US" sz="1900" b="1" i="0" u="none" strike="noStrike" kern="1200" cap="none" spc="0" normalizeH="0" baseline="0" noProof="0" dirty="0">
              <a:ln>
                <a:noFill/>
              </a:ln>
              <a:solidFill>
                <a:srgbClr val="18274F"/>
              </a:solidFill>
              <a:effectLst/>
              <a:uLnTx/>
              <a:uFillTx/>
              <a:latin typeface="Aptos" panose="02110004020202020204"/>
              <a:ea typeface="+mn-ea"/>
              <a:cs typeface="+mn-cs"/>
            </a:endParaRPr>
          </a:p>
        </p:txBody>
      </p:sp>
      <p:sp>
        <p:nvSpPr>
          <p:cNvPr id="132" name="Oval 131">
            <a:extLst>
              <a:ext uri="{FF2B5EF4-FFF2-40B4-BE49-F238E27FC236}">
                <a16:creationId xmlns:a16="http://schemas.microsoft.com/office/drawing/2014/main" id="{12EB5FF5-ECF7-F42D-8C3C-D08008511D02}"/>
              </a:ext>
            </a:extLst>
          </p:cNvPr>
          <p:cNvSpPr/>
          <p:nvPr/>
        </p:nvSpPr>
        <p:spPr>
          <a:xfrm>
            <a:off x="2702978" y="1844452"/>
            <a:ext cx="648000" cy="648000"/>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90" b="1" i="0" u="none" strike="noStrike" kern="1200" cap="none" spc="0" normalizeH="0" baseline="0" noProof="0" dirty="0">
                <a:ln>
                  <a:noFill/>
                </a:ln>
                <a:solidFill>
                  <a:srgbClr val="FFFFFF"/>
                </a:solidFill>
                <a:effectLst/>
                <a:uLnTx/>
                <a:uFillTx/>
                <a:latin typeface="Aptos" panose="02110004020202020204"/>
                <a:ea typeface="+mn-ea"/>
                <a:cs typeface="+mn-cs"/>
              </a:rPr>
              <a:t>2</a:t>
            </a:r>
            <a:endParaRPr kumimoji="0" lang="es-US" sz="294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57" name="Picture 156" descr="Bandera de México.">
            <a:extLst>
              <a:ext uri="{FF2B5EF4-FFF2-40B4-BE49-F238E27FC236}">
                <a16:creationId xmlns:a16="http://schemas.microsoft.com/office/drawing/2014/main" id="{7E776D42-B86E-741E-F4FD-B67EA72A81EA}"/>
              </a:ext>
            </a:extLst>
          </p:cNvPr>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3458742" y="3570350"/>
            <a:ext cx="471158" cy="457790"/>
          </a:xfrm>
          <a:prstGeom prst="rect">
            <a:avLst/>
          </a:prstGeom>
        </p:spPr>
      </p:pic>
      <p:sp>
        <p:nvSpPr>
          <p:cNvPr id="11" name="TextBox 10">
            <a:extLst>
              <a:ext uri="{FF2B5EF4-FFF2-40B4-BE49-F238E27FC236}">
                <a16:creationId xmlns:a16="http://schemas.microsoft.com/office/drawing/2014/main" id="{5AD9F451-4A66-4F2E-C064-3D37D70149A2}"/>
              </a:ext>
            </a:extLst>
          </p:cNvPr>
          <p:cNvSpPr txBox="1"/>
          <p:nvPr/>
        </p:nvSpPr>
        <p:spPr>
          <a:xfrm>
            <a:off x="2405354" y="4004273"/>
            <a:ext cx="2601050" cy="1846659"/>
          </a:xfrm>
          <a:prstGeom prst="rect">
            <a:avLst/>
          </a:prstGeom>
          <a:noFill/>
          <a:ln>
            <a:noFill/>
          </a:ln>
        </p:spPr>
        <p:txBody>
          <a:bodyPr wrap="square" rtlCol="0">
            <a:spAutoFit/>
          </a:bodyPr>
          <a:lstStyle/>
          <a:p>
            <a:pPr lvl="0" algn="ctr" defTabSz="960120">
              <a:defRPr/>
            </a:pPr>
            <a:r>
              <a:rPr lang="es-US" sz="1900" b="1" noProof="0" dirty="0">
                <a:solidFill>
                  <a:srgbClr val="18274F"/>
                </a:solidFill>
              </a:rPr>
              <a:t>Fabricar el fentanilo en forma de polvo y pastillas en laboratorios clandestinos de México</a:t>
            </a:r>
            <a:endParaRPr kumimoji="0" lang="es-US" sz="1900" b="1" i="0" u="none" strike="noStrike" kern="1200" cap="none" spc="0" normalizeH="0" baseline="0" noProof="0" dirty="0">
              <a:ln>
                <a:noFill/>
              </a:ln>
              <a:solidFill>
                <a:srgbClr val="18274F"/>
              </a:solidFill>
              <a:effectLst/>
              <a:uLnTx/>
              <a:uFillTx/>
              <a:latin typeface="Aptos" panose="02110004020202020204"/>
              <a:ea typeface="+mn-ea"/>
              <a:cs typeface="+mn-cs"/>
            </a:endParaRPr>
          </a:p>
        </p:txBody>
      </p:sp>
      <p:sp>
        <p:nvSpPr>
          <p:cNvPr id="145" name="Oval 144">
            <a:extLst>
              <a:ext uri="{FF2B5EF4-FFF2-40B4-BE49-F238E27FC236}">
                <a16:creationId xmlns:a16="http://schemas.microsoft.com/office/drawing/2014/main" id="{1FA921E7-3586-3764-FB66-BEE31F70C2A3}"/>
              </a:ext>
            </a:extLst>
          </p:cNvPr>
          <p:cNvSpPr/>
          <p:nvPr/>
        </p:nvSpPr>
        <p:spPr>
          <a:xfrm>
            <a:off x="5075787" y="1801461"/>
            <a:ext cx="648000" cy="648001"/>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90" b="1" i="0" u="none" strike="noStrike" kern="1200" cap="none" spc="0" normalizeH="0" baseline="0" noProof="0" dirty="0">
                <a:ln>
                  <a:noFill/>
                </a:ln>
                <a:solidFill>
                  <a:srgbClr val="FFFFFF"/>
                </a:solidFill>
                <a:effectLst/>
                <a:uLnTx/>
                <a:uFillTx/>
                <a:latin typeface="Aptos" panose="02110004020202020204"/>
                <a:ea typeface="+mn-ea"/>
                <a:cs typeface="+mn-cs"/>
              </a:rPr>
              <a:t>3</a:t>
            </a:r>
          </a:p>
        </p:txBody>
      </p:sp>
      <p:pic>
        <p:nvPicPr>
          <p:cNvPr id="155" name="Picture 154" descr="Bandera de México.">
            <a:extLst>
              <a:ext uri="{FF2B5EF4-FFF2-40B4-BE49-F238E27FC236}">
                <a16:creationId xmlns:a16="http://schemas.microsoft.com/office/drawing/2014/main" id="{F1BDD4B2-F376-4817-4936-22FF02065605}"/>
              </a:ext>
            </a:extLst>
          </p:cNvPr>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5576212" y="3549598"/>
            <a:ext cx="471158" cy="457790"/>
          </a:xfrm>
          <a:prstGeom prst="rect">
            <a:avLst/>
          </a:prstGeom>
        </p:spPr>
      </p:pic>
      <p:pic>
        <p:nvPicPr>
          <p:cNvPr id="156" name="Picture 155" descr="Bandera de Estados Unidos.">
            <a:extLst>
              <a:ext uri="{FF2B5EF4-FFF2-40B4-BE49-F238E27FC236}">
                <a16:creationId xmlns:a16="http://schemas.microsoft.com/office/drawing/2014/main" id="{D942DDEF-12FB-D23C-A8D3-51722BA17C24}"/>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067700" y="3552701"/>
            <a:ext cx="428771" cy="482724"/>
          </a:xfrm>
          <a:prstGeom prst="rect">
            <a:avLst/>
          </a:prstGeom>
        </p:spPr>
      </p:pic>
      <p:sp>
        <p:nvSpPr>
          <p:cNvPr id="148" name="TextBox 147">
            <a:extLst>
              <a:ext uri="{FF2B5EF4-FFF2-40B4-BE49-F238E27FC236}">
                <a16:creationId xmlns:a16="http://schemas.microsoft.com/office/drawing/2014/main" id="{3D28B388-BD70-22F4-03C8-B89BB9041193}"/>
              </a:ext>
            </a:extLst>
          </p:cNvPr>
          <p:cNvSpPr txBox="1"/>
          <p:nvPr/>
        </p:nvSpPr>
        <p:spPr>
          <a:xfrm>
            <a:off x="4891543" y="4004273"/>
            <a:ext cx="2109158" cy="2139047"/>
          </a:xfrm>
          <a:prstGeom prst="rect">
            <a:avLst/>
          </a:prstGeom>
          <a:noFill/>
          <a:ln>
            <a:noFill/>
          </a:ln>
        </p:spPr>
        <p:txBody>
          <a:bodyPr wrap="square" rtlCol="0">
            <a:spAutoFit/>
          </a:bodyPr>
          <a:lstStyle/>
          <a:p>
            <a:pPr lvl="0" algn="ctr" defTabSz="960120">
              <a:defRPr/>
            </a:pPr>
            <a:r>
              <a:rPr lang="es-US" sz="1900" b="1" noProof="0" dirty="0">
                <a:solidFill>
                  <a:srgbClr val="18274F"/>
                </a:solidFill>
              </a:rPr>
              <a:t>Introducir fentanilo de contrabando en Estados Unidos por tierra, mar, aire y vía subterránea</a:t>
            </a:r>
            <a:endParaRPr kumimoji="0" lang="es-US" sz="1900" b="1" i="0" u="none" strike="noStrike" kern="1200" cap="none" spc="0" normalizeH="0" baseline="0" noProof="0" dirty="0">
              <a:ln>
                <a:noFill/>
              </a:ln>
              <a:solidFill>
                <a:srgbClr val="18274F"/>
              </a:solidFill>
              <a:effectLst/>
              <a:uLnTx/>
              <a:uFillTx/>
              <a:latin typeface="Aptos" panose="02110004020202020204"/>
              <a:ea typeface="+mn-ea"/>
              <a:cs typeface="+mn-cs"/>
            </a:endParaRPr>
          </a:p>
        </p:txBody>
      </p:sp>
      <p:sp>
        <p:nvSpPr>
          <p:cNvPr id="138" name="Oval 137">
            <a:extLst>
              <a:ext uri="{FF2B5EF4-FFF2-40B4-BE49-F238E27FC236}">
                <a16:creationId xmlns:a16="http://schemas.microsoft.com/office/drawing/2014/main" id="{A124464B-3E49-8E2A-8455-38CD062DDBAF}"/>
              </a:ext>
            </a:extLst>
          </p:cNvPr>
          <p:cNvSpPr/>
          <p:nvPr/>
        </p:nvSpPr>
        <p:spPr>
          <a:xfrm>
            <a:off x="7569987" y="1801461"/>
            <a:ext cx="648000" cy="648000"/>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90" b="1" i="0" u="none" strike="noStrike" kern="1200" cap="none" spc="0" normalizeH="0" baseline="0" noProof="0" dirty="0">
                <a:ln>
                  <a:noFill/>
                </a:ln>
                <a:solidFill>
                  <a:srgbClr val="FFFFFF"/>
                </a:solidFill>
                <a:effectLst/>
                <a:uLnTx/>
                <a:uFillTx/>
                <a:latin typeface="Aptos" panose="02110004020202020204"/>
                <a:ea typeface="+mn-ea"/>
                <a:cs typeface="+mn-cs"/>
              </a:rPr>
              <a:t>4</a:t>
            </a:r>
          </a:p>
        </p:txBody>
      </p:sp>
      <p:pic>
        <p:nvPicPr>
          <p:cNvPr id="154" name="Picture 153" descr="Bandera de Estados Unidos.">
            <a:extLst>
              <a:ext uri="{FF2B5EF4-FFF2-40B4-BE49-F238E27FC236}">
                <a16:creationId xmlns:a16="http://schemas.microsoft.com/office/drawing/2014/main" id="{7121180E-1B46-2D62-F9DE-3960C4AA719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359139" y="3535561"/>
            <a:ext cx="428771" cy="482724"/>
          </a:xfrm>
          <a:prstGeom prst="rect">
            <a:avLst/>
          </a:prstGeom>
        </p:spPr>
      </p:pic>
      <p:sp>
        <p:nvSpPr>
          <p:cNvPr id="149" name="TextBox 148">
            <a:extLst>
              <a:ext uri="{FF2B5EF4-FFF2-40B4-BE49-F238E27FC236}">
                <a16:creationId xmlns:a16="http://schemas.microsoft.com/office/drawing/2014/main" id="{AEF3E068-C582-168A-7F72-93EDE05D8778}"/>
              </a:ext>
            </a:extLst>
          </p:cNvPr>
          <p:cNvSpPr txBox="1"/>
          <p:nvPr/>
        </p:nvSpPr>
        <p:spPr>
          <a:xfrm>
            <a:off x="7264009" y="4007390"/>
            <a:ext cx="2431641" cy="1846659"/>
          </a:xfrm>
          <a:prstGeom prst="rect">
            <a:avLst/>
          </a:prstGeom>
          <a:noFill/>
          <a:ln>
            <a:noFill/>
          </a:ln>
        </p:spPr>
        <p:txBody>
          <a:bodyPr wrap="square" rtlCol="0">
            <a:spAutoFit/>
          </a:bodyPr>
          <a:lstStyle/>
          <a:p>
            <a:pPr lvl="0" algn="ctr" defTabSz="960120">
              <a:defRPr/>
            </a:pPr>
            <a:r>
              <a:rPr lang="es-US" sz="1900" b="1" noProof="0" dirty="0">
                <a:solidFill>
                  <a:srgbClr val="18274F"/>
                </a:solidFill>
              </a:rPr>
              <a:t>Distribuir fentanilo a través de grupos criminales locales e individuos en la calle y a través de las redes sociales</a:t>
            </a:r>
            <a:endParaRPr kumimoji="0" lang="es-US" sz="1900" b="1" i="0" u="none" strike="noStrike" kern="1200" cap="none" spc="0" normalizeH="0" baseline="0" noProof="0" dirty="0">
              <a:ln>
                <a:noFill/>
              </a:ln>
              <a:solidFill>
                <a:srgbClr val="18274F"/>
              </a:solidFill>
              <a:effectLst/>
              <a:uLnTx/>
              <a:uFillTx/>
              <a:latin typeface="Aptos" panose="02110004020202020204"/>
              <a:ea typeface="+mn-ea"/>
              <a:cs typeface="+mn-cs"/>
            </a:endParaRPr>
          </a:p>
        </p:txBody>
      </p:sp>
      <p:sp>
        <p:nvSpPr>
          <p:cNvPr id="147" name="Oval 146">
            <a:extLst>
              <a:ext uri="{FF2B5EF4-FFF2-40B4-BE49-F238E27FC236}">
                <a16:creationId xmlns:a16="http://schemas.microsoft.com/office/drawing/2014/main" id="{FFEB7F06-A7DF-9B80-FFF9-ACAD4862590D}"/>
              </a:ext>
            </a:extLst>
          </p:cNvPr>
          <p:cNvSpPr/>
          <p:nvPr/>
        </p:nvSpPr>
        <p:spPr>
          <a:xfrm>
            <a:off x="9940773" y="1823517"/>
            <a:ext cx="647999" cy="647999"/>
          </a:xfrm>
          <a:prstGeom prst="ellipse">
            <a:avLst/>
          </a:prstGeom>
          <a:solidFill>
            <a:srgbClr val="C00000"/>
          </a:solidFill>
          <a:ln w="38100" cap="flat" cmpd="sng" algn="ctr">
            <a:solidFill>
              <a:srgbClr val="FFFFFF"/>
            </a:solidFill>
            <a:prstDash val="solid"/>
          </a:ln>
          <a:effectLst/>
        </p:spPr>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90" b="1" i="0" u="none" strike="noStrike" kern="1200" cap="none" spc="0" normalizeH="0" baseline="0" noProof="0" dirty="0">
                <a:ln>
                  <a:noFill/>
                </a:ln>
                <a:solidFill>
                  <a:srgbClr val="FFFFFF"/>
                </a:solidFill>
                <a:effectLst/>
                <a:uLnTx/>
                <a:uFillTx/>
                <a:latin typeface="Aptos" panose="02110004020202020204"/>
                <a:ea typeface="+mn-ea"/>
                <a:cs typeface="+mn-cs"/>
              </a:rPr>
              <a:t>5</a:t>
            </a:r>
          </a:p>
        </p:txBody>
      </p:sp>
      <p:pic>
        <p:nvPicPr>
          <p:cNvPr id="153" name="Picture 152" descr="Bandera de Estados Unidos.">
            <a:extLst>
              <a:ext uri="{FF2B5EF4-FFF2-40B4-BE49-F238E27FC236}">
                <a16:creationId xmlns:a16="http://schemas.microsoft.com/office/drawing/2014/main" id="{150A2236-6A14-352C-E5DD-D05FA23CCD8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283883" y="3515680"/>
            <a:ext cx="428771" cy="482724"/>
          </a:xfrm>
          <a:prstGeom prst="rect">
            <a:avLst/>
          </a:prstGeom>
        </p:spPr>
      </p:pic>
      <p:pic>
        <p:nvPicPr>
          <p:cNvPr id="152" name="Picture 151" descr="Bandera de China. ">
            <a:extLst>
              <a:ext uri="{FF2B5EF4-FFF2-40B4-BE49-F238E27FC236}">
                <a16:creationId xmlns:a16="http://schemas.microsoft.com/office/drawing/2014/main" id="{7BDDA10C-8CFD-7354-44CF-82F7A1FA4AC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684893" y="3505607"/>
            <a:ext cx="517865" cy="499295"/>
          </a:xfrm>
          <a:prstGeom prst="rect">
            <a:avLst/>
          </a:prstGeom>
        </p:spPr>
      </p:pic>
      <p:pic>
        <p:nvPicPr>
          <p:cNvPr id="151" name="Picture 150" descr="Bandera de México.">
            <a:extLst>
              <a:ext uri="{FF2B5EF4-FFF2-40B4-BE49-F238E27FC236}">
                <a16:creationId xmlns:a16="http://schemas.microsoft.com/office/drawing/2014/main" id="{E6085252-2CC9-50E2-9AFF-CC5EECB85FD1}"/>
              </a:ext>
            </a:extLst>
          </p:cNvPr>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11155532" y="3505605"/>
            <a:ext cx="471158" cy="457790"/>
          </a:xfrm>
          <a:prstGeom prst="rect">
            <a:avLst/>
          </a:prstGeom>
        </p:spPr>
      </p:pic>
      <p:sp>
        <p:nvSpPr>
          <p:cNvPr id="150" name="TextBox 149">
            <a:extLst>
              <a:ext uri="{FF2B5EF4-FFF2-40B4-BE49-F238E27FC236}">
                <a16:creationId xmlns:a16="http://schemas.microsoft.com/office/drawing/2014/main" id="{48899248-37F0-8486-26A1-1EAB7FC08288}"/>
              </a:ext>
            </a:extLst>
          </p:cNvPr>
          <p:cNvSpPr txBox="1"/>
          <p:nvPr/>
        </p:nvSpPr>
        <p:spPr>
          <a:xfrm>
            <a:off x="9849206" y="4004273"/>
            <a:ext cx="2242531" cy="1846659"/>
          </a:xfrm>
          <a:prstGeom prst="rect">
            <a:avLst/>
          </a:prstGeom>
          <a:noFill/>
          <a:ln>
            <a:noFill/>
          </a:ln>
        </p:spPr>
        <p:txBody>
          <a:bodyPr wrap="square" rtlCol="0">
            <a:spAutoFit/>
          </a:bodyPr>
          <a:lstStyle/>
          <a:p>
            <a:pPr lvl="0" algn="ctr" defTabSz="960120">
              <a:defRPr/>
            </a:pPr>
            <a:r>
              <a:rPr lang="es-US" sz="1900" b="1" noProof="0" dirty="0">
                <a:solidFill>
                  <a:srgbClr val="18274F"/>
                </a:solidFill>
              </a:rPr>
              <a:t>Blanquear las ganancias del narcotráfico mediante efectivo, bienes y criptomonedas</a:t>
            </a:r>
            <a:endParaRPr kumimoji="0" lang="es-US" sz="1900" b="1" i="0" u="none" strike="noStrike" kern="1200" cap="none" spc="0" normalizeH="0" baseline="0" noProof="0" dirty="0">
              <a:ln>
                <a:noFill/>
              </a:ln>
              <a:solidFill>
                <a:srgbClr val="18274F"/>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AA3B98C2-79D0-6C52-47F7-A4D8871AAF32}"/>
              </a:ext>
              <a:ext uri="{C183D7F6-B498-43B3-948B-1728B52AA6E4}">
                <adec:decorative xmlns:adec="http://schemas.microsoft.com/office/drawing/2017/decorative" val="1"/>
              </a:ext>
            </a:extLst>
          </p:cNvPr>
          <p:cNvSpPr txBox="1"/>
          <p:nvPr/>
        </p:nvSpPr>
        <p:spPr>
          <a:xfrm>
            <a:off x="189436" y="6378892"/>
            <a:ext cx="3941272" cy="276999"/>
          </a:xfrm>
          <a:prstGeom prst="rect">
            <a:avLst/>
          </a:prstGeom>
          <a:noFill/>
        </p:spPr>
        <p:txBody>
          <a:bodyPr wrap="none" rtlCol="0">
            <a:spAutoFit/>
          </a:bodyPr>
          <a:lstStyle/>
          <a:p>
            <a:pPr lvl="0">
              <a:defRPr/>
            </a:pPr>
            <a:r>
              <a:rPr lang="es-US" sz="1200" noProof="0" dirty="0">
                <a:solidFill>
                  <a:srgbClr val="121E3E"/>
                </a:solidFill>
                <a:latin typeface="Arial" panose="020B0604020202020204" pitchFamily="34" charset="0"/>
                <a:ea typeface="Arial"/>
                <a:cs typeface="Arial" panose="020B0604020202020204" pitchFamily="34" charset="0"/>
              </a:rPr>
              <a:t>ADMINISTRACIÓN PARA EL CONTROL DE DROGAS</a:t>
            </a:r>
          </a:p>
        </p:txBody>
      </p:sp>
      <p:sp>
        <p:nvSpPr>
          <p:cNvPr id="17" name="TextBox 16">
            <a:extLst>
              <a:ext uri="{FF2B5EF4-FFF2-40B4-BE49-F238E27FC236}">
                <a16:creationId xmlns:a16="http://schemas.microsoft.com/office/drawing/2014/main" id="{7B290E96-F0F8-54B2-B180-8972D00F3162}"/>
              </a:ext>
            </a:extLst>
          </p:cNvPr>
          <p:cNvSpPr txBox="1"/>
          <p:nvPr/>
        </p:nvSpPr>
        <p:spPr>
          <a:xfrm>
            <a:off x="4016292" y="6409912"/>
            <a:ext cx="8927074" cy="369332"/>
          </a:xfrm>
          <a:prstGeom prst="rect">
            <a:avLst/>
          </a:prstGeom>
          <a:noFill/>
        </p:spPr>
        <p:txBody>
          <a:bodyPr wrap="square">
            <a:spAutoFit/>
          </a:bodyPr>
          <a:lstStyle/>
          <a:p>
            <a:pPr lvl="0">
              <a:defRPr/>
            </a:pPr>
            <a:r>
              <a:rPr lang="es-US" sz="300" noProof="0" dirty="0"/>
              <a:t>Notas del orador:</a:t>
            </a:r>
          </a:p>
          <a:p>
            <a:pPr lvl="0">
              <a:defRPr/>
            </a:pPr>
            <a:r>
              <a:rPr lang="es-US" sz="300" noProof="0" dirty="0"/>
              <a:t>Esta es una infografía que muestra la cadena de suministro que sigue el fentanilo ilícito en su camino hacia las ciudades y pueblos estadounidenses. </a:t>
            </a:r>
          </a:p>
          <a:p>
            <a:pPr lvl="0">
              <a:defRPr/>
            </a:pPr>
            <a:r>
              <a:rPr lang="es-US" sz="300" noProof="0" dirty="0"/>
              <a:t>Comienza con precursores químicos procedentes de China que se introducen de contrabando en México. </a:t>
            </a:r>
          </a:p>
          <a:p>
            <a:pPr lvl="0">
              <a:defRPr/>
            </a:pPr>
            <a:r>
              <a:rPr lang="es-US" sz="300" noProof="0" dirty="0"/>
              <a:t>En México, esos químicos se utilizan para fabricar pastillas falsificadas que imitan medicamentos legítimos. </a:t>
            </a:r>
          </a:p>
          <a:p>
            <a:pPr lvl="0">
              <a:defRPr/>
            </a:pPr>
            <a:r>
              <a:rPr lang="es-US" sz="300" noProof="0" dirty="0"/>
              <a:t>Desde allí, las pastillas se introducen de contrabando en comunidades estadounidenses y se distribuyen entre particulares. </a:t>
            </a:r>
          </a:p>
          <a:p>
            <a:pPr lvl="0">
              <a:defRPr/>
            </a:pPr>
            <a:r>
              <a:rPr lang="es-US" sz="300" noProof="0" dirty="0"/>
              <a:t>El último paso consiste en que los beneficios obtenidos con la venta de estos venenos se blanquean y vuelven a los cárteles de la droga y a sus proveedores.</a:t>
            </a:r>
          </a:p>
        </p:txBody>
      </p:sp>
      <p:sp>
        <p:nvSpPr>
          <p:cNvPr id="55" name="Slide Number Placeholder 54">
            <a:extLst>
              <a:ext uri="{FF2B5EF4-FFF2-40B4-BE49-F238E27FC236}">
                <a16:creationId xmlns:a16="http://schemas.microsoft.com/office/drawing/2014/main" id="{659BAC30-E230-9581-BD9D-0E4569907E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3AEC0DA-784F-F659-EFE5-2D91F335954D}"/>
              </a:ext>
              <a:ext uri="{C183D7F6-B498-43B3-948B-1728B52AA6E4}">
                <adec:decorative xmlns:adec="http://schemas.microsoft.com/office/drawing/2017/decorative" val="1"/>
              </a:ext>
            </a:extLst>
          </p:cNvPr>
          <p:cNvPicPr/>
          <p:nvPr/>
        </p:nvPicPr>
        <p:blipFill>
          <a:blip r:embed="rId18"/>
          <a:stretch>
            <a:fillRect/>
          </a:stretch>
        </p:blipFill>
        <p:spPr>
          <a:xfrm>
            <a:off x="0" y="0"/>
            <a:ext cx="12192000" cy="6858000"/>
          </a:xfrm>
          <a:prstGeom prst="rect">
            <a:avLst/>
          </a:prstGeom>
        </p:spPr>
      </p:pic>
    </p:spTree>
    <p:extLst>
      <p:ext uri="{BB962C8B-B14F-4D97-AF65-F5344CB8AC3E}">
        <p14:creationId xmlns:p14="http://schemas.microsoft.com/office/powerpoint/2010/main" val="73835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CDF1-86BE-E8D8-8E6B-9B8CEF1099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1E7310-FFAC-5320-178C-11698D8FFBE2}"/>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3" name="Grupo 8">
            <a:extLst>
              <a:ext uri="{FF2B5EF4-FFF2-40B4-BE49-F238E27FC236}">
                <a16:creationId xmlns:a16="http://schemas.microsoft.com/office/drawing/2014/main" id="{9EFE4845-453E-E480-B29B-FE8AF823D1D8}"/>
              </a:ext>
              <a:ext uri="{C183D7F6-B498-43B3-948B-1728B52AA6E4}">
                <adec:decorative xmlns:adec="http://schemas.microsoft.com/office/drawing/2017/decorative" val="1"/>
              </a:ext>
            </a:extLst>
          </p:cNvPr>
          <p:cNvGrpSpPr/>
          <p:nvPr/>
        </p:nvGrpSpPr>
        <p:grpSpPr>
          <a:xfrm>
            <a:off x="3037114" y="68092"/>
            <a:ext cx="5289494" cy="546100"/>
            <a:chOff x="3037114" y="68092"/>
            <a:chExt cx="5289494" cy="546100"/>
          </a:xfrm>
        </p:grpSpPr>
        <p:pic>
          <p:nvPicPr>
            <p:cNvPr id="5" name="Picture 4">
              <a:extLst>
                <a:ext uri="{FF2B5EF4-FFF2-40B4-BE49-F238E27FC236}">
                  <a16:creationId xmlns:a16="http://schemas.microsoft.com/office/drawing/2014/main" id="{14DE5BA5-4E02-A8A7-44EF-E0B3808146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37114" y="68092"/>
              <a:ext cx="5289494" cy="546100"/>
            </a:xfrm>
            <a:prstGeom prst="rect">
              <a:avLst/>
            </a:prstGeom>
          </p:spPr>
        </p:pic>
        <p:sp>
          <p:nvSpPr>
            <p:cNvPr id="7" name="TextBox 9">
              <a:extLst>
                <a:ext uri="{FF2B5EF4-FFF2-40B4-BE49-F238E27FC236}">
                  <a16:creationId xmlns:a16="http://schemas.microsoft.com/office/drawing/2014/main" id="{8FA7EF65-E98F-5C81-7C37-F90666ECCEBA}"/>
                </a:ext>
              </a:extLst>
            </p:cNvPr>
            <p:cNvSpPr txBox="1"/>
            <p:nvPr/>
          </p:nvSpPr>
          <p:spPr>
            <a:xfrm>
              <a:off x="4278312" y="156476"/>
              <a:ext cx="367914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Administración para el Control de Drogas</a:t>
              </a:r>
            </a:p>
          </p:txBody>
        </p:sp>
      </p:grpSp>
      <p:sp>
        <p:nvSpPr>
          <p:cNvPr id="4" name="Title 3">
            <a:extLst>
              <a:ext uri="{FF2B5EF4-FFF2-40B4-BE49-F238E27FC236}">
                <a16:creationId xmlns:a16="http://schemas.microsoft.com/office/drawing/2014/main" id="{FB3A5492-2F52-21EC-13E6-134395EB6D4D}"/>
              </a:ext>
            </a:extLst>
          </p:cNvPr>
          <p:cNvSpPr>
            <a:spLocks noGrp="1"/>
          </p:cNvSpPr>
          <p:nvPr>
            <p:ph type="title" idx="4294967295"/>
          </p:nvPr>
        </p:nvSpPr>
        <p:spPr>
          <a:xfrm>
            <a:off x="835069" y="136525"/>
            <a:ext cx="10515600" cy="1325563"/>
          </a:xfrm>
        </p:spPr>
        <p:txBody>
          <a:bodyPr/>
          <a:lstStyle/>
          <a:p>
            <a:r>
              <a:rPr lang="es-US" noProof="0" dirty="0"/>
              <a:t>PROTEGER</a:t>
            </a:r>
          </a:p>
        </p:txBody>
      </p:sp>
      <p:pic>
        <p:nvPicPr>
          <p:cNvPr id="8" name="Picture 7" descr="Logotipo: Fentanyl Free America. Proteger, Prevenir, Apoyar. &#10;&#10;&quot;Proteger&quot; está marcado con un círculo. ">
            <a:extLst>
              <a:ext uri="{FF2B5EF4-FFF2-40B4-BE49-F238E27FC236}">
                <a16:creationId xmlns:a16="http://schemas.microsoft.com/office/drawing/2014/main" id="{532FCE41-5F72-D8AE-6D41-958AB4E1AA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92093"/>
            <a:ext cx="12208412" cy="3848344"/>
          </a:xfrm>
          <a:prstGeom prst="rect">
            <a:avLst/>
          </a:prstGeom>
        </p:spPr>
      </p:pic>
      <p:sp>
        <p:nvSpPr>
          <p:cNvPr id="13" name="Rectangle: Rounded Corners 4">
            <a:extLst>
              <a:ext uri="{FF2B5EF4-FFF2-40B4-BE49-F238E27FC236}">
                <a16:creationId xmlns:a16="http://schemas.microsoft.com/office/drawing/2014/main" id="{6E8D2D8E-1FEA-9976-80C5-9E21437DD23E}"/>
              </a:ext>
              <a:ext uri="{C183D7F6-B498-43B3-948B-1728B52AA6E4}">
                <adec:decorative xmlns:adec="http://schemas.microsoft.com/office/drawing/2017/decorative" val="1"/>
              </a:ext>
            </a:extLst>
          </p:cNvPr>
          <p:cNvSpPr/>
          <p:nvPr/>
        </p:nvSpPr>
        <p:spPr>
          <a:xfrm>
            <a:off x="3252083" y="3927061"/>
            <a:ext cx="1914277" cy="768530"/>
          </a:xfrm>
          <a:prstGeom prst="roundRect">
            <a:avLst/>
          </a:prstGeom>
          <a:noFill/>
          <a:ln w="76200" cap="flat" cmpd="sng" algn="ctr">
            <a:solidFill>
              <a:srgbClr val="A61E1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470" b="0"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14" name="Flowchart: Manual Input 13">
            <a:extLst>
              <a:ext uri="{FF2B5EF4-FFF2-40B4-BE49-F238E27FC236}">
                <a16:creationId xmlns:a16="http://schemas.microsoft.com/office/drawing/2014/main" id="{AF45247D-F85C-1A6B-B740-9DF7E31F1715}"/>
              </a:ext>
            </a:extLst>
          </p:cNvPr>
          <p:cNvSpPr/>
          <p:nvPr/>
        </p:nvSpPr>
        <p:spPr>
          <a:xfrm>
            <a:off x="3520662" y="5398792"/>
            <a:ext cx="5731344" cy="562552"/>
          </a:xfrm>
          <a:custGeom>
            <a:avLst/>
            <a:gdLst>
              <a:gd name="csX0" fmla="*/ 0 w 10000"/>
              <a:gd name="csY0" fmla="*/ 2000 h 10000"/>
              <a:gd name="csX1" fmla="*/ 10000 w 10000"/>
              <a:gd name="csY1" fmla="*/ 0 h 10000"/>
              <a:gd name="csX2" fmla="*/ 10000 w 10000"/>
              <a:gd name="csY2" fmla="*/ 10000 h 10000"/>
              <a:gd name="csX3" fmla="*/ 0 w 10000"/>
              <a:gd name="csY3" fmla="*/ 10000 h 10000"/>
              <a:gd name="csX4" fmla="*/ 0 w 10000"/>
              <a:gd name="csY4" fmla="*/ 2000 h 10000"/>
              <a:gd name="csX0" fmla="*/ 0 w 11321"/>
              <a:gd name="csY0" fmla="*/ 0 h 8000"/>
              <a:gd name="csX1" fmla="*/ 11321 w 11321"/>
              <a:gd name="csY1" fmla="*/ 109 h 8000"/>
              <a:gd name="csX2" fmla="*/ 10000 w 11321"/>
              <a:gd name="csY2" fmla="*/ 8000 h 8000"/>
              <a:gd name="csX3" fmla="*/ 0 w 11321"/>
              <a:gd name="csY3" fmla="*/ 8000 h 8000"/>
              <a:gd name="csX4" fmla="*/ 0 w 11321"/>
              <a:gd name="csY4" fmla="*/ 0 h 8000"/>
              <a:gd name="csX0" fmla="*/ 1509 w 11509"/>
              <a:gd name="csY0" fmla="*/ 0 h 10000"/>
              <a:gd name="csX1" fmla="*/ 11509 w 11509"/>
              <a:gd name="csY1" fmla="*/ 136 h 10000"/>
              <a:gd name="csX2" fmla="*/ 10342 w 11509"/>
              <a:gd name="csY2" fmla="*/ 10000 h 10000"/>
              <a:gd name="csX3" fmla="*/ 0 w 11509"/>
              <a:gd name="csY3" fmla="*/ 9812 h 10000"/>
              <a:gd name="csX4" fmla="*/ 1509 w 11509"/>
              <a:gd name="csY4" fmla="*/ 0 h 10000"/>
              <a:gd name="csX0" fmla="*/ 1509 w 10774"/>
              <a:gd name="csY0" fmla="*/ 0 h 10000"/>
              <a:gd name="csX1" fmla="*/ 10774 w 10774"/>
              <a:gd name="csY1" fmla="*/ 136 h 10000"/>
              <a:gd name="csX2" fmla="*/ 10342 w 10774"/>
              <a:gd name="csY2" fmla="*/ 10000 h 10000"/>
              <a:gd name="csX3" fmla="*/ 0 w 10774"/>
              <a:gd name="csY3" fmla="*/ 9812 h 10000"/>
              <a:gd name="csX4" fmla="*/ 1509 w 10774"/>
              <a:gd name="csY4" fmla="*/ 0 h 10000"/>
              <a:gd name="csX0" fmla="*/ 0 w 9265"/>
              <a:gd name="csY0" fmla="*/ 0 h 10000"/>
              <a:gd name="csX1" fmla="*/ 9265 w 9265"/>
              <a:gd name="csY1" fmla="*/ 136 h 10000"/>
              <a:gd name="csX2" fmla="*/ 8833 w 9265"/>
              <a:gd name="csY2" fmla="*/ 10000 h 10000"/>
              <a:gd name="csX3" fmla="*/ 291 w 9265"/>
              <a:gd name="csY3" fmla="*/ 9521 h 10000"/>
              <a:gd name="csX4" fmla="*/ 0 w 9265"/>
              <a:gd name="csY4" fmla="*/ 0 h 10000"/>
              <a:gd name="csX0" fmla="*/ 548 w 9686"/>
              <a:gd name="csY0" fmla="*/ 0 h 10146"/>
              <a:gd name="csX1" fmla="*/ 9686 w 9686"/>
              <a:gd name="csY1" fmla="*/ 282 h 10146"/>
              <a:gd name="csX2" fmla="*/ 9220 w 9686"/>
              <a:gd name="csY2" fmla="*/ 10146 h 10146"/>
              <a:gd name="csX3" fmla="*/ 0 w 9686"/>
              <a:gd name="csY3" fmla="*/ 9667 h 10146"/>
              <a:gd name="csX4" fmla="*/ 548 w 9686"/>
              <a:gd name="csY4" fmla="*/ 0 h 10146"/>
              <a:gd name="csX0" fmla="*/ 736 w 10170"/>
              <a:gd name="csY0" fmla="*/ 0 h 10000"/>
              <a:gd name="csX1" fmla="*/ 10170 w 10170"/>
              <a:gd name="csY1" fmla="*/ 278 h 10000"/>
              <a:gd name="csX2" fmla="*/ 9689 w 10170"/>
              <a:gd name="csY2" fmla="*/ 10000 h 10000"/>
              <a:gd name="csX3" fmla="*/ 0 w 10170"/>
              <a:gd name="csY3" fmla="*/ 9528 h 10000"/>
              <a:gd name="csX4" fmla="*/ 736 w 10170"/>
              <a:gd name="csY4" fmla="*/ 0 h 10000"/>
              <a:gd name="csX0" fmla="*/ 482 w 10170"/>
              <a:gd name="csY0" fmla="*/ 0 h 10000"/>
              <a:gd name="csX1" fmla="*/ 10170 w 10170"/>
              <a:gd name="csY1" fmla="*/ 278 h 10000"/>
              <a:gd name="csX2" fmla="*/ 9689 w 10170"/>
              <a:gd name="csY2" fmla="*/ 10000 h 10000"/>
              <a:gd name="csX3" fmla="*/ 0 w 10170"/>
              <a:gd name="csY3" fmla="*/ 9528 h 10000"/>
              <a:gd name="csX4" fmla="*/ 482 w 10170"/>
              <a:gd name="csY4" fmla="*/ 0 h 10000"/>
              <a:gd name="csX0" fmla="*/ 510 w 10198"/>
              <a:gd name="csY0" fmla="*/ 0 h 10000"/>
              <a:gd name="csX1" fmla="*/ 10198 w 10198"/>
              <a:gd name="csY1" fmla="*/ 278 h 10000"/>
              <a:gd name="csX2" fmla="*/ 9717 w 10198"/>
              <a:gd name="csY2" fmla="*/ 10000 h 10000"/>
              <a:gd name="csX3" fmla="*/ 0 w 10198"/>
              <a:gd name="csY3" fmla="*/ 9815 h 10000"/>
              <a:gd name="csX4" fmla="*/ 510 w 10198"/>
              <a:gd name="csY4" fmla="*/ 0 h 10000"/>
              <a:gd name="csX0" fmla="*/ 468 w 10198"/>
              <a:gd name="csY0" fmla="*/ 0 h 10144"/>
              <a:gd name="csX1" fmla="*/ 10198 w 10198"/>
              <a:gd name="csY1" fmla="*/ 422 h 10144"/>
              <a:gd name="csX2" fmla="*/ 9717 w 10198"/>
              <a:gd name="csY2" fmla="*/ 10144 h 10144"/>
              <a:gd name="csX3" fmla="*/ 0 w 10198"/>
              <a:gd name="csY3" fmla="*/ 9959 h 10144"/>
              <a:gd name="csX4" fmla="*/ 468 w 10198"/>
              <a:gd name="csY4" fmla="*/ 0 h 10144"/>
              <a:gd name="csX0" fmla="*/ 468 w 10198"/>
              <a:gd name="csY0" fmla="*/ 9 h 10153"/>
              <a:gd name="csX1" fmla="*/ 10198 w 10198"/>
              <a:gd name="csY1" fmla="*/ 0 h 10153"/>
              <a:gd name="csX2" fmla="*/ 9717 w 10198"/>
              <a:gd name="csY2" fmla="*/ 10153 h 10153"/>
              <a:gd name="csX3" fmla="*/ 0 w 10198"/>
              <a:gd name="csY3" fmla="*/ 9968 h 10153"/>
              <a:gd name="csX4" fmla="*/ 468 w 10198"/>
              <a:gd name="csY4" fmla="*/ 9 h 10153"/>
              <a:gd name="csX0" fmla="*/ 454 w 10184"/>
              <a:gd name="csY0" fmla="*/ 9 h 10153"/>
              <a:gd name="csX1" fmla="*/ 10184 w 10184"/>
              <a:gd name="csY1" fmla="*/ 0 h 10153"/>
              <a:gd name="csX2" fmla="*/ 9703 w 10184"/>
              <a:gd name="csY2" fmla="*/ 10153 h 10153"/>
              <a:gd name="csX3" fmla="*/ 0 w 10184"/>
              <a:gd name="csY3" fmla="*/ 10112 h 10153"/>
              <a:gd name="csX4" fmla="*/ 454 w 10184"/>
              <a:gd name="csY4" fmla="*/ 9 h 10153"/>
            </a:gdLst>
            <a:ahLst/>
            <a:cxnLst>
              <a:cxn ang="0">
                <a:pos x="csX0" y="csY0"/>
              </a:cxn>
              <a:cxn ang="0">
                <a:pos x="csX1" y="csY1"/>
              </a:cxn>
              <a:cxn ang="0">
                <a:pos x="csX2" y="csY2"/>
              </a:cxn>
              <a:cxn ang="0">
                <a:pos x="csX3" y="csY3"/>
              </a:cxn>
              <a:cxn ang="0">
                <a:pos x="csX4" y="csY4"/>
              </a:cxn>
            </a:cxnLst>
            <a:rect l="l" t="t" r="r" b="b"/>
            <a:pathLst>
              <a:path w="10184" h="10153">
                <a:moveTo>
                  <a:pt x="454" y="9"/>
                </a:moveTo>
                <a:lnTo>
                  <a:pt x="10184" y="0"/>
                </a:lnTo>
                <a:cubicBezTo>
                  <a:pt x="10024" y="3241"/>
                  <a:pt x="9863" y="6912"/>
                  <a:pt x="9703" y="10153"/>
                </a:cubicBezTo>
                <a:lnTo>
                  <a:pt x="0" y="10112"/>
                </a:lnTo>
                <a:cubicBezTo>
                  <a:pt x="189" y="6936"/>
                  <a:pt x="265" y="3185"/>
                  <a:pt x="454" y="9"/>
                </a:cubicBez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schemeClr val="bg1"/>
                </a:solidFill>
                <a:effectLst/>
                <a:uLnTx/>
                <a:uFillTx/>
                <a:latin typeface="Aptos" panose="02110004020202020204"/>
                <a:ea typeface="Aptos"/>
                <a:cs typeface="+mn-cs"/>
                <a:hlinkClick r:id="rId5" tooltip="Estados Unidos libre de fentanilo">
                  <a:extLst>
                    <a:ext uri="{A12FA001-AC4F-418D-AE19-62706E023703}">
                      <ahyp:hlinkClr xmlns:ahyp="http://schemas.microsoft.com/office/drawing/2018/hyperlinkcolor" val="tx"/>
                    </a:ext>
                  </a:extLst>
                </a:hlinkClick>
              </a:rPr>
              <a:t>DEA.GOV/FENTANYLFREE</a:t>
            </a:r>
            <a:r>
              <a:rPr kumimoji="0" lang="es-US" sz="2400" b="1" i="0" u="none" strike="noStrike" cap="none" normalizeH="0" baseline="0" noProof="0" dirty="0">
                <a:ln>
                  <a:noFill/>
                </a:ln>
                <a:solidFill>
                  <a:prstClr val="white"/>
                </a:solidFill>
                <a:effectLst/>
                <a:uLnTx/>
                <a:uFillTx/>
                <a:latin typeface="Aptos" panose="02110004020202020204"/>
                <a:ea typeface="Aptos"/>
                <a:cs typeface="+mn-cs"/>
              </a:rPr>
              <a:t> </a:t>
            </a:r>
          </a:p>
        </p:txBody>
      </p:sp>
      <p:sp>
        <p:nvSpPr>
          <p:cNvPr id="6" name="TextBox 5">
            <a:extLst>
              <a:ext uri="{FF2B5EF4-FFF2-40B4-BE49-F238E27FC236}">
                <a16:creationId xmlns:a16="http://schemas.microsoft.com/office/drawing/2014/main" id="{5E0D1F9A-B569-3BD7-0B77-54FF4479599C}"/>
              </a:ext>
            </a:extLst>
          </p:cNvPr>
          <p:cNvSpPr txBox="1"/>
          <p:nvPr/>
        </p:nvSpPr>
        <p:spPr>
          <a:xfrm>
            <a:off x="2298366" y="6240181"/>
            <a:ext cx="660500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0" i="0" u="none" strike="noStrike" cap="none" noProof="0" dirty="0">
                <a:solidFill>
                  <a:srgbClr val="000000"/>
                </a:solidFill>
                <a:effectLst/>
                <a:latin typeface="Arial"/>
                <a:ea typeface="Arial"/>
                <a:cs typeface="Arial"/>
                <a:sym typeface="Arial"/>
              </a:rPr>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0" i="0" u="none" strike="noStrike" cap="none" noProof="0" dirty="0">
                <a:solidFill>
                  <a:srgbClr val="000000"/>
                </a:solidFill>
                <a:effectLst/>
                <a:latin typeface="Arial"/>
                <a:ea typeface="Arial"/>
                <a:cs typeface="Arial"/>
                <a:sym typeface="Arial"/>
              </a:rPr>
              <a:t>La DEA es, ante todo, un organismo encargado de hacer cumplir la ley.  Protegemos a las comunidades mediante una mayor vigilancia y medidas más estrictas para prevenir la producción y distribución de fentanilo.</a:t>
            </a:r>
          </a:p>
        </p:txBody>
      </p:sp>
      <p:sp>
        <p:nvSpPr>
          <p:cNvPr id="55" name="Slide Number Placeholder 54">
            <a:extLst>
              <a:ext uri="{FF2B5EF4-FFF2-40B4-BE49-F238E27FC236}">
                <a16:creationId xmlns:a16="http://schemas.microsoft.com/office/drawing/2014/main" id="{1DEDDD5D-802A-BE24-CB8F-F76D69F2D3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A4441FBA-5307-840D-4C80-9841B7333357}"/>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71852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33580-11DB-D5F2-50D9-D47547318D6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76AA0FA-763E-EC1E-1C5B-884B45365A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sp>
        <p:nvSpPr>
          <p:cNvPr id="2" name="Rectangle 1">
            <a:extLst>
              <a:ext uri="{FF2B5EF4-FFF2-40B4-BE49-F238E27FC236}">
                <a16:creationId xmlns:a16="http://schemas.microsoft.com/office/drawing/2014/main" id="{F260B79A-3263-70D4-202F-C93ECC3A6C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2F7F0E0B-30BE-83A0-69F7-B6C1191C07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308" y="1196539"/>
            <a:ext cx="2574506" cy="250042"/>
          </a:xfrm>
          <a:prstGeom prst="rect">
            <a:avLst/>
          </a:prstGeom>
        </p:spPr>
      </p:pic>
      <p:pic>
        <p:nvPicPr>
          <p:cNvPr id="7" name="Picture 6">
            <a:extLst>
              <a:ext uri="{FF2B5EF4-FFF2-40B4-BE49-F238E27FC236}">
                <a16:creationId xmlns:a16="http://schemas.microsoft.com/office/drawing/2014/main" id="{D44E4D73-1E2A-D212-DB2F-87A27873759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27" y="6392"/>
            <a:ext cx="3059271" cy="1344645"/>
          </a:xfrm>
          <a:prstGeom prst="rect">
            <a:avLst/>
          </a:prstGeom>
        </p:spPr>
      </p:pic>
      <p:pic>
        <p:nvPicPr>
          <p:cNvPr id="18" name="Picture 17">
            <a:extLst>
              <a:ext uri="{FF2B5EF4-FFF2-40B4-BE49-F238E27FC236}">
                <a16:creationId xmlns:a16="http://schemas.microsoft.com/office/drawing/2014/main" id="{18DF9915-D264-2630-BC3B-BE346A3D2A6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886071" y="409054"/>
            <a:ext cx="2493703" cy="546100"/>
          </a:xfrm>
          <a:prstGeom prst="rect">
            <a:avLst/>
          </a:prstGeom>
        </p:spPr>
      </p:pic>
      <p:sp>
        <p:nvSpPr>
          <p:cNvPr id="19" name="TextBox 18">
            <a:extLst>
              <a:ext uri="{FF2B5EF4-FFF2-40B4-BE49-F238E27FC236}">
                <a16:creationId xmlns:a16="http://schemas.microsoft.com/office/drawing/2014/main" id="{D5305B42-0648-3431-4FD5-646ABD323F25}"/>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PROTEGER</a:t>
            </a:r>
          </a:p>
        </p:txBody>
      </p:sp>
      <p:sp>
        <p:nvSpPr>
          <p:cNvPr id="4" name="Title 3">
            <a:extLst>
              <a:ext uri="{FF2B5EF4-FFF2-40B4-BE49-F238E27FC236}">
                <a16:creationId xmlns:a16="http://schemas.microsoft.com/office/drawing/2014/main" id="{F26A580D-E42E-6CB0-9A8E-C23FA1DB16AA}"/>
              </a:ext>
            </a:extLst>
          </p:cNvPr>
          <p:cNvSpPr txBox="1">
            <a:spLocks noGrp="1"/>
          </p:cNvSpPr>
          <p:nvPr>
            <p:ph type="title" idx="4294967295"/>
          </p:nvPr>
        </p:nvSpPr>
        <p:spPr>
          <a:xfrm>
            <a:off x="403152" y="1576313"/>
            <a:ext cx="434892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8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LA DEA PROTEGE A ESTADOS UNIDOS</a:t>
            </a:r>
          </a:p>
        </p:txBody>
      </p:sp>
      <p:sp>
        <p:nvSpPr>
          <p:cNvPr id="11" name="Content Placeholder 10">
            <a:extLst>
              <a:ext uri="{FF2B5EF4-FFF2-40B4-BE49-F238E27FC236}">
                <a16:creationId xmlns:a16="http://schemas.microsoft.com/office/drawing/2014/main" id="{BFB7025E-BB0F-0680-FC12-B824167964B4}"/>
              </a:ext>
            </a:extLst>
          </p:cNvPr>
          <p:cNvSpPr>
            <a:spLocks noGrp="1"/>
          </p:cNvSpPr>
          <p:nvPr>
            <p:ph idx="1"/>
          </p:nvPr>
        </p:nvSpPr>
        <p:spPr>
          <a:xfrm>
            <a:off x="492905" y="2530420"/>
            <a:ext cx="4118902" cy="3560818"/>
          </a:xfrm>
        </p:spPr>
        <p:txBody>
          <a:bodyPr>
            <a:normAutofit fontScale="77500" lnSpcReduction="20000"/>
          </a:bodyPr>
          <a:lstStyle/>
          <a:p>
            <a:pPr lvl="0"/>
            <a:r>
              <a:rPr lang="es-US" noProof="0" dirty="0"/>
              <a:t>Hace cumplir las leyes sobre  drogas de nuestra nación</a:t>
            </a:r>
          </a:p>
          <a:p>
            <a:pPr lvl="0"/>
            <a:r>
              <a:rPr lang="es-US" noProof="0" dirty="0"/>
              <a:t>Interrumpe las cadenas de suministro</a:t>
            </a:r>
          </a:p>
          <a:p>
            <a:pPr lvl="0"/>
            <a:r>
              <a:rPr lang="es-US" noProof="0" dirty="0"/>
              <a:t>Detiene los precursores químicos</a:t>
            </a:r>
          </a:p>
          <a:p>
            <a:pPr lvl="0"/>
            <a:r>
              <a:rPr lang="es-US" noProof="0" dirty="0"/>
              <a:t>Identifica y responde a los riesgos</a:t>
            </a:r>
          </a:p>
          <a:p>
            <a:pPr lvl="0"/>
            <a:r>
              <a:rPr lang="es-US" noProof="0" dirty="0"/>
              <a:t>Trabaja con socios internacionales, nacionales, tribales y locales encargados de hacer cumplir la ley</a:t>
            </a:r>
          </a:p>
        </p:txBody>
      </p:sp>
      <p:pic>
        <p:nvPicPr>
          <p:cNvPr id="8" name="Picture 2" descr="Fotografía de una bolsa con la etiqueta “Presunto fentanilo”.">
            <a:extLst>
              <a:ext uri="{FF2B5EF4-FFF2-40B4-BE49-F238E27FC236}">
                <a16:creationId xmlns:a16="http://schemas.microsoft.com/office/drawing/2014/main" id="{04F83924-3FD5-413C-850D-31622AE5D02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9808" y="1351037"/>
            <a:ext cx="3019028" cy="2264271"/>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Fotografía de un técnico de laboratorio realizando pruebas.">
            <a:extLst>
              <a:ext uri="{FF2B5EF4-FFF2-40B4-BE49-F238E27FC236}">
                <a16:creationId xmlns:a16="http://schemas.microsoft.com/office/drawing/2014/main" id="{954E142E-49AE-FE01-9889-433C06106E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36611" y="1339090"/>
            <a:ext cx="3235380" cy="2234569"/>
          </a:xfrm>
          <a:prstGeom prst="rect">
            <a:avLst/>
          </a:prstGeom>
          <a:ln w="15875">
            <a:solidFill>
              <a:schemeClr val="bg1"/>
            </a:solidFill>
          </a:ln>
        </p:spPr>
      </p:pic>
      <p:pic>
        <p:nvPicPr>
          <p:cNvPr id="17" name="Picture 16" descr="Fotografía de agentes de la DEA hablando con un grupo de niños.">
            <a:extLst>
              <a:ext uri="{FF2B5EF4-FFF2-40B4-BE49-F238E27FC236}">
                <a16:creationId xmlns:a16="http://schemas.microsoft.com/office/drawing/2014/main" id="{2249C8B2-5354-C108-37AB-FB066F99428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8067" y="3782211"/>
            <a:ext cx="2803804" cy="2264270"/>
          </a:xfrm>
          <a:prstGeom prst="rect">
            <a:avLst/>
          </a:prstGeom>
          <a:ln w="15875">
            <a:solidFill>
              <a:schemeClr val="bg1"/>
            </a:solidFill>
          </a:ln>
        </p:spPr>
      </p:pic>
      <p:pic>
        <p:nvPicPr>
          <p:cNvPr id="12" name="Picture 4" descr="Rafael Caro Quintero: capo de la droga condenado en México por el asesinato de un agente de la DEA comparece ante un tribunal estadounidense - 6abc Philadelphia">
            <a:extLst>
              <a:ext uri="{FF2B5EF4-FFF2-40B4-BE49-F238E27FC236}">
                <a16:creationId xmlns:a16="http://schemas.microsoft.com/office/drawing/2014/main" id="{43A9DB49-4B14-0C1E-85E0-D8BE8E18782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577340" y="3826796"/>
            <a:ext cx="3495668" cy="1957574"/>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8725C9-4845-6E2E-277A-5F0C4D9E3AA1}"/>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D3C415EF-C71C-355C-50C0-256961837D65}"/>
              </a:ext>
            </a:extLst>
          </p:cNvPr>
          <p:cNvSpPr txBox="1"/>
          <p:nvPr/>
        </p:nvSpPr>
        <p:spPr>
          <a:xfrm>
            <a:off x="4067049" y="6493318"/>
            <a:ext cx="5258125" cy="230832"/>
          </a:xfrm>
          <a:prstGeom prst="rect">
            <a:avLst/>
          </a:prstGeom>
          <a:noFill/>
        </p:spPr>
        <p:txBody>
          <a:bodyPr wrap="squar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US" sz="300" b="0" i="0" u="none" strike="noStrike" cap="none" noProof="0" dirty="0">
                <a:solidFill>
                  <a:srgbClr val="000000"/>
                </a:solidFill>
                <a:effectLst/>
                <a:latin typeface="Arial"/>
                <a:ea typeface="Arial"/>
                <a:cs typeface="Arial"/>
                <a:sym typeface="Arial"/>
              </a:rPr>
              <a:t>Notas del orador: La DEA lidera la lucha para proteger las vidas y comunidades estadounidenses del impacto devastador del fentanilo.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US" sz="300" b="0" i="0" u="none" strike="noStrike" cap="none" noProof="0" dirty="0">
                <a:solidFill>
                  <a:srgbClr val="000000"/>
                </a:solidFill>
                <a:effectLst/>
                <a:latin typeface="Arial"/>
                <a:ea typeface="Arial"/>
                <a:cs typeface="Arial"/>
                <a:sym typeface="Arial"/>
              </a:rPr>
              <a:t>Nuestra misión es clara y se basa en la acción decidida: desmantelar los cárteles responsables de la fabricación y el tráfico de este veneno mortal, desarticular sus redes de mando y control, interrumpir los sistemas financieros ilícitos que los sustentan y cortar el suministro antes de que llegue a nuestros vecindarios. Las asociaciones son el eje central del trabajo de la DEA.  La DEA colabora con los organismos encargados de hacer cumplir la ley y las organizaciones civiles en todos los niveles para lograr resultados. </a:t>
            </a:r>
          </a:p>
        </p:txBody>
      </p:sp>
      <p:sp>
        <p:nvSpPr>
          <p:cNvPr id="55" name="Slide Number Placeholder 54">
            <a:extLst>
              <a:ext uri="{FF2B5EF4-FFF2-40B4-BE49-F238E27FC236}">
                <a16:creationId xmlns:a16="http://schemas.microsoft.com/office/drawing/2014/main" id="{80EAF627-CB46-CD2D-232B-58B89400AABD}"/>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14</a:t>
            </a:fld>
            <a:endParaRPr lang="es-US" b="1" noProof="0" dirty="0">
              <a:solidFill>
                <a:schemeClr val="tx1"/>
              </a:solidFill>
            </a:endParaRPr>
          </a:p>
        </p:txBody>
      </p:sp>
      <p:pic>
        <p:nvPicPr>
          <p:cNvPr id="3" name="Picture 2">
            <a:extLst>
              <a:ext uri="{FF2B5EF4-FFF2-40B4-BE49-F238E27FC236}">
                <a16:creationId xmlns:a16="http://schemas.microsoft.com/office/drawing/2014/main" id="{64295BA0-E120-C3CC-2718-D053FE2E3F35}"/>
              </a:ext>
              <a:ext uri="{C183D7F6-B498-43B3-948B-1728B52AA6E4}">
                <adec:decorative xmlns:adec="http://schemas.microsoft.com/office/drawing/2017/decorative" val="1"/>
              </a:ext>
            </a:extLst>
          </p:cNvPr>
          <p:cNvPicPr/>
          <p:nvPr/>
        </p:nvPicPr>
        <p:blipFill>
          <a:blip r:embed="rId11"/>
          <a:stretch>
            <a:fillRect/>
          </a:stretch>
        </p:blipFill>
        <p:spPr>
          <a:xfrm>
            <a:off x="0" y="0"/>
            <a:ext cx="12192000" cy="6858000"/>
          </a:xfrm>
          <a:prstGeom prst="rect">
            <a:avLst/>
          </a:prstGeom>
        </p:spPr>
      </p:pic>
    </p:spTree>
    <p:extLst>
      <p:ext uri="{BB962C8B-B14F-4D97-AF65-F5344CB8AC3E}">
        <p14:creationId xmlns:p14="http://schemas.microsoft.com/office/powerpoint/2010/main" val="69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C29D-3ABC-352E-BBD2-79B143D8801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CED8F81-646B-D38F-B205-5C1C2A4064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19" name="TextBox 18">
            <a:extLst>
              <a:ext uri="{FF2B5EF4-FFF2-40B4-BE49-F238E27FC236}">
                <a16:creationId xmlns:a16="http://schemas.microsoft.com/office/drawing/2014/main" id="{0ECB48CD-E832-86E4-16DA-DB6FBA781D38}"/>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PROTEGER</a:t>
            </a:r>
          </a:p>
        </p:txBody>
      </p:sp>
      <p:sp>
        <p:nvSpPr>
          <p:cNvPr id="2" name="Rectangle 1">
            <a:extLst>
              <a:ext uri="{FF2B5EF4-FFF2-40B4-BE49-F238E27FC236}">
                <a16:creationId xmlns:a16="http://schemas.microsoft.com/office/drawing/2014/main" id="{B3AC333B-088B-3802-1426-40638B761B7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9903DE3B-A7EF-D055-AD99-F0112E9492EE}"/>
              </a:ext>
            </a:extLst>
          </p:cNvPr>
          <p:cNvSpPr txBox="1">
            <a:spLocks noGrp="1"/>
          </p:cNvSpPr>
          <p:nvPr>
            <p:ph type="title" idx="4294967295"/>
          </p:nvPr>
        </p:nvSpPr>
        <p:spPr>
          <a:xfrm>
            <a:off x="597160" y="1579794"/>
            <a:ext cx="3245364"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2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APLICACIÓN DE LA LEY POR PARTE DE LA DEA</a:t>
            </a:r>
          </a:p>
        </p:txBody>
      </p:sp>
      <p:sp>
        <p:nvSpPr>
          <p:cNvPr id="11" name="Content Placeholder 10">
            <a:extLst>
              <a:ext uri="{FF2B5EF4-FFF2-40B4-BE49-F238E27FC236}">
                <a16:creationId xmlns:a16="http://schemas.microsoft.com/office/drawing/2014/main" id="{CE54C400-F570-272C-2058-4A8D13C86CD2}"/>
              </a:ext>
            </a:extLst>
          </p:cNvPr>
          <p:cNvSpPr>
            <a:spLocks noGrp="1"/>
          </p:cNvSpPr>
          <p:nvPr>
            <p:ph idx="1"/>
          </p:nvPr>
        </p:nvSpPr>
        <p:spPr>
          <a:xfrm>
            <a:off x="611188" y="2815388"/>
            <a:ext cx="3298611" cy="3275849"/>
          </a:xfrm>
        </p:spPr>
        <p:txBody>
          <a:bodyPr>
            <a:normAutofit fontScale="92500" lnSpcReduction="20000"/>
          </a:bodyPr>
          <a:lstStyle/>
          <a:p>
            <a:pPr lvl="0">
              <a:spcAft>
                <a:spcPts val="2400"/>
              </a:spcAft>
            </a:pPr>
            <a:r>
              <a:rPr lang="es-US" noProof="0" dirty="0"/>
              <a:t>Se centra en los traficantes</a:t>
            </a:r>
          </a:p>
          <a:p>
            <a:pPr lvl="0">
              <a:spcAft>
                <a:spcPts val="2400"/>
              </a:spcAft>
            </a:pPr>
            <a:r>
              <a:rPr lang="es-US" noProof="0" dirty="0"/>
              <a:t>Elimina el veneno de nuestras comunidades</a:t>
            </a:r>
          </a:p>
          <a:p>
            <a:pPr lvl="0"/>
            <a:r>
              <a:rPr lang="es-US" noProof="0" dirty="0"/>
              <a:t>Protege a las personas vulnerables</a:t>
            </a:r>
          </a:p>
        </p:txBody>
      </p:sp>
      <p:pic>
        <p:nvPicPr>
          <p:cNvPr id="14" name="Picture 13">
            <a:extLst>
              <a:ext uri="{FF2B5EF4-FFF2-40B4-BE49-F238E27FC236}">
                <a16:creationId xmlns:a16="http://schemas.microsoft.com/office/drawing/2014/main" id="{52146CD5-08FE-17F8-FACA-06836B026DA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2999" y="1152089"/>
            <a:ext cx="3415366" cy="2276911"/>
          </a:xfrm>
          <a:prstGeom prst="rect">
            <a:avLst/>
          </a:prstGeom>
          <a:ln w="15875">
            <a:solidFill>
              <a:schemeClr val="bg1"/>
            </a:solidFill>
          </a:ln>
        </p:spPr>
      </p:pic>
      <p:pic>
        <p:nvPicPr>
          <p:cNvPr id="16" name="Picture 15">
            <a:extLst>
              <a:ext uri="{FF2B5EF4-FFF2-40B4-BE49-F238E27FC236}">
                <a16:creationId xmlns:a16="http://schemas.microsoft.com/office/drawing/2014/main" id="{A0EAC931-671B-7915-D4DE-B6EFB46E1B7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9799" y="1638436"/>
            <a:ext cx="3580038" cy="4304654"/>
          </a:xfrm>
          <a:prstGeom prst="rect">
            <a:avLst/>
          </a:prstGeom>
          <a:ln w="15875">
            <a:solidFill>
              <a:schemeClr val="bg1"/>
            </a:solidFill>
          </a:ln>
        </p:spPr>
      </p:pic>
      <p:pic>
        <p:nvPicPr>
          <p:cNvPr id="12" name="Picture 11">
            <a:extLst>
              <a:ext uri="{FF2B5EF4-FFF2-40B4-BE49-F238E27FC236}">
                <a16:creationId xmlns:a16="http://schemas.microsoft.com/office/drawing/2014/main" id="{CEE286E0-8E73-CC39-B737-37F5299594C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1193" y="2961309"/>
            <a:ext cx="2571750" cy="3429000"/>
          </a:xfrm>
          <a:prstGeom prst="rect">
            <a:avLst/>
          </a:prstGeom>
          <a:ln w="12700">
            <a:solidFill>
              <a:schemeClr val="bg1"/>
            </a:solidFill>
          </a:ln>
        </p:spPr>
      </p:pic>
      <p:sp>
        <p:nvSpPr>
          <p:cNvPr id="10" name="TextBox 9">
            <a:extLst>
              <a:ext uri="{FF2B5EF4-FFF2-40B4-BE49-F238E27FC236}">
                <a16:creationId xmlns:a16="http://schemas.microsoft.com/office/drawing/2014/main" id="{C32386F9-DC3C-6847-D243-ACEA521E0563}"/>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6F9C3447-1286-F7BD-28F6-027755C2BABD}"/>
              </a:ext>
            </a:extLst>
          </p:cNvPr>
          <p:cNvSpPr txBox="1"/>
          <p:nvPr/>
        </p:nvSpPr>
        <p:spPr>
          <a:xfrm>
            <a:off x="4116241" y="6378892"/>
            <a:ext cx="4916586" cy="323165"/>
          </a:xfrm>
          <a:prstGeom prst="rect">
            <a:avLst/>
          </a:prstGeom>
          <a:noFill/>
        </p:spPr>
        <p:txBody>
          <a:bodyPr wrap="square">
            <a:spAutoFit/>
          </a:bodyPr>
          <a:lstStyle/>
          <a:p>
            <a:pPr marL="158750" indent="0">
              <a:buNone/>
            </a:pPr>
            <a:r>
              <a:rPr lang="es-US" sz="300" noProof="0" dirty="0"/>
              <a:t>Notas del orador: </a:t>
            </a:r>
          </a:p>
          <a:p>
            <a:pPr marL="158750" indent="0">
              <a:buNone/>
            </a:pPr>
            <a:r>
              <a:rPr lang="es-US" sz="300" noProof="0" dirty="0"/>
              <a:t>La DEA desempeña muchas funciones, pero, una vez más, la aplicación de la ley es el núcleo de nuestra labor. Los agentes de la DEA y los miembros de los grupos de trabajo investigan y arrestan a quienes trafican con drogas en nuestra comunidad, centrándose especialmente en aquellos que causan mayor daño.</a:t>
            </a:r>
          </a:p>
          <a:p>
            <a:pPr marL="158750" indent="0">
              <a:buNone/>
            </a:pPr>
            <a:r>
              <a:rPr lang="es-US" sz="300" noProof="0" dirty="0"/>
              <a:t>Cada pastilla y cada sobre de polvo que las fuerzas del orden, bajo la dirección de la DEA, retiran de las calles puede salvar una vida.</a:t>
            </a:r>
          </a:p>
          <a:p>
            <a:pPr marL="158750" indent="0">
              <a:buNone/>
            </a:pPr>
            <a:r>
              <a:rPr lang="es-US" sz="300" noProof="0" dirty="0"/>
              <a:t>Y las vidas que corren mayor riesgo son las de las personas más vulnerables: los jóvenes y aquellos que luchan contra la drogadicción o que buscan recuperarse.</a:t>
            </a:r>
          </a:p>
        </p:txBody>
      </p:sp>
      <p:sp>
        <p:nvSpPr>
          <p:cNvPr id="55" name="Slide Number Placeholder 54">
            <a:extLst>
              <a:ext uri="{FF2B5EF4-FFF2-40B4-BE49-F238E27FC236}">
                <a16:creationId xmlns:a16="http://schemas.microsoft.com/office/drawing/2014/main" id="{835FF6CA-E81B-C30D-1D5E-9956DD55434D}"/>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15</a:t>
            </a:fld>
            <a:endParaRPr lang="es-US" b="1" noProof="0" dirty="0">
              <a:solidFill>
                <a:schemeClr val="tx1"/>
              </a:solidFill>
            </a:endParaRPr>
          </a:p>
        </p:txBody>
      </p:sp>
      <p:pic>
        <p:nvPicPr>
          <p:cNvPr id="3" name="Picture 2">
            <a:extLst>
              <a:ext uri="{FF2B5EF4-FFF2-40B4-BE49-F238E27FC236}">
                <a16:creationId xmlns:a16="http://schemas.microsoft.com/office/drawing/2014/main" id="{C3928BFB-7AC3-7E57-3A68-A21D991DEFEF}"/>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4374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4D4BA-E28C-9F4B-C0E9-2E2B8685BF1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B47789F-7FBF-0D62-C483-4402CDCC89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18" name="TextBox 17">
            <a:extLst>
              <a:ext uri="{FF2B5EF4-FFF2-40B4-BE49-F238E27FC236}">
                <a16:creationId xmlns:a16="http://schemas.microsoft.com/office/drawing/2014/main" id="{8E44C08E-30D5-8324-23C8-AB4353CF6C3A}"/>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PROTEGER</a:t>
            </a:r>
          </a:p>
        </p:txBody>
      </p:sp>
      <p:sp>
        <p:nvSpPr>
          <p:cNvPr id="2" name="Rectangle 1">
            <a:extLst>
              <a:ext uri="{FF2B5EF4-FFF2-40B4-BE49-F238E27FC236}">
                <a16:creationId xmlns:a16="http://schemas.microsoft.com/office/drawing/2014/main" id="{4022666C-BC44-C098-FE07-125CB5A66A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5060A8F6-205B-9623-347F-BF70DB78FB38}"/>
              </a:ext>
            </a:extLst>
          </p:cNvPr>
          <p:cNvSpPr txBox="1">
            <a:spLocks noGrp="1"/>
          </p:cNvSpPr>
          <p:nvPr>
            <p:ph type="title" idx="4294967295"/>
          </p:nvPr>
        </p:nvSpPr>
        <p:spPr>
          <a:xfrm>
            <a:off x="189436" y="1620603"/>
            <a:ext cx="5565464"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6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PREVENCIÓN DEL DESVÍO POR PARTE DE LA DEA</a:t>
            </a:r>
          </a:p>
        </p:txBody>
      </p:sp>
      <p:sp>
        <p:nvSpPr>
          <p:cNvPr id="6" name="Content Placeholder 5">
            <a:extLst>
              <a:ext uri="{FF2B5EF4-FFF2-40B4-BE49-F238E27FC236}">
                <a16:creationId xmlns:a16="http://schemas.microsoft.com/office/drawing/2014/main" id="{4021CCE8-C609-FE14-43C5-7B0913BC698E}"/>
              </a:ext>
            </a:extLst>
          </p:cNvPr>
          <p:cNvSpPr>
            <a:spLocks noGrp="1"/>
          </p:cNvSpPr>
          <p:nvPr>
            <p:ph idx="1"/>
          </p:nvPr>
        </p:nvSpPr>
        <p:spPr>
          <a:xfrm>
            <a:off x="149268" y="2507699"/>
            <a:ext cx="5405248" cy="3601336"/>
          </a:xfrm>
        </p:spPr>
        <p:txBody>
          <a:bodyPr>
            <a:normAutofit fontScale="92500"/>
          </a:bodyPr>
          <a:lstStyle/>
          <a:p>
            <a:pPr marL="520700" lvl="0" indent="-457200">
              <a:lnSpc>
                <a:spcPct val="100000"/>
              </a:lnSpc>
              <a:spcBef>
                <a:spcPts val="0"/>
              </a:spcBef>
              <a:spcAft>
                <a:spcPts val="2400"/>
              </a:spcAft>
              <a:buClr>
                <a:srgbClr val="C00000"/>
              </a:buClr>
              <a:buFont typeface="System Font Regular"/>
              <a:buChar char="★"/>
              <a:defRPr/>
            </a:pPr>
            <a:r>
              <a:rPr lang="es-US" noProof="0" dirty="0">
                <a:solidFill>
                  <a:prstClr val="white"/>
                </a:solidFill>
                <a:latin typeface="Aptos" panose="02110004020202020204"/>
              </a:rPr>
              <a:t>Garantiza la seguridad del suministro lícito (legal) de fármacos en los Estados Unidos.</a:t>
            </a:r>
          </a:p>
          <a:p>
            <a:pPr marL="520700" lvl="0" indent="-457200">
              <a:lnSpc>
                <a:spcPct val="100000"/>
              </a:lnSpc>
              <a:spcBef>
                <a:spcPts val="0"/>
              </a:spcBef>
              <a:buClr>
                <a:srgbClr val="C00000"/>
              </a:buClr>
              <a:buFont typeface="System Font Regular"/>
              <a:buChar char="★"/>
              <a:defRPr/>
            </a:pPr>
            <a:r>
              <a:rPr lang="es-US" sz="2700" noProof="0" dirty="0">
                <a:solidFill>
                  <a:prstClr val="white"/>
                </a:solidFill>
                <a:latin typeface="Aptos" panose="02110004020202020204"/>
              </a:rPr>
              <a:t>Evita que las </a:t>
            </a:r>
            <a:br>
              <a:rPr lang="es-US" sz="2700" noProof="0" dirty="0">
                <a:solidFill>
                  <a:prstClr val="white"/>
                </a:solidFill>
                <a:latin typeface="Aptos" panose="02110004020202020204"/>
              </a:rPr>
            </a:br>
            <a:r>
              <a:rPr lang="es-US" sz="2700" noProof="0" dirty="0">
                <a:solidFill>
                  <a:prstClr val="white"/>
                </a:solidFill>
                <a:latin typeface="Aptos" panose="02110004020202020204"/>
              </a:rPr>
              <a:t>sustancias controladas </a:t>
            </a:r>
          </a:p>
          <a:p>
            <a:pPr marL="520700" lvl="1" indent="0">
              <a:lnSpc>
                <a:spcPct val="100000"/>
              </a:lnSpc>
              <a:spcBef>
                <a:spcPts val="0"/>
              </a:spcBef>
              <a:buClr>
                <a:srgbClr val="C00000"/>
              </a:buClr>
              <a:buNone/>
              <a:defRPr/>
            </a:pPr>
            <a:r>
              <a:rPr lang="es-US" sz="2700" noProof="0" dirty="0">
                <a:solidFill>
                  <a:prstClr val="white"/>
                </a:solidFill>
                <a:latin typeface="Aptos" panose="02110004020202020204"/>
              </a:rPr>
              <a:t>sean desviadas </a:t>
            </a:r>
          </a:p>
          <a:p>
            <a:pPr marL="520700" lvl="1" indent="0">
              <a:lnSpc>
                <a:spcPct val="100000"/>
              </a:lnSpc>
              <a:spcBef>
                <a:spcPts val="0"/>
              </a:spcBef>
              <a:buClr>
                <a:srgbClr val="C00000"/>
              </a:buClr>
              <a:buNone/>
              <a:defRPr/>
            </a:pPr>
            <a:r>
              <a:rPr lang="es-US" sz="2700" noProof="0" dirty="0">
                <a:solidFill>
                  <a:prstClr val="white"/>
                </a:solidFill>
                <a:latin typeface="Aptos" panose="02110004020202020204"/>
              </a:rPr>
              <a:t>de su uso y </a:t>
            </a:r>
          </a:p>
          <a:p>
            <a:pPr marL="520700" lvl="1" indent="0">
              <a:lnSpc>
                <a:spcPct val="100000"/>
              </a:lnSpc>
              <a:spcBef>
                <a:spcPts val="0"/>
              </a:spcBef>
              <a:buClr>
                <a:srgbClr val="C00000"/>
              </a:buClr>
              <a:buNone/>
              <a:defRPr/>
            </a:pPr>
            <a:r>
              <a:rPr lang="es-US" sz="2700" noProof="0" dirty="0">
                <a:solidFill>
                  <a:prstClr val="white"/>
                </a:solidFill>
                <a:latin typeface="Aptos" panose="02110004020202020204"/>
              </a:rPr>
              <a:t>usuarios previstos</a:t>
            </a:r>
          </a:p>
        </p:txBody>
      </p:sp>
      <p:pic>
        <p:nvPicPr>
          <p:cNvPr id="12" name="Picture 11">
            <a:extLst>
              <a:ext uri="{FF2B5EF4-FFF2-40B4-BE49-F238E27FC236}">
                <a16:creationId xmlns:a16="http://schemas.microsoft.com/office/drawing/2014/main" id="{45E86C9D-45F3-DE31-9EB3-D9A6A259E35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5857" y="3704311"/>
            <a:ext cx="2943636" cy="2355054"/>
          </a:xfrm>
          <a:prstGeom prst="rect">
            <a:avLst/>
          </a:prstGeom>
        </p:spPr>
      </p:pic>
      <p:pic>
        <p:nvPicPr>
          <p:cNvPr id="15" name="Picture 14">
            <a:extLst>
              <a:ext uri="{FF2B5EF4-FFF2-40B4-BE49-F238E27FC236}">
                <a16:creationId xmlns:a16="http://schemas.microsoft.com/office/drawing/2014/main" id="{43BB0B05-78CF-5355-6A91-3472ACB8E77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7907" y="1453516"/>
            <a:ext cx="6144825" cy="4317765"/>
          </a:xfrm>
          <a:prstGeom prst="rect">
            <a:avLst/>
          </a:prstGeom>
        </p:spPr>
      </p:pic>
      <p:pic>
        <p:nvPicPr>
          <p:cNvPr id="8" name="Picture 7">
            <a:extLst>
              <a:ext uri="{FF2B5EF4-FFF2-40B4-BE49-F238E27FC236}">
                <a16:creationId xmlns:a16="http://schemas.microsoft.com/office/drawing/2014/main" id="{479564ED-05B9-4012-64EB-DAFB6DCCA5B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10" name="TextBox 9">
            <a:extLst>
              <a:ext uri="{FF2B5EF4-FFF2-40B4-BE49-F238E27FC236}">
                <a16:creationId xmlns:a16="http://schemas.microsoft.com/office/drawing/2014/main" id="{63E0C375-5EDC-9BFD-7E77-BCF84255A0D3}"/>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CA8F3EF6-1ECE-FD78-9DA5-97CD014F6100}"/>
              </a:ext>
            </a:extLst>
          </p:cNvPr>
          <p:cNvSpPr txBox="1"/>
          <p:nvPr/>
        </p:nvSpPr>
        <p:spPr>
          <a:xfrm>
            <a:off x="3871037" y="6455921"/>
            <a:ext cx="6196912" cy="230832"/>
          </a:xfrm>
          <a:prstGeom prst="rect">
            <a:avLst/>
          </a:prstGeom>
          <a:noFill/>
        </p:spPr>
        <p:txBody>
          <a:bodyPr wrap="square">
            <a:spAutoFit/>
          </a:bodyPr>
          <a:lstStyle/>
          <a:p>
            <a:pPr marL="158750" indent="0">
              <a:buNone/>
            </a:pPr>
            <a:r>
              <a:rPr lang="es-US" sz="300" noProof="0" dirty="0"/>
              <a:t>Notas del orador: </a:t>
            </a:r>
          </a:p>
          <a:p>
            <a:pPr marL="158750" indent="0">
              <a:buNone/>
            </a:pPr>
            <a:r>
              <a:rPr lang="es-US" sz="300" noProof="0" dirty="0"/>
              <a:t>Mucha gente no sabe que la DEA también es un organismo regulador.</a:t>
            </a:r>
          </a:p>
          <a:p>
            <a:pPr marL="158750" indent="0">
              <a:buNone/>
            </a:pPr>
            <a:r>
              <a:rPr lang="es-US" sz="300" noProof="0" dirty="0"/>
              <a:t>La misión de la División de Control de Desvíos de la DEA es prevenir, detectar e investigar el desvío de productos farmacéuticos controlados y sustancias químicas incluidas en la lista, procedentes de fuentes legítimas, al tiempo que se garantiza un suministro adecuado e ininterrumpido para las necesidades médicas, comerciales y científicas legítimas.</a:t>
            </a:r>
          </a:p>
        </p:txBody>
      </p:sp>
      <p:sp>
        <p:nvSpPr>
          <p:cNvPr id="55" name="Slide Number Placeholder 54">
            <a:extLst>
              <a:ext uri="{FF2B5EF4-FFF2-40B4-BE49-F238E27FC236}">
                <a16:creationId xmlns:a16="http://schemas.microsoft.com/office/drawing/2014/main" id="{CDBC8A6A-9A39-E174-01D0-25A07B21D7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58EE8DE2-7DAE-6C5B-9FA0-0D287FE4E8A3}"/>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6553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75004-33D5-E3C5-DF68-20402643C1E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8A61EEF-D0B4-4E0A-E096-E0E5D0777D5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17" name="Picture 16">
            <a:extLst>
              <a:ext uri="{FF2B5EF4-FFF2-40B4-BE49-F238E27FC236}">
                <a16:creationId xmlns:a16="http://schemas.microsoft.com/office/drawing/2014/main" id="{58953932-0B46-2FCB-6795-70DCD161B7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18" name="TextBox 17">
            <a:extLst>
              <a:ext uri="{FF2B5EF4-FFF2-40B4-BE49-F238E27FC236}">
                <a16:creationId xmlns:a16="http://schemas.microsoft.com/office/drawing/2014/main" id="{F269C132-A138-AAB2-8FB4-82197B240EF3}"/>
              </a:ext>
            </a:extLst>
          </p:cNvPr>
          <p:cNvSpPr txBox="1"/>
          <p:nvPr/>
        </p:nvSpPr>
        <p:spPr>
          <a:xfrm>
            <a:off x="10668671" y="510204"/>
            <a:ext cx="122661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PROTEGER</a:t>
            </a:r>
          </a:p>
        </p:txBody>
      </p:sp>
      <p:sp>
        <p:nvSpPr>
          <p:cNvPr id="2" name="Rectangle 1">
            <a:extLst>
              <a:ext uri="{FF2B5EF4-FFF2-40B4-BE49-F238E27FC236}">
                <a16:creationId xmlns:a16="http://schemas.microsoft.com/office/drawing/2014/main" id="{8EC090C9-5F37-FB82-5B2B-79B5904628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1D8C8E3E-874A-DF77-2167-1DA612796354}"/>
              </a:ext>
            </a:extLst>
          </p:cNvPr>
          <p:cNvSpPr txBox="1">
            <a:spLocks noGrp="1"/>
          </p:cNvSpPr>
          <p:nvPr>
            <p:ph type="title" idx="4294967295"/>
          </p:nvPr>
        </p:nvSpPr>
        <p:spPr>
          <a:xfrm>
            <a:off x="611189" y="1686669"/>
            <a:ext cx="2803996"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8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INTELIGENCIA DE LA DEA</a:t>
            </a:r>
          </a:p>
        </p:txBody>
      </p:sp>
      <p:sp>
        <p:nvSpPr>
          <p:cNvPr id="6" name="Content Placeholder 5">
            <a:extLst>
              <a:ext uri="{FF2B5EF4-FFF2-40B4-BE49-F238E27FC236}">
                <a16:creationId xmlns:a16="http://schemas.microsoft.com/office/drawing/2014/main" id="{A1958D47-2990-D470-53B8-B8A49C416624}"/>
              </a:ext>
            </a:extLst>
          </p:cNvPr>
          <p:cNvSpPr>
            <a:spLocks noGrp="1"/>
          </p:cNvSpPr>
          <p:nvPr>
            <p:ph idx="1"/>
          </p:nvPr>
        </p:nvSpPr>
        <p:spPr>
          <a:xfrm>
            <a:off x="611189" y="2735218"/>
            <a:ext cx="3646194" cy="3356020"/>
          </a:xfrm>
        </p:spPr>
        <p:txBody>
          <a:bodyPr>
            <a:normAutofit fontScale="85000" lnSpcReduction="10000"/>
          </a:bodyPr>
          <a:lstStyle/>
          <a:p>
            <a:pPr lvl="0">
              <a:spcAft>
                <a:spcPts val="2400"/>
              </a:spcAft>
            </a:pPr>
            <a:r>
              <a:rPr lang="es-US" noProof="0" dirty="0"/>
              <a:t>Comparte inteligencia</a:t>
            </a:r>
          </a:p>
          <a:p>
            <a:pPr lvl="0">
              <a:spcAft>
                <a:spcPts val="2400"/>
              </a:spcAft>
            </a:pPr>
            <a:r>
              <a:rPr lang="es-US" noProof="0" dirty="0"/>
              <a:t>Convierte la evidencia en información </a:t>
            </a:r>
          </a:p>
          <a:p>
            <a:pPr lvl="0">
              <a:spcAft>
                <a:spcPts val="2400"/>
              </a:spcAft>
            </a:pPr>
            <a:r>
              <a:rPr lang="es-US" noProof="0" dirty="0"/>
              <a:t>Establece una relación entre la delincuencia, la violencia y el tráfico de drogas </a:t>
            </a:r>
          </a:p>
        </p:txBody>
      </p:sp>
      <p:pic>
        <p:nvPicPr>
          <p:cNvPr id="8" name="Picture 7">
            <a:extLst>
              <a:ext uri="{FF2B5EF4-FFF2-40B4-BE49-F238E27FC236}">
                <a16:creationId xmlns:a16="http://schemas.microsoft.com/office/drawing/2014/main" id="{E449591F-0EF3-D540-0218-54CEAD76B85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1432" y="1835576"/>
            <a:ext cx="2487283" cy="1658188"/>
          </a:xfrm>
          <a:prstGeom prst="rect">
            <a:avLst/>
          </a:prstGeom>
          <a:ln w="15875">
            <a:solidFill>
              <a:schemeClr val="bg1"/>
            </a:solidFill>
          </a:ln>
        </p:spPr>
      </p:pic>
      <p:pic>
        <p:nvPicPr>
          <p:cNvPr id="12" name="Picture 11">
            <a:extLst>
              <a:ext uri="{FF2B5EF4-FFF2-40B4-BE49-F238E27FC236}">
                <a16:creationId xmlns:a16="http://schemas.microsoft.com/office/drawing/2014/main" id="{ED253A59-CF19-E90B-148D-C0778AEFF5B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406" y="2123965"/>
            <a:ext cx="4953065" cy="3141808"/>
          </a:xfrm>
          <a:prstGeom prst="rect">
            <a:avLst/>
          </a:prstGeom>
          <a:ln w="15875">
            <a:solidFill>
              <a:schemeClr val="bg1"/>
            </a:solidFill>
          </a:ln>
        </p:spPr>
      </p:pic>
      <p:pic>
        <p:nvPicPr>
          <p:cNvPr id="15" name="Picture 14">
            <a:extLst>
              <a:ext uri="{FF2B5EF4-FFF2-40B4-BE49-F238E27FC236}">
                <a16:creationId xmlns:a16="http://schemas.microsoft.com/office/drawing/2014/main" id="{D4C2AED5-A704-E31D-5D4D-9CA5ED9B421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77064" y="3723118"/>
            <a:ext cx="3138539" cy="2092359"/>
          </a:xfrm>
          <a:prstGeom prst="rect">
            <a:avLst/>
          </a:prstGeom>
          <a:ln w="15875">
            <a:solidFill>
              <a:schemeClr val="bg1"/>
            </a:solidFill>
          </a:ln>
        </p:spPr>
      </p:pic>
      <p:sp>
        <p:nvSpPr>
          <p:cNvPr id="10" name="TextBox 9">
            <a:extLst>
              <a:ext uri="{FF2B5EF4-FFF2-40B4-BE49-F238E27FC236}">
                <a16:creationId xmlns:a16="http://schemas.microsoft.com/office/drawing/2014/main" id="{EF862FCB-3433-58D6-1422-0BC17EA96CA7}"/>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1856BE6C-0126-E854-59DD-067C22D6FD22}"/>
              </a:ext>
            </a:extLst>
          </p:cNvPr>
          <p:cNvSpPr txBox="1"/>
          <p:nvPr/>
        </p:nvSpPr>
        <p:spPr>
          <a:xfrm>
            <a:off x="4249421" y="6434759"/>
            <a:ext cx="6196912" cy="230832"/>
          </a:xfrm>
          <a:prstGeom prst="rect">
            <a:avLst/>
          </a:prstGeom>
          <a:noFill/>
        </p:spPr>
        <p:txBody>
          <a:bodyPr wrap="square">
            <a:spAutoFit/>
          </a:bodyPr>
          <a:lstStyle/>
          <a:p>
            <a:pPr marL="158750" indent="0">
              <a:buNone/>
            </a:pPr>
            <a:r>
              <a:rPr lang="es-US" sz="300" noProof="0" dirty="0"/>
              <a:t>Notas del orador:</a:t>
            </a:r>
          </a:p>
          <a:p>
            <a:pPr marL="158750" indent="0">
              <a:buNone/>
            </a:pPr>
            <a:r>
              <a:rPr lang="es-US" sz="300" noProof="0" dirty="0"/>
              <a:t>Las detenciones realizadas por agentes y los casos gestionados por especialistas en desvío de drogas comienzan con los analistas de inteligencia de la DEA, quienes recopilan información de todas las fuentes para rastrear patrones e identificar riesgos.  </a:t>
            </a:r>
          </a:p>
          <a:p>
            <a:pPr marL="158750" indent="0">
              <a:buNone/>
            </a:pPr>
            <a:r>
              <a:rPr lang="es-US" sz="300" noProof="0" dirty="0"/>
              <a:t>La DEA comparte inteligencia oportuna y procesable con socios estatales y locales, y analiza las pruebas para identificar tendencias, patrones y nuevos riesgos para nuestro país.</a:t>
            </a:r>
          </a:p>
        </p:txBody>
      </p:sp>
      <p:sp>
        <p:nvSpPr>
          <p:cNvPr id="55" name="Slide Number Placeholder 54">
            <a:extLst>
              <a:ext uri="{FF2B5EF4-FFF2-40B4-BE49-F238E27FC236}">
                <a16:creationId xmlns:a16="http://schemas.microsoft.com/office/drawing/2014/main" id="{E364FAAC-615A-EAE6-0058-463F81D7B929}"/>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17</a:t>
            </a:fld>
            <a:endParaRPr lang="es-US" b="1" noProof="0" dirty="0">
              <a:solidFill>
                <a:schemeClr val="tx1"/>
              </a:solidFill>
            </a:endParaRPr>
          </a:p>
        </p:txBody>
      </p:sp>
      <p:pic>
        <p:nvPicPr>
          <p:cNvPr id="3" name="Picture 2">
            <a:extLst>
              <a:ext uri="{FF2B5EF4-FFF2-40B4-BE49-F238E27FC236}">
                <a16:creationId xmlns:a16="http://schemas.microsoft.com/office/drawing/2014/main" id="{6DAA5504-8F5E-6DC8-42C5-5E70F575DBF6}"/>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18014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1436E-C2F5-060A-16E8-A8BB97520F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5A0605-90C8-AAF5-77E2-BB84E8F255FA}"/>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9" name="Grupo 8">
            <a:extLst>
              <a:ext uri="{FF2B5EF4-FFF2-40B4-BE49-F238E27FC236}">
                <a16:creationId xmlns:a16="http://schemas.microsoft.com/office/drawing/2014/main" id="{D3D18D5C-3008-0D05-87D6-6AB7896C44B4}"/>
              </a:ext>
              <a:ext uri="{C183D7F6-B498-43B3-948B-1728B52AA6E4}">
                <adec:decorative xmlns:adec="http://schemas.microsoft.com/office/drawing/2017/decorative" val="1"/>
              </a:ext>
            </a:extLst>
          </p:cNvPr>
          <p:cNvGrpSpPr/>
          <p:nvPr/>
        </p:nvGrpSpPr>
        <p:grpSpPr>
          <a:xfrm>
            <a:off x="3037114" y="68092"/>
            <a:ext cx="5289494" cy="546100"/>
            <a:chOff x="3037114" y="68092"/>
            <a:chExt cx="5289494" cy="546100"/>
          </a:xfrm>
        </p:grpSpPr>
        <p:pic>
          <p:nvPicPr>
            <p:cNvPr id="6" name="Picture 5">
              <a:extLst>
                <a:ext uri="{FF2B5EF4-FFF2-40B4-BE49-F238E27FC236}">
                  <a16:creationId xmlns:a16="http://schemas.microsoft.com/office/drawing/2014/main" id="{5120DF4A-9816-4A8A-506E-8329D6492C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37114" y="68092"/>
              <a:ext cx="5289494" cy="546100"/>
            </a:xfrm>
            <a:prstGeom prst="rect">
              <a:avLst/>
            </a:prstGeom>
          </p:spPr>
        </p:pic>
        <p:sp>
          <p:nvSpPr>
            <p:cNvPr id="7" name="TextBox 9">
              <a:extLst>
                <a:ext uri="{FF2B5EF4-FFF2-40B4-BE49-F238E27FC236}">
                  <a16:creationId xmlns:a16="http://schemas.microsoft.com/office/drawing/2014/main" id="{FA76A568-E0FC-C5C6-66E8-28063633F820}"/>
                </a:ext>
              </a:extLst>
            </p:cNvPr>
            <p:cNvSpPr txBox="1"/>
            <p:nvPr/>
          </p:nvSpPr>
          <p:spPr>
            <a:xfrm>
              <a:off x="4278312" y="156476"/>
              <a:ext cx="367914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Administración para el Control de Drogas</a:t>
              </a:r>
            </a:p>
          </p:txBody>
        </p:sp>
      </p:grpSp>
      <p:sp>
        <p:nvSpPr>
          <p:cNvPr id="5" name="Title 4">
            <a:extLst>
              <a:ext uri="{FF2B5EF4-FFF2-40B4-BE49-F238E27FC236}">
                <a16:creationId xmlns:a16="http://schemas.microsoft.com/office/drawing/2014/main" id="{48749101-B311-F6FC-4886-E9065D120B98}"/>
              </a:ext>
            </a:extLst>
          </p:cNvPr>
          <p:cNvSpPr>
            <a:spLocks noGrp="1"/>
          </p:cNvSpPr>
          <p:nvPr>
            <p:ph type="ctrTitle"/>
          </p:nvPr>
        </p:nvSpPr>
        <p:spPr>
          <a:xfrm>
            <a:off x="660792" y="414421"/>
            <a:ext cx="9144000" cy="756695"/>
          </a:xfrm>
        </p:spPr>
        <p:txBody>
          <a:bodyPr/>
          <a:lstStyle/>
          <a:p>
            <a:r>
              <a:rPr lang="es-US" noProof="0" dirty="0"/>
              <a:t>PREVENIR</a:t>
            </a:r>
          </a:p>
        </p:txBody>
      </p:sp>
      <p:pic>
        <p:nvPicPr>
          <p:cNvPr id="8" name="Picture 7" descr="Logotipo: Fentanyl Free America. Proteger, Prevenir, Apoyar. &#10;&#10;&quot;Prevenir&quot; está marcado con un círculo. ">
            <a:extLst>
              <a:ext uri="{FF2B5EF4-FFF2-40B4-BE49-F238E27FC236}">
                <a16:creationId xmlns:a16="http://schemas.microsoft.com/office/drawing/2014/main" id="{AEC79889-BF21-ABCC-91B3-2F68D5CEB1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92093"/>
            <a:ext cx="12208412" cy="3848344"/>
          </a:xfrm>
          <a:prstGeom prst="rect">
            <a:avLst/>
          </a:prstGeom>
        </p:spPr>
      </p:pic>
      <p:sp>
        <p:nvSpPr>
          <p:cNvPr id="13" name="Rectangle: Rounded Corners 4">
            <a:extLst>
              <a:ext uri="{FF2B5EF4-FFF2-40B4-BE49-F238E27FC236}">
                <a16:creationId xmlns:a16="http://schemas.microsoft.com/office/drawing/2014/main" id="{E648C6D1-E7C5-A543-6ECF-46FFEF70E064}"/>
              </a:ext>
              <a:ext uri="{C183D7F6-B498-43B3-948B-1728B52AA6E4}">
                <adec:decorative xmlns:adec="http://schemas.microsoft.com/office/drawing/2017/decorative" val="1"/>
              </a:ext>
            </a:extLst>
          </p:cNvPr>
          <p:cNvSpPr/>
          <p:nvPr/>
        </p:nvSpPr>
        <p:spPr>
          <a:xfrm>
            <a:off x="5383033" y="3927061"/>
            <a:ext cx="1892410" cy="768530"/>
          </a:xfrm>
          <a:prstGeom prst="roundRect">
            <a:avLst/>
          </a:prstGeom>
          <a:noFill/>
          <a:ln w="76200" cap="flat" cmpd="sng" algn="ctr">
            <a:solidFill>
              <a:srgbClr val="A61E1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470" b="0"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14" name="Flowchart: Manual Input 13">
            <a:extLst>
              <a:ext uri="{FF2B5EF4-FFF2-40B4-BE49-F238E27FC236}">
                <a16:creationId xmlns:a16="http://schemas.microsoft.com/office/drawing/2014/main" id="{122DB5D2-6345-EBB1-24E9-878D6044DBEB}"/>
              </a:ext>
            </a:extLst>
          </p:cNvPr>
          <p:cNvSpPr/>
          <p:nvPr/>
        </p:nvSpPr>
        <p:spPr>
          <a:xfrm>
            <a:off x="3520662" y="5398792"/>
            <a:ext cx="5731344" cy="562552"/>
          </a:xfrm>
          <a:custGeom>
            <a:avLst/>
            <a:gdLst>
              <a:gd name="csX0" fmla="*/ 0 w 10000"/>
              <a:gd name="csY0" fmla="*/ 2000 h 10000"/>
              <a:gd name="csX1" fmla="*/ 10000 w 10000"/>
              <a:gd name="csY1" fmla="*/ 0 h 10000"/>
              <a:gd name="csX2" fmla="*/ 10000 w 10000"/>
              <a:gd name="csY2" fmla="*/ 10000 h 10000"/>
              <a:gd name="csX3" fmla="*/ 0 w 10000"/>
              <a:gd name="csY3" fmla="*/ 10000 h 10000"/>
              <a:gd name="csX4" fmla="*/ 0 w 10000"/>
              <a:gd name="csY4" fmla="*/ 2000 h 10000"/>
              <a:gd name="csX0" fmla="*/ 0 w 11321"/>
              <a:gd name="csY0" fmla="*/ 0 h 8000"/>
              <a:gd name="csX1" fmla="*/ 11321 w 11321"/>
              <a:gd name="csY1" fmla="*/ 109 h 8000"/>
              <a:gd name="csX2" fmla="*/ 10000 w 11321"/>
              <a:gd name="csY2" fmla="*/ 8000 h 8000"/>
              <a:gd name="csX3" fmla="*/ 0 w 11321"/>
              <a:gd name="csY3" fmla="*/ 8000 h 8000"/>
              <a:gd name="csX4" fmla="*/ 0 w 11321"/>
              <a:gd name="csY4" fmla="*/ 0 h 8000"/>
              <a:gd name="csX0" fmla="*/ 1509 w 11509"/>
              <a:gd name="csY0" fmla="*/ 0 h 10000"/>
              <a:gd name="csX1" fmla="*/ 11509 w 11509"/>
              <a:gd name="csY1" fmla="*/ 136 h 10000"/>
              <a:gd name="csX2" fmla="*/ 10342 w 11509"/>
              <a:gd name="csY2" fmla="*/ 10000 h 10000"/>
              <a:gd name="csX3" fmla="*/ 0 w 11509"/>
              <a:gd name="csY3" fmla="*/ 9812 h 10000"/>
              <a:gd name="csX4" fmla="*/ 1509 w 11509"/>
              <a:gd name="csY4" fmla="*/ 0 h 10000"/>
              <a:gd name="csX0" fmla="*/ 1509 w 10774"/>
              <a:gd name="csY0" fmla="*/ 0 h 10000"/>
              <a:gd name="csX1" fmla="*/ 10774 w 10774"/>
              <a:gd name="csY1" fmla="*/ 136 h 10000"/>
              <a:gd name="csX2" fmla="*/ 10342 w 10774"/>
              <a:gd name="csY2" fmla="*/ 10000 h 10000"/>
              <a:gd name="csX3" fmla="*/ 0 w 10774"/>
              <a:gd name="csY3" fmla="*/ 9812 h 10000"/>
              <a:gd name="csX4" fmla="*/ 1509 w 10774"/>
              <a:gd name="csY4" fmla="*/ 0 h 10000"/>
              <a:gd name="csX0" fmla="*/ 0 w 9265"/>
              <a:gd name="csY0" fmla="*/ 0 h 10000"/>
              <a:gd name="csX1" fmla="*/ 9265 w 9265"/>
              <a:gd name="csY1" fmla="*/ 136 h 10000"/>
              <a:gd name="csX2" fmla="*/ 8833 w 9265"/>
              <a:gd name="csY2" fmla="*/ 10000 h 10000"/>
              <a:gd name="csX3" fmla="*/ 291 w 9265"/>
              <a:gd name="csY3" fmla="*/ 9521 h 10000"/>
              <a:gd name="csX4" fmla="*/ 0 w 9265"/>
              <a:gd name="csY4" fmla="*/ 0 h 10000"/>
              <a:gd name="csX0" fmla="*/ 548 w 9686"/>
              <a:gd name="csY0" fmla="*/ 0 h 10146"/>
              <a:gd name="csX1" fmla="*/ 9686 w 9686"/>
              <a:gd name="csY1" fmla="*/ 282 h 10146"/>
              <a:gd name="csX2" fmla="*/ 9220 w 9686"/>
              <a:gd name="csY2" fmla="*/ 10146 h 10146"/>
              <a:gd name="csX3" fmla="*/ 0 w 9686"/>
              <a:gd name="csY3" fmla="*/ 9667 h 10146"/>
              <a:gd name="csX4" fmla="*/ 548 w 9686"/>
              <a:gd name="csY4" fmla="*/ 0 h 10146"/>
              <a:gd name="csX0" fmla="*/ 736 w 10170"/>
              <a:gd name="csY0" fmla="*/ 0 h 10000"/>
              <a:gd name="csX1" fmla="*/ 10170 w 10170"/>
              <a:gd name="csY1" fmla="*/ 278 h 10000"/>
              <a:gd name="csX2" fmla="*/ 9689 w 10170"/>
              <a:gd name="csY2" fmla="*/ 10000 h 10000"/>
              <a:gd name="csX3" fmla="*/ 0 w 10170"/>
              <a:gd name="csY3" fmla="*/ 9528 h 10000"/>
              <a:gd name="csX4" fmla="*/ 736 w 10170"/>
              <a:gd name="csY4" fmla="*/ 0 h 10000"/>
              <a:gd name="csX0" fmla="*/ 482 w 10170"/>
              <a:gd name="csY0" fmla="*/ 0 h 10000"/>
              <a:gd name="csX1" fmla="*/ 10170 w 10170"/>
              <a:gd name="csY1" fmla="*/ 278 h 10000"/>
              <a:gd name="csX2" fmla="*/ 9689 w 10170"/>
              <a:gd name="csY2" fmla="*/ 10000 h 10000"/>
              <a:gd name="csX3" fmla="*/ 0 w 10170"/>
              <a:gd name="csY3" fmla="*/ 9528 h 10000"/>
              <a:gd name="csX4" fmla="*/ 482 w 10170"/>
              <a:gd name="csY4" fmla="*/ 0 h 10000"/>
              <a:gd name="csX0" fmla="*/ 510 w 10198"/>
              <a:gd name="csY0" fmla="*/ 0 h 10000"/>
              <a:gd name="csX1" fmla="*/ 10198 w 10198"/>
              <a:gd name="csY1" fmla="*/ 278 h 10000"/>
              <a:gd name="csX2" fmla="*/ 9717 w 10198"/>
              <a:gd name="csY2" fmla="*/ 10000 h 10000"/>
              <a:gd name="csX3" fmla="*/ 0 w 10198"/>
              <a:gd name="csY3" fmla="*/ 9815 h 10000"/>
              <a:gd name="csX4" fmla="*/ 510 w 10198"/>
              <a:gd name="csY4" fmla="*/ 0 h 10000"/>
              <a:gd name="csX0" fmla="*/ 468 w 10198"/>
              <a:gd name="csY0" fmla="*/ 0 h 10144"/>
              <a:gd name="csX1" fmla="*/ 10198 w 10198"/>
              <a:gd name="csY1" fmla="*/ 422 h 10144"/>
              <a:gd name="csX2" fmla="*/ 9717 w 10198"/>
              <a:gd name="csY2" fmla="*/ 10144 h 10144"/>
              <a:gd name="csX3" fmla="*/ 0 w 10198"/>
              <a:gd name="csY3" fmla="*/ 9959 h 10144"/>
              <a:gd name="csX4" fmla="*/ 468 w 10198"/>
              <a:gd name="csY4" fmla="*/ 0 h 10144"/>
              <a:gd name="csX0" fmla="*/ 468 w 10198"/>
              <a:gd name="csY0" fmla="*/ 9 h 10153"/>
              <a:gd name="csX1" fmla="*/ 10198 w 10198"/>
              <a:gd name="csY1" fmla="*/ 0 h 10153"/>
              <a:gd name="csX2" fmla="*/ 9717 w 10198"/>
              <a:gd name="csY2" fmla="*/ 10153 h 10153"/>
              <a:gd name="csX3" fmla="*/ 0 w 10198"/>
              <a:gd name="csY3" fmla="*/ 9968 h 10153"/>
              <a:gd name="csX4" fmla="*/ 468 w 10198"/>
              <a:gd name="csY4" fmla="*/ 9 h 10153"/>
              <a:gd name="csX0" fmla="*/ 454 w 10184"/>
              <a:gd name="csY0" fmla="*/ 9 h 10153"/>
              <a:gd name="csX1" fmla="*/ 10184 w 10184"/>
              <a:gd name="csY1" fmla="*/ 0 h 10153"/>
              <a:gd name="csX2" fmla="*/ 9703 w 10184"/>
              <a:gd name="csY2" fmla="*/ 10153 h 10153"/>
              <a:gd name="csX3" fmla="*/ 0 w 10184"/>
              <a:gd name="csY3" fmla="*/ 10112 h 10153"/>
              <a:gd name="csX4" fmla="*/ 454 w 10184"/>
              <a:gd name="csY4" fmla="*/ 9 h 10153"/>
            </a:gdLst>
            <a:ahLst/>
            <a:cxnLst>
              <a:cxn ang="0">
                <a:pos x="csX0" y="csY0"/>
              </a:cxn>
              <a:cxn ang="0">
                <a:pos x="csX1" y="csY1"/>
              </a:cxn>
              <a:cxn ang="0">
                <a:pos x="csX2" y="csY2"/>
              </a:cxn>
              <a:cxn ang="0">
                <a:pos x="csX3" y="csY3"/>
              </a:cxn>
              <a:cxn ang="0">
                <a:pos x="csX4" y="csY4"/>
              </a:cxn>
            </a:cxnLst>
            <a:rect l="l" t="t" r="r" b="b"/>
            <a:pathLst>
              <a:path w="10184" h="10153">
                <a:moveTo>
                  <a:pt x="454" y="9"/>
                </a:moveTo>
                <a:lnTo>
                  <a:pt x="10184" y="0"/>
                </a:lnTo>
                <a:cubicBezTo>
                  <a:pt x="10024" y="3241"/>
                  <a:pt x="9863" y="6912"/>
                  <a:pt x="9703" y="10153"/>
                </a:cubicBezTo>
                <a:lnTo>
                  <a:pt x="0" y="10112"/>
                </a:lnTo>
                <a:cubicBezTo>
                  <a:pt x="189" y="6936"/>
                  <a:pt x="265" y="3185"/>
                  <a:pt x="454" y="9"/>
                </a:cubicBez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schemeClr val="bg1"/>
                </a:solidFill>
                <a:effectLst/>
                <a:uLnTx/>
                <a:uFillTx/>
                <a:latin typeface="Aptos" panose="02110004020202020204"/>
                <a:ea typeface="Aptos"/>
                <a:cs typeface="+mn-cs"/>
                <a:hlinkClick r:id="rId5" tooltip="Estados Unidos libre de fentanilo">
                  <a:extLst>
                    <a:ext uri="{A12FA001-AC4F-418D-AE19-62706E023703}">
                      <ahyp:hlinkClr xmlns:ahyp="http://schemas.microsoft.com/office/drawing/2018/hyperlinkcolor" val="tx"/>
                    </a:ext>
                  </a:extLst>
                </a:hlinkClick>
              </a:rPr>
              <a:t>DEA.GOV/FENTANYLFREE</a:t>
            </a:r>
            <a:r>
              <a:rPr kumimoji="0" lang="es-US" sz="2400" b="1" i="0" u="none" strike="noStrike" cap="none" normalizeH="0" baseline="0" noProof="0" dirty="0">
                <a:ln>
                  <a:noFill/>
                </a:ln>
                <a:solidFill>
                  <a:prstClr val="white"/>
                </a:solidFill>
                <a:effectLst/>
                <a:uLnTx/>
                <a:uFillTx/>
                <a:latin typeface="Aptos" panose="02110004020202020204"/>
                <a:ea typeface="Aptos"/>
                <a:cs typeface="+mn-cs"/>
              </a:rPr>
              <a:t> </a:t>
            </a:r>
          </a:p>
        </p:txBody>
      </p:sp>
      <p:sp>
        <p:nvSpPr>
          <p:cNvPr id="10" name="TextBox 9">
            <a:extLst>
              <a:ext uri="{FF2B5EF4-FFF2-40B4-BE49-F238E27FC236}">
                <a16:creationId xmlns:a16="http://schemas.microsoft.com/office/drawing/2014/main" id="{823F83F9-7F30-5BF0-EFD5-D0D6436B25BB}"/>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A60336D1-79B2-B1A3-AFB3-323F44D242F5}"/>
              </a:ext>
            </a:extLst>
          </p:cNvPr>
          <p:cNvSpPr txBox="1"/>
          <p:nvPr/>
        </p:nvSpPr>
        <p:spPr>
          <a:xfrm>
            <a:off x="4220235" y="6238120"/>
            <a:ext cx="6110416" cy="553998"/>
          </a:xfrm>
          <a:prstGeom prst="rect">
            <a:avLst/>
          </a:prstGeom>
          <a:noFill/>
        </p:spPr>
        <p:txBody>
          <a:bodyPr wrap="square">
            <a:spAutoFit/>
          </a:bodyPr>
          <a:lstStyle/>
          <a:p>
            <a:r>
              <a:rPr lang="es-US" sz="1000" noProof="0" dirty="0"/>
              <a:t>Notas del orador:</a:t>
            </a:r>
          </a:p>
          <a:p>
            <a:r>
              <a:rPr lang="es-US" sz="1000" noProof="0" dirty="0"/>
              <a:t>Si bien la protección de los estadounidenses es la misión principal de la DEA, la DEA también dedica recursos a la prevención y trabaja con socios para lograr el objetivo de reducir la demanda de drogas ilícitas.</a:t>
            </a:r>
          </a:p>
        </p:txBody>
      </p:sp>
      <p:sp>
        <p:nvSpPr>
          <p:cNvPr id="55" name="Slide Number Placeholder 54">
            <a:extLst>
              <a:ext uri="{FF2B5EF4-FFF2-40B4-BE49-F238E27FC236}">
                <a16:creationId xmlns:a16="http://schemas.microsoft.com/office/drawing/2014/main" id="{9B7FA72E-F33E-76BD-794A-3AA1A3302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91FBCFBE-86AE-2B5B-8AFB-96C6AD586B95}"/>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6604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0E33C-9AC0-B51B-0398-D1DD9D6D98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65D81B-5D6E-EC7F-FB73-A59EF43927B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0AE4E5D2-C7AD-8704-8249-B4724EA2A0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E4E0BD9A-7D0E-00AE-B443-E7FE91C5679D}"/>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16" name="Rectangle 15">
            <a:extLst>
              <a:ext uri="{FF2B5EF4-FFF2-40B4-BE49-F238E27FC236}">
                <a16:creationId xmlns:a16="http://schemas.microsoft.com/office/drawing/2014/main" id="{D1B0F9E0-5C82-FEE1-EC38-5CD5A7271FD6}"/>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34D9E498-27EA-4B47-9EC5-08BC0DCDDA9D}"/>
              </a:ext>
            </a:extLst>
          </p:cNvPr>
          <p:cNvSpPr txBox="1">
            <a:spLocks noGrp="1"/>
          </p:cNvSpPr>
          <p:nvPr>
            <p:ph type="title" idx="4294967295"/>
          </p:nvPr>
        </p:nvSpPr>
        <p:spPr>
          <a:xfrm>
            <a:off x="429634" y="2996626"/>
            <a:ext cx="331857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200" b="1" i="0" u="none" strike="noStrike" cap="none" normalizeH="0" baseline="0" noProof="0" dirty="0">
                <a:ln>
                  <a:noFill/>
                </a:ln>
                <a:solidFill>
                  <a:srgbClr val="18274F"/>
                </a:solidFill>
                <a:effectLst/>
                <a:uLnTx/>
                <a:uFillTx/>
                <a:latin typeface="Arial" panose="020B0604020202020204" pitchFamily="34" charset="0"/>
                <a:ea typeface="Arial"/>
                <a:cs typeface="Arial" panose="020B0604020202020204" pitchFamily="34" charset="0"/>
              </a:rPr>
              <a:t>Presentaciones específicas sobre drogas</a:t>
            </a:r>
          </a:p>
        </p:txBody>
      </p:sp>
      <p:pic>
        <p:nvPicPr>
          <p:cNvPr id="12" name="Picture 11" descr="Miniatura de una diapositiva titulada “Prevención del consumo de metanfetamina: un llamamiento a la acción para padres y educadores”.">
            <a:extLst>
              <a:ext uri="{FF2B5EF4-FFF2-40B4-BE49-F238E27FC236}">
                <a16:creationId xmlns:a16="http://schemas.microsoft.com/office/drawing/2014/main" id="{B2D5D89C-ADDC-C5FB-2C48-BF04E919E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1128" y="1377494"/>
            <a:ext cx="3840480" cy="2188235"/>
          </a:xfrm>
          <a:prstGeom prst="rect">
            <a:avLst/>
          </a:prstGeom>
        </p:spPr>
      </p:pic>
      <p:pic>
        <p:nvPicPr>
          <p:cNvPr id="13" name="Picture 12" descr="Miniatura de una diapositiva titulada “Cocaína: un llamamiento a la acción para padres y educadores”.">
            <a:extLst>
              <a:ext uri="{FF2B5EF4-FFF2-40B4-BE49-F238E27FC236}">
                <a16:creationId xmlns:a16="http://schemas.microsoft.com/office/drawing/2014/main" id="{0C6F89B0-ECB4-8932-EEA9-F6B2AB5500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1886" y="1390190"/>
            <a:ext cx="3840480" cy="2162844"/>
          </a:xfrm>
          <a:prstGeom prst="rect">
            <a:avLst/>
          </a:prstGeom>
        </p:spPr>
      </p:pic>
      <p:pic>
        <p:nvPicPr>
          <p:cNvPr id="14" name="Picture 13" descr="Miniatura de una diapositiva titulada “Prevención del consumo de marihuana: un llamamiento a la acción para padres y educadores”.">
            <a:extLst>
              <a:ext uri="{FF2B5EF4-FFF2-40B4-BE49-F238E27FC236}">
                <a16:creationId xmlns:a16="http://schemas.microsoft.com/office/drawing/2014/main" id="{46AD95BA-E785-FE18-2A49-21FC5883652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658033" y="3861374"/>
            <a:ext cx="3840480" cy="2163701"/>
          </a:xfrm>
          <a:prstGeom prst="rect">
            <a:avLst/>
          </a:prstGeom>
        </p:spPr>
      </p:pic>
      <p:pic>
        <p:nvPicPr>
          <p:cNvPr id="15" name="Picture 14" descr="Miniatura de una diapositiva titulada “Vapeo: protege a tus seres queridos”.">
            <a:extLst>
              <a:ext uri="{FF2B5EF4-FFF2-40B4-BE49-F238E27FC236}">
                <a16:creationId xmlns:a16="http://schemas.microsoft.com/office/drawing/2014/main" id="{7DF11251-3E02-642E-CD6E-F23DE7EE661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21886" y="3952297"/>
            <a:ext cx="3840480" cy="2162036"/>
          </a:xfrm>
          <a:prstGeom prst="rect">
            <a:avLst/>
          </a:prstGeom>
        </p:spPr>
      </p:pic>
      <p:sp>
        <p:nvSpPr>
          <p:cNvPr id="10" name="TextBox 9">
            <a:extLst>
              <a:ext uri="{FF2B5EF4-FFF2-40B4-BE49-F238E27FC236}">
                <a16:creationId xmlns:a16="http://schemas.microsoft.com/office/drawing/2014/main" id="{DFE08175-0123-11D2-E179-D35E203E71AA}"/>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5EE36CA1-59B3-7738-18FC-D03F7BB25F5E}"/>
              </a:ext>
            </a:extLst>
          </p:cNvPr>
          <p:cNvSpPr txBox="1"/>
          <p:nvPr/>
        </p:nvSpPr>
        <p:spPr>
          <a:xfrm>
            <a:off x="4206688" y="6236597"/>
            <a:ext cx="6196912" cy="553998"/>
          </a:xfrm>
          <a:prstGeom prst="rect">
            <a:avLst/>
          </a:prstGeom>
          <a:noFill/>
        </p:spPr>
        <p:txBody>
          <a:bodyPr wrap="square">
            <a:spAutoFit/>
          </a:bodyPr>
          <a:lstStyle/>
          <a:p>
            <a:r>
              <a:rPr lang="es-US" sz="1000" noProof="0" dirty="0"/>
              <a:t>Notas del orador:</a:t>
            </a:r>
          </a:p>
          <a:p>
            <a:r>
              <a:rPr lang="es-US" sz="1000" noProof="0" dirty="0"/>
              <a:t>Hay varias presentaciones, incluida una totalmente nueva sobre el vapeo.</a:t>
            </a:r>
          </a:p>
          <a:p>
            <a:r>
              <a:rPr lang="es-US" sz="1000" noProof="0" dirty="0"/>
              <a:t>Estas presentaciones pueden ser impartidas por los especialistas en divulgación comunitaria de la DEA o por sus socios.</a:t>
            </a:r>
          </a:p>
        </p:txBody>
      </p:sp>
      <p:sp>
        <p:nvSpPr>
          <p:cNvPr id="55" name="Slide Number Placeholder 54">
            <a:extLst>
              <a:ext uri="{FF2B5EF4-FFF2-40B4-BE49-F238E27FC236}">
                <a16:creationId xmlns:a16="http://schemas.microsoft.com/office/drawing/2014/main" id="{63FC749C-7F71-A736-8E6A-12C8D09A55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79C1F4-3A37-AC09-50A0-8DC68604F488}"/>
              </a:ext>
              <a:ext uri="{C183D7F6-B498-43B3-948B-1728B52AA6E4}">
                <adec:decorative xmlns:adec="http://schemas.microsoft.com/office/drawing/2017/decorative" val="1"/>
              </a:ext>
            </a:extLst>
          </p:cNvPr>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5482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258E7-88AD-A5D4-AEE2-5EE95C4772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310C04-3F73-900D-95E2-E4AF5EF3F039}"/>
              </a:ext>
              <a:ext uri="{C183D7F6-B498-43B3-948B-1728B52AA6E4}">
                <adec:decorative xmlns:adec="http://schemas.microsoft.com/office/drawing/2017/decorative" val="1"/>
              </a:ext>
            </a:extLst>
          </p:cNvPr>
          <p:cNvSpPr>
            <a:spLocks/>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3A7A6E4E-BEE5-A887-8E9F-69CC4D2ACCE3}"/>
              </a:ext>
            </a:extLst>
          </p:cNvPr>
          <p:cNvSpPr>
            <a:spLocks noGrp="1"/>
          </p:cNvSpPr>
          <p:nvPr>
            <p:ph type="title"/>
          </p:nvPr>
        </p:nvSpPr>
        <p:spPr>
          <a:xfrm>
            <a:off x="3992880" y="914400"/>
            <a:ext cx="7598687" cy="600052"/>
          </a:xfrm>
        </p:spPr>
        <p:txBody>
          <a:bodyPr/>
          <a:lstStyle/>
          <a:p>
            <a:r>
              <a:rPr lang="es-US" noProof="0" dirty="0">
                <a:solidFill>
                  <a:srgbClr val="BE0001"/>
                </a:solidFill>
              </a:rPr>
              <a:t>Estados Unidos libre de fentanilo es …</a:t>
            </a:r>
          </a:p>
        </p:txBody>
      </p:sp>
      <p:sp>
        <p:nvSpPr>
          <p:cNvPr id="6" name="Content Placeholder 5">
            <a:extLst>
              <a:ext uri="{FF2B5EF4-FFF2-40B4-BE49-F238E27FC236}">
                <a16:creationId xmlns:a16="http://schemas.microsoft.com/office/drawing/2014/main" id="{29B43BBC-F316-CF36-0241-DA60197FAF14}"/>
              </a:ext>
            </a:extLst>
          </p:cNvPr>
          <p:cNvSpPr>
            <a:spLocks noGrp="1"/>
          </p:cNvSpPr>
          <p:nvPr>
            <p:ph idx="1"/>
          </p:nvPr>
        </p:nvSpPr>
        <p:spPr>
          <a:xfrm>
            <a:off x="611189" y="1739900"/>
            <a:ext cx="7415546" cy="4351338"/>
          </a:xfrm>
        </p:spPr>
        <p:txBody>
          <a:bodyPr>
            <a:normAutofit/>
          </a:bodyPr>
          <a:lstStyle/>
          <a:p>
            <a:pPr lvl="0">
              <a:spcAft>
                <a:spcPts val="2400"/>
              </a:spcAft>
            </a:pPr>
            <a:r>
              <a:rPr lang="es-US" sz="2400" noProof="0" dirty="0"/>
              <a:t>… El compromiso inquebrantable de la DEA de proteger a los Estados Unidos de los opioides sintéticos, interrumpiendo la cadena de suministro del fentanilo para reducir su disponibilidad y salvar vidas estadounidenses.</a:t>
            </a:r>
          </a:p>
          <a:p>
            <a:pPr lvl="0"/>
            <a:r>
              <a:rPr lang="es-US" sz="2500" noProof="0" dirty="0"/>
              <a:t>Tres componentes:</a:t>
            </a:r>
          </a:p>
          <a:p>
            <a:pPr lvl="1">
              <a:buFont typeface="Arial" panose="020B0604020202020204" pitchFamily="34" charset="0"/>
              <a:buChar char="•"/>
            </a:pPr>
            <a:r>
              <a:rPr lang="es-US" sz="2200" noProof="0" dirty="0"/>
              <a:t>Proteger</a:t>
            </a:r>
          </a:p>
          <a:p>
            <a:pPr lvl="1">
              <a:buFont typeface="Arial" panose="020B0604020202020204" pitchFamily="34" charset="0"/>
              <a:buChar char="•"/>
            </a:pPr>
            <a:r>
              <a:rPr lang="es-US" sz="2200" noProof="0" dirty="0"/>
              <a:t>Prevenir </a:t>
            </a:r>
          </a:p>
          <a:p>
            <a:pPr lvl="1">
              <a:buFont typeface="Arial" panose="020B0604020202020204" pitchFamily="34" charset="0"/>
              <a:buChar char="•"/>
            </a:pPr>
            <a:r>
              <a:rPr lang="es-US" sz="2200" noProof="0" dirty="0"/>
              <a:t>Apoyar</a:t>
            </a:r>
          </a:p>
          <a:p>
            <a:pPr lvl="0">
              <a:spcBef>
                <a:spcPts val="3000"/>
              </a:spcBef>
            </a:pPr>
            <a:r>
              <a:rPr lang="es-US" sz="2200" noProof="0" dirty="0"/>
              <a:t>Obtenga más información en </a:t>
            </a:r>
            <a:r>
              <a:rPr lang="es-US" sz="2200" noProof="0" dirty="0">
                <a:hlinkClick r:id="rId3" tooltip="Estados Unidos libre de fentanilo">
                  <a:extLst>
                    <a:ext uri="{A12FA001-AC4F-418D-AE19-62706E023703}">
                      <ahyp:hlinkClr xmlns:ahyp="http://schemas.microsoft.com/office/drawing/2018/hyperlinkcolor" val="tx"/>
                    </a:ext>
                  </a:extLst>
                </a:hlinkClick>
              </a:rPr>
              <a:t>www.dea.gov/fentanylfree</a:t>
            </a:r>
            <a:r>
              <a:rPr lang="es-US" sz="2200" noProof="0" dirty="0"/>
              <a:t>  </a:t>
            </a:r>
          </a:p>
        </p:txBody>
      </p:sp>
      <p:pic>
        <p:nvPicPr>
          <p:cNvPr id="13" name="Picture 12" descr="Fotografía del administrador de la DEA, Terry Cole.  ">
            <a:extLst>
              <a:ext uri="{FF2B5EF4-FFF2-40B4-BE49-F238E27FC236}">
                <a16:creationId xmlns:a16="http://schemas.microsoft.com/office/drawing/2014/main" id="{57A41EBC-CAAB-1EBF-457E-7947BA7792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3200" y="1623486"/>
            <a:ext cx="2957999" cy="3697499"/>
          </a:xfrm>
          <a:prstGeom prst="rect">
            <a:avLst/>
          </a:prstGeom>
        </p:spPr>
      </p:pic>
      <p:sp>
        <p:nvSpPr>
          <p:cNvPr id="14" name="TextBox 13">
            <a:extLst>
              <a:ext uri="{FF2B5EF4-FFF2-40B4-BE49-F238E27FC236}">
                <a16:creationId xmlns:a16="http://schemas.microsoft.com/office/drawing/2014/main" id="{6485EC6B-6A4D-4700-CEFC-0D310ECD613C}"/>
              </a:ext>
            </a:extLst>
          </p:cNvPr>
          <p:cNvSpPr txBox="1"/>
          <p:nvPr/>
        </p:nvSpPr>
        <p:spPr>
          <a:xfrm>
            <a:off x="8026734" y="5352244"/>
            <a:ext cx="3910930" cy="825419"/>
          </a:xfrm>
          <a:prstGeom prst="rect">
            <a:avLst/>
          </a:prstGeom>
          <a:noFill/>
        </p:spPr>
        <p:txBody>
          <a:bodyPr wrap="square" rtlCol="0">
            <a:spAutoFit/>
          </a:bodyPr>
          <a:lstStyle/>
          <a:p>
            <a:pPr marL="0" marR="0" lvl="0" indent="0" algn="ctr" defTabSz="847210" rtl="0" eaLnBrk="1" fontAlgn="auto" latinLnBrk="0" hangingPunct="1">
              <a:lnSpc>
                <a:spcPct val="100000"/>
              </a:lnSpc>
              <a:spcBef>
                <a:spcPts val="0"/>
              </a:spcBef>
              <a:spcAft>
                <a:spcPts val="0"/>
              </a:spcAft>
              <a:buClrTx/>
              <a:buSzTx/>
              <a:buFontTx/>
              <a:buNone/>
              <a:tabLst/>
              <a:defRPr/>
            </a:pPr>
            <a:r>
              <a:rPr kumimoji="0" lang="es-US" sz="1588" b="0" i="1" u="none" strike="noStrike" cap="none" normalizeH="0" baseline="0" noProof="0" dirty="0">
                <a:ln>
                  <a:noFill/>
                </a:ln>
                <a:solidFill>
                  <a:prstClr val="white"/>
                </a:solidFill>
                <a:effectLst/>
                <a:uLnTx/>
                <a:uFillTx/>
                <a:latin typeface="Aptos" panose="02110004020202020204"/>
                <a:ea typeface="Aptos"/>
                <a:cs typeface="+mn-cs"/>
              </a:rPr>
              <a:t>El administrador de la DEA, Terry Cole, lanzó </a:t>
            </a:r>
            <a:r>
              <a:rPr kumimoji="0" lang="en-US" sz="1588" b="0" i="1" u="none" strike="noStrike" cap="none" normalizeH="0" baseline="0" noProof="0" dirty="0">
                <a:ln>
                  <a:noFill/>
                </a:ln>
                <a:solidFill>
                  <a:prstClr val="white"/>
                </a:solidFill>
                <a:effectLst/>
                <a:uLnTx/>
                <a:uFillTx/>
                <a:latin typeface="Aptos" panose="02110004020202020204"/>
                <a:ea typeface="Aptos"/>
                <a:cs typeface="+mn-cs"/>
              </a:rPr>
              <a:t>Fentanyl Free America </a:t>
            </a:r>
            <a:r>
              <a:rPr kumimoji="0" lang="es-US" sz="1588" b="0" i="1" u="none" strike="noStrike" cap="none" normalizeH="0" baseline="0" noProof="0" dirty="0">
                <a:ln>
                  <a:noFill/>
                </a:ln>
                <a:solidFill>
                  <a:prstClr val="white"/>
                </a:solidFill>
                <a:effectLst/>
                <a:uLnTx/>
                <a:uFillTx/>
                <a:latin typeface="Aptos" panose="02110004020202020204"/>
                <a:ea typeface="Aptos"/>
                <a:cs typeface="+mn-cs"/>
              </a:rPr>
              <a:t>el </a:t>
            </a:r>
          </a:p>
          <a:p>
            <a:pPr marL="0" marR="0" lvl="0" indent="0" algn="ctr" defTabSz="847210" rtl="0" eaLnBrk="1" fontAlgn="auto" latinLnBrk="0" hangingPunct="1">
              <a:lnSpc>
                <a:spcPct val="100000"/>
              </a:lnSpc>
              <a:spcBef>
                <a:spcPts val="0"/>
              </a:spcBef>
              <a:spcAft>
                <a:spcPts val="0"/>
              </a:spcAft>
              <a:buClrTx/>
              <a:buSzTx/>
              <a:buFontTx/>
              <a:buNone/>
              <a:tabLst/>
              <a:defRPr/>
            </a:pPr>
            <a:r>
              <a:rPr kumimoji="0" lang="es-US" sz="1588" b="0" i="1" u="none" strike="noStrike" cap="none" normalizeH="0" baseline="0" noProof="0" dirty="0">
                <a:ln>
                  <a:noFill/>
                </a:ln>
                <a:solidFill>
                  <a:prstClr val="white"/>
                </a:solidFill>
                <a:effectLst/>
                <a:uLnTx/>
                <a:uFillTx/>
                <a:latin typeface="Aptos" panose="02110004020202020204"/>
                <a:ea typeface="Aptos"/>
                <a:cs typeface="+mn-cs"/>
              </a:rPr>
              <a:t>3 de diciembre de 2025.</a:t>
            </a:r>
          </a:p>
        </p:txBody>
      </p:sp>
      <p:sp>
        <p:nvSpPr>
          <p:cNvPr id="10" name="TextBox 9">
            <a:extLst>
              <a:ext uri="{FF2B5EF4-FFF2-40B4-BE49-F238E27FC236}">
                <a16:creationId xmlns:a16="http://schemas.microsoft.com/office/drawing/2014/main" id="{BD0A1CD2-46EA-B926-F54E-15A02AF76886}"/>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1262E159-2A7E-777B-5F0C-C9E51D6C9EC8}"/>
              </a:ext>
            </a:extLst>
          </p:cNvPr>
          <p:cNvSpPr txBox="1"/>
          <p:nvPr/>
        </p:nvSpPr>
        <p:spPr>
          <a:xfrm>
            <a:off x="4964144" y="6271440"/>
            <a:ext cx="3539056" cy="553998"/>
          </a:xfrm>
          <a:prstGeom prst="rect">
            <a:avLst/>
          </a:prstGeom>
          <a:noFill/>
        </p:spPr>
        <p:txBody>
          <a:bodyPr wrap="squar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US" sz="300" noProof="0" dirty="0"/>
              <a:t>Notas del orador: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US" sz="300" noProof="0" dirty="0"/>
              <a:t>El 3 de diciembre de 2025, el administrador de la DEA Terry Cole lanzó “</a:t>
            </a:r>
            <a:r>
              <a:rPr lang="en-US" sz="300" noProof="0" dirty="0"/>
              <a:t>Fentanyl Free America</a:t>
            </a:r>
            <a:r>
              <a:rPr lang="es-US" sz="300" noProof="0" dirty="0"/>
              <a:t>” (Estados Unidos libre de fentanilo), un esfuerzo multifacético para salvar vidas estadounidenses de los opioides sintéticos al interrumpir la cadena de suministro del fentanilo para reducir su disponibilidad.</a:t>
            </a:r>
          </a:p>
          <a:p>
            <a:pPr marL="158750" indent="0">
              <a:buNone/>
            </a:pPr>
            <a:r>
              <a:rPr lang="en-US" sz="300" noProof="0" dirty="0"/>
              <a:t>Fentanyl Free America </a:t>
            </a:r>
            <a:r>
              <a:rPr lang="es-US" sz="300" noProof="0" dirty="0"/>
              <a:t>tiene tres componentes:</a:t>
            </a:r>
          </a:p>
          <a:p>
            <a:pPr marL="444500" indent="-285750">
              <a:buFont typeface="Arial" panose="020B0604020202020204" pitchFamily="34" charset="0"/>
              <a:buChar char="•"/>
            </a:pPr>
            <a:r>
              <a:rPr lang="es-US" sz="300" noProof="0" dirty="0"/>
              <a:t>Proteger a los estadounidenses de los traficantes de drogas;</a:t>
            </a:r>
          </a:p>
          <a:p>
            <a:pPr marL="444500" indent="-285750">
              <a:buFont typeface="Arial" panose="020B0604020202020204" pitchFamily="34" charset="0"/>
              <a:buChar char="•"/>
            </a:pPr>
            <a:r>
              <a:rPr lang="es-US" sz="300" noProof="0" dirty="0"/>
              <a:t>Prevenir el consumo de fentanilo, especialmente entre los jóvenes; y</a:t>
            </a:r>
          </a:p>
          <a:p>
            <a:pPr marL="444500" indent="-285750">
              <a:buFont typeface="Arial" panose="020B0604020202020204" pitchFamily="34" charset="0"/>
              <a:buChar char="•"/>
            </a:pPr>
            <a:r>
              <a:rPr lang="es-US" sz="300" noProof="0" dirty="0"/>
              <a:t>Apoyar a los afectados por el fentanilo, para incluir a los que sufren de adicción y a sus seres queridos.</a:t>
            </a:r>
          </a:p>
          <a:p>
            <a:pPr marL="158750" indent="0">
              <a:buNone/>
            </a:pPr>
            <a:r>
              <a:rPr lang="es-US" sz="300" noProof="0" dirty="0"/>
              <a:t>En la presentación de hoy hablaremos sobre cómo la DEA y sus socios llevan a cabo este trabajo.  </a:t>
            </a:r>
          </a:p>
          <a:p>
            <a:pPr marL="158750" indent="0">
              <a:buNone/>
            </a:pPr>
            <a:r>
              <a:rPr lang="es-US" sz="300" noProof="0" dirty="0"/>
              <a:t>Sin embargo, si hay algo que me gustaría que se llevaran hoy de aquí, es la dirección web </a:t>
            </a:r>
            <a:r>
              <a:rPr lang="en-US" sz="300" noProof="0" dirty="0"/>
              <a:t>de Fentanyl Free America</a:t>
            </a:r>
            <a:r>
              <a:rPr lang="es-US" sz="300" noProof="0" dirty="0"/>
              <a:t>, dea.gov/</a:t>
            </a:r>
            <a:r>
              <a:rPr lang="es-US" sz="300" noProof="0" dirty="0" err="1"/>
              <a:t>fentanylfree</a:t>
            </a:r>
            <a:r>
              <a:rPr lang="es-US" sz="300" noProof="0" dirty="0"/>
              <a:t>, para que la visiten y la compartan con sus amigos y compañeros de trabajo.</a:t>
            </a:r>
          </a:p>
        </p:txBody>
      </p:sp>
      <p:sp>
        <p:nvSpPr>
          <p:cNvPr id="55" name="Slide Number Placeholder 54">
            <a:extLst>
              <a:ext uri="{FF2B5EF4-FFF2-40B4-BE49-F238E27FC236}">
                <a16:creationId xmlns:a16="http://schemas.microsoft.com/office/drawing/2014/main" id="{1880F231-224D-0D04-9543-25BD466E9514}"/>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2</a:t>
            </a:fld>
            <a:endParaRPr lang="es-US" b="1" noProof="0" dirty="0">
              <a:solidFill>
                <a:schemeClr val="tx1"/>
              </a:solidFill>
            </a:endParaRPr>
          </a:p>
        </p:txBody>
      </p:sp>
      <p:pic>
        <p:nvPicPr>
          <p:cNvPr id="3" name="Picture 2">
            <a:extLst>
              <a:ext uri="{FF2B5EF4-FFF2-40B4-BE49-F238E27FC236}">
                <a16:creationId xmlns:a16="http://schemas.microsoft.com/office/drawing/2014/main" id="{85AF6848-D8FD-0D72-22FF-032811288BCD}"/>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132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A78FA-FEE5-8217-F587-EC476C5E14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E8A72E-09E0-EE0D-8806-72FA437EF2D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D0F6B808-27CE-FA5B-9A98-47BA3A4136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6358141B-B8C7-6EC4-F9FF-72A3D7595ACD}"/>
              </a:ext>
            </a:extLst>
          </p:cNvPr>
          <p:cNvSpPr txBox="1"/>
          <p:nvPr/>
        </p:nvSpPr>
        <p:spPr>
          <a:xfrm>
            <a:off x="10679893" y="510204"/>
            <a:ext cx="1215397"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5" name="Title 4">
            <a:extLst>
              <a:ext uri="{FF2B5EF4-FFF2-40B4-BE49-F238E27FC236}">
                <a16:creationId xmlns:a16="http://schemas.microsoft.com/office/drawing/2014/main" id="{409C2D4E-2972-6BC7-9A9D-1AD484693BC1}"/>
              </a:ext>
            </a:extLst>
          </p:cNvPr>
          <p:cNvSpPr>
            <a:spLocks noGrp="1"/>
          </p:cNvSpPr>
          <p:nvPr>
            <p:ph type="title"/>
          </p:nvPr>
        </p:nvSpPr>
        <p:spPr>
          <a:xfrm>
            <a:off x="6461595" y="994231"/>
            <a:ext cx="5724144" cy="600052"/>
          </a:xfrm>
        </p:spPr>
        <p:txBody>
          <a:bodyPr/>
          <a:lstStyle/>
          <a:p>
            <a:r>
              <a:rPr lang="es-US" sz="2800" noProof="0" dirty="0">
                <a:solidFill>
                  <a:srgbClr val="B70104"/>
                </a:solidFill>
              </a:rPr>
              <a:t>Presentación de “Herramientas para hablar”</a:t>
            </a:r>
          </a:p>
        </p:txBody>
      </p:sp>
      <p:sp>
        <p:nvSpPr>
          <p:cNvPr id="8" name="Content Placeholder 7">
            <a:extLst>
              <a:ext uri="{FF2B5EF4-FFF2-40B4-BE49-F238E27FC236}">
                <a16:creationId xmlns:a16="http://schemas.microsoft.com/office/drawing/2014/main" id="{AC94990E-343B-FD51-05BD-5F2E3CF2550E}"/>
              </a:ext>
            </a:extLst>
          </p:cNvPr>
          <p:cNvSpPr>
            <a:spLocks noGrp="1"/>
          </p:cNvSpPr>
          <p:nvPr>
            <p:ph idx="1"/>
          </p:nvPr>
        </p:nvSpPr>
        <p:spPr>
          <a:xfrm>
            <a:off x="611188" y="1739900"/>
            <a:ext cx="7219437" cy="4351338"/>
          </a:xfrm>
        </p:spPr>
        <p:txBody>
          <a:bodyPr>
            <a:normAutofit lnSpcReduction="10000"/>
          </a:bodyPr>
          <a:lstStyle/>
          <a:p>
            <a:pPr lvl="0"/>
            <a:r>
              <a:rPr lang="es-US" noProof="0" dirty="0"/>
              <a:t>Versión en video</a:t>
            </a:r>
          </a:p>
          <a:p>
            <a:pPr lvl="1">
              <a:buFont typeface="Arial" panose="020B0604020202020204" pitchFamily="34" charset="0"/>
              <a:buChar char="•"/>
            </a:pPr>
            <a:r>
              <a:rPr lang="es-US" noProof="0" dirty="0"/>
              <a:t>Ocho videos (aproximadamente de entre 3 y 10 minutos cada uno, 42 minutos en total)</a:t>
            </a:r>
          </a:p>
          <a:p>
            <a:pPr lvl="1">
              <a:buFont typeface="Arial" panose="020B0604020202020204" pitchFamily="34" charset="0"/>
              <a:buChar char="•"/>
            </a:pPr>
            <a:r>
              <a:rPr lang="es-US" noProof="0" dirty="0"/>
              <a:t>Las personas pueden verlos en línea, o </a:t>
            </a:r>
          </a:p>
          <a:p>
            <a:pPr lvl="1">
              <a:buFont typeface="Arial" panose="020B0604020202020204" pitchFamily="34" charset="0"/>
              <a:buChar char="•"/>
            </a:pPr>
            <a:r>
              <a:rPr lang="es-US" noProof="0" dirty="0"/>
              <a:t>Pueden impartirse como una presentación presencial</a:t>
            </a:r>
          </a:p>
          <a:p>
            <a:pPr lvl="1">
              <a:buFont typeface="Arial" panose="020B0604020202020204" pitchFamily="34" charset="0"/>
              <a:buChar char="•"/>
            </a:pPr>
            <a:r>
              <a:rPr lang="es-US" noProof="0" dirty="0">
                <a:hlinkClick r:id="rId4" tooltip="Tools to Talk with Your Young Person about Anything (including substance use)">
                  <a:extLst>
                    <a:ext uri="{A12FA001-AC4F-418D-AE19-62706E023703}">
                      <ahyp:hlinkClr xmlns:ahyp="http://schemas.microsoft.com/office/drawing/2018/hyperlinkcolor" val="tx"/>
                    </a:ext>
                  </a:extLst>
                </a:hlinkClick>
              </a:rPr>
              <a:t>www.getsmartaboutdrugs.com/toolstotalk</a:t>
            </a:r>
            <a:r>
              <a:rPr lang="es-US" noProof="0" dirty="0"/>
              <a:t> </a:t>
            </a:r>
          </a:p>
          <a:p>
            <a:pPr lvl="0">
              <a:spcBef>
                <a:spcPts val="3600"/>
              </a:spcBef>
            </a:pPr>
            <a:r>
              <a:rPr lang="es-US" noProof="0" dirty="0"/>
              <a:t>Disponible a través de los especialistas en divulgación comunitaria de la DEA para actividades de educación comunitaria o de formación para capacitadores.</a:t>
            </a:r>
          </a:p>
        </p:txBody>
      </p:sp>
      <p:pic>
        <p:nvPicPr>
          <p:cNvPr id="13" name="Picture 12" descr="Captura de pantalla de la página web titulada “Herramientas para hablar con tu hijo sobre cualquier tema (incluido el consumo de sustancias)”.">
            <a:extLst>
              <a:ext uri="{FF2B5EF4-FFF2-40B4-BE49-F238E27FC236}">
                <a16:creationId xmlns:a16="http://schemas.microsoft.com/office/drawing/2014/main" id="{ADC2297C-641B-6E09-8A2C-1C4E09E3C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9144" y="1788615"/>
            <a:ext cx="2973853" cy="4154985"/>
          </a:xfrm>
          <a:prstGeom prst="rect">
            <a:avLst/>
          </a:prstGeom>
        </p:spPr>
      </p:pic>
      <p:sp>
        <p:nvSpPr>
          <p:cNvPr id="10" name="TextBox 9">
            <a:extLst>
              <a:ext uri="{FF2B5EF4-FFF2-40B4-BE49-F238E27FC236}">
                <a16:creationId xmlns:a16="http://schemas.microsoft.com/office/drawing/2014/main" id="{FA951DEE-EE50-6E6B-315B-2134F0B7C877}"/>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B327961D-FE9C-C4C8-8D3E-BB042EC8A9C5}"/>
              </a:ext>
            </a:extLst>
          </p:cNvPr>
          <p:cNvSpPr txBox="1"/>
          <p:nvPr/>
        </p:nvSpPr>
        <p:spPr>
          <a:xfrm>
            <a:off x="4220906" y="6356350"/>
            <a:ext cx="4655900" cy="323165"/>
          </a:xfrm>
          <a:prstGeom prst="rect">
            <a:avLst/>
          </a:prstGeom>
          <a:noFill/>
        </p:spPr>
        <p:txBody>
          <a:bodyPr wrap="square">
            <a:spAutoFit/>
          </a:bodyPr>
          <a:lstStyle/>
          <a:p>
            <a:pPr marL="0" indent="0">
              <a:buNone/>
            </a:pPr>
            <a:r>
              <a:rPr lang="es-US" sz="300" noProof="0" dirty="0"/>
              <a:t>Notas del orador:</a:t>
            </a:r>
          </a:p>
          <a:p>
            <a:pPr marL="0" indent="0">
              <a:buNone/>
            </a:pPr>
            <a:r>
              <a:rPr lang="es-US" sz="300" noProof="0" dirty="0"/>
              <a:t>Esta presentación está disponible a través de especialistas en divulgación comunitaria, pero también queríamos que estuviera disponible de manera más amplia.</a:t>
            </a:r>
          </a:p>
          <a:p>
            <a:pPr marL="0" indent="0" defTabSz="1123340">
              <a:buNone/>
              <a:defRPr/>
            </a:pPr>
            <a:r>
              <a:rPr lang="es-US" sz="300" noProof="0" dirty="0"/>
              <a:t>Por ese motivo, creamos una versión en video.  Está disponible en </a:t>
            </a:r>
            <a:r>
              <a:rPr lang="es-US" sz="300" noProof="0" dirty="0">
                <a:hlinkClick r:id="rId4" tooltip="Tools to Talk with Your Young Person about Anything (including substance use)"/>
              </a:rPr>
              <a:t>getsmartaboutdrugs.com/</a:t>
            </a:r>
            <a:r>
              <a:rPr lang="es-US" sz="300" noProof="0" dirty="0" err="1">
                <a:hlinkClick r:id="rId4" tooltip="Tools to Talk with Your Young Person about Anything (including substance use)"/>
              </a:rPr>
              <a:t>toolstotalk</a:t>
            </a:r>
            <a:r>
              <a:rPr lang="es-US" sz="300" noProof="0" dirty="0"/>
              <a:t> </a:t>
            </a:r>
          </a:p>
          <a:p>
            <a:pPr marL="0" indent="0"/>
            <a:r>
              <a:rPr lang="es-US" sz="300" noProof="0" dirty="0"/>
              <a:t>Hay un total de ocho videos que tienen una duración de 3 a 10 minutos.</a:t>
            </a:r>
          </a:p>
          <a:p>
            <a:pPr marL="0" indent="0"/>
            <a:r>
              <a:rPr lang="es-US" sz="300" noProof="0" dirty="0"/>
              <a:t>Pueden ser visualizados de forma individual o en grupo, cuando pueden dar lugar a un debate.</a:t>
            </a:r>
          </a:p>
        </p:txBody>
      </p:sp>
      <p:sp>
        <p:nvSpPr>
          <p:cNvPr id="55" name="Slide Number Placeholder 54">
            <a:extLst>
              <a:ext uri="{FF2B5EF4-FFF2-40B4-BE49-F238E27FC236}">
                <a16:creationId xmlns:a16="http://schemas.microsoft.com/office/drawing/2014/main" id="{67209D3D-0BB7-AEF9-8F08-16AD00429732}"/>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20</a:t>
            </a:fld>
            <a:endParaRPr lang="es-US" b="1" noProof="0" dirty="0">
              <a:solidFill>
                <a:schemeClr val="tx1"/>
              </a:solidFill>
            </a:endParaRPr>
          </a:p>
        </p:txBody>
      </p:sp>
      <p:pic>
        <p:nvPicPr>
          <p:cNvPr id="3" name="Picture 2">
            <a:extLst>
              <a:ext uri="{FF2B5EF4-FFF2-40B4-BE49-F238E27FC236}">
                <a16:creationId xmlns:a16="http://schemas.microsoft.com/office/drawing/2014/main" id="{7C3E8095-7051-3556-055C-7D6886869936}"/>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2344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C3EB-6159-5D5D-B1E1-F77E8472CCC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F69D483-07D1-0C38-F276-26C5EAC96F2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16" name="Rectangle 15">
            <a:extLst>
              <a:ext uri="{FF2B5EF4-FFF2-40B4-BE49-F238E27FC236}">
                <a16:creationId xmlns:a16="http://schemas.microsoft.com/office/drawing/2014/main" id="{C3517A34-02F0-4818-99D3-90486A1DB4E1}"/>
              </a:ext>
              <a:ext uri="{C183D7F6-B498-43B3-948B-1728B52AA6E4}">
                <adec:decorative xmlns:adec="http://schemas.microsoft.com/office/drawing/2017/decorative" val="1"/>
              </a:ext>
            </a:extLst>
          </p:cNvPr>
          <p:cNvSpPr>
            <a:spLocks/>
          </p:cNvSpPr>
          <p:nvPr/>
        </p:nvSpPr>
        <p:spPr>
          <a:xfrm>
            <a:off x="6261" y="1526650"/>
            <a:ext cx="12185739" cy="47145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E1153AD9-40C8-BF7C-E90C-C4B569A7EB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A5AE7107-2D35-98A7-56E3-F60B679175E6}"/>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2" name="Title 1">
            <a:extLst>
              <a:ext uri="{FF2B5EF4-FFF2-40B4-BE49-F238E27FC236}">
                <a16:creationId xmlns:a16="http://schemas.microsoft.com/office/drawing/2014/main" id="{931686A2-EDF3-EA16-507B-968CED2F9F1C}"/>
              </a:ext>
            </a:extLst>
          </p:cNvPr>
          <p:cNvSpPr>
            <a:spLocks noGrp="1"/>
          </p:cNvSpPr>
          <p:nvPr>
            <p:ph type="title"/>
          </p:nvPr>
        </p:nvSpPr>
        <p:spPr>
          <a:xfrm>
            <a:off x="5743244" y="910517"/>
            <a:ext cx="6008365" cy="637261"/>
          </a:xfrm>
        </p:spPr>
        <p:txBody>
          <a:bodyPr/>
          <a:lstStyle/>
          <a:p>
            <a:r>
              <a:rPr lang="es-US" b="1" noProof="0" dirty="0">
                <a:solidFill>
                  <a:srgbClr val="B70104"/>
                </a:solidFill>
                <a:latin typeface="Aptos" panose="02110004020202020204"/>
              </a:rPr>
              <a:t>Juntos para las familias es …</a:t>
            </a:r>
          </a:p>
        </p:txBody>
      </p:sp>
      <p:pic>
        <p:nvPicPr>
          <p:cNvPr id="8" name="Picture 7" descr="Logotipo: Together for Families ">
            <a:extLst>
              <a:ext uri="{FF2B5EF4-FFF2-40B4-BE49-F238E27FC236}">
                <a16:creationId xmlns:a16="http://schemas.microsoft.com/office/drawing/2014/main" id="{EB59A6AD-17AD-E665-81FA-841D5A8C6057}"/>
              </a:ext>
            </a:extLst>
          </p:cNvPr>
          <p:cNvPicPr>
            <a:picLocks noChangeAspect="1"/>
          </p:cNvPicPr>
          <p:nvPr/>
        </p:nvPicPr>
        <p:blipFill>
          <a:blip r:embed="rId5" cstate="screen">
            <a:extLst>
              <a:ext uri="{28A0092B-C50C-407E-A947-70E740481C1C}">
                <a14:useLocalDpi xmlns:a14="http://schemas.microsoft.com/office/drawing/2010/main"/>
              </a:ext>
            </a:extLst>
          </a:blip>
          <a:srcRect t="-10547" r="-1223"/>
          <a:stretch>
            <a:fillRect/>
          </a:stretch>
        </p:blipFill>
        <p:spPr>
          <a:xfrm>
            <a:off x="440390" y="1420299"/>
            <a:ext cx="5121806" cy="2518921"/>
          </a:xfrm>
          <a:prstGeom prst="rect">
            <a:avLst/>
          </a:prstGeom>
        </p:spPr>
      </p:pic>
      <p:sp>
        <p:nvSpPr>
          <p:cNvPr id="5" name="Content Placeholder 4">
            <a:extLst>
              <a:ext uri="{FF2B5EF4-FFF2-40B4-BE49-F238E27FC236}">
                <a16:creationId xmlns:a16="http://schemas.microsoft.com/office/drawing/2014/main" id="{1155F694-17C1-F20C-C827-BFA299130548}"/>
              </a:ext>
            </a:extLst>
          </p:cNvPr>
          <p:cNvSpPr>
            <a:spLocks noGrp="1"/>
          </p:cNvSpPr>
          <p:nvPr>
            <p:ph idx="1"/>
          </p:nvPr>
        </p:nvSpPr>
        <p:spPr>
          <a:xfrm>
            <a:off x="5562196" y="1740535"/>
            <a:ext cx="5788473" cy="4351338"/>
          </a:xfrm>
        </p:spPr>
        <p:txBody>
          <a:bodyPr>
            <a:normAutofit fontScale="92500" lnSpcReduction="20000"/>
          </a:bodyPr>
          <a:lstStyle/>
          <a:p>
            <a:pPr marL="285750" lvl="0" indent="-285750">
              <a:spcAft>
                <a:spcPts val="1800"/>
              </a:spcAft>
              <a:buClr>
                <a:srgbClr val="C00000"/>
              </a:buClr>
              <a:buFont typeface="System Font Regular"/>
              <a:buChar char="★"/>
              <a:defRPr/>
            </a:pPr>
            <a:r>
              <a:rPr lang="es-US" noProof="0" dirty="0">
                <a:solidFill>
                  <a:srgbClr val="18274F"/>
                </a:solidFill>
              </a:rPr>
              <a:t>Una “gran plataforma” que reúne a todas las organizaciones que prestan apoyo a las familias, desde la prevención hasta la pérdida de un ser querido</a:t>
            </a:r>
          </a:p>
          <a:p>
            <a:pPr marL="285750" lvl="0" indent="-285750">
              <a:spcAft>
                <a:spcPts val="1800"/>
              </a:spcAft>
              <a:buClr>
                <a:srgbClr val="C00000"/>
              </a:buClr>
              <a:buFont typeface="System Font Regular"/>
              <a:buChar char="★"/>
              <a:defRPr/>
            </a:pPr>
            <a:r>
              <a:rPr lang="es-US" noProof="0" dirty="0">
                <a:solidFill>
                  <a:srgbClr val="18274F"/>
                </a:solidFill>
              </a:rPr>
              <a:t>Un recurso en línea para familias que buscan apoyo</a:t>
            </a:r>
          </a:p>
          <a:p>
            <a:pPr marL="285750" lvl="0" indent="-285750">
              <a:spcAft>
                <a:spcPts val="1800"/>
              </a:spcAft>
              <a:buClr>
                <a:srgbClr val="C00000"/>
              </a:buClr>
              <a:buFont typeface="System Font Regular"/>
              <a:buChar char="★"/>
              <a:defRPr/>
            </a:pPr>
            <a:r>
              <a:rPr lang="es-US" noProof="0" dirty="0">
                <a:solidFill>
                  <a:srgbClr val="18274F"/>
                </a:solidFill>
              </a:rPr>
              <a:t>Una forma en que la DEA puede dar a conocer los recursos de nuestros socios</a:t>
            </a:r>
          </a:p>
          <a:p>
            <a:pPr marL="285750" lvl="0" indent="-285750">
              <a:lnSpc>
                <a:spcPct val="100000"/>
              </a:lnSpc>
              <a:spcAft>
                <a:spcPts val="1800"/>
              </a:spcAft>
              <a:buClr>
                <a:srgbClr val="C00000"/>
              </a:buClr>
              <a:buFont typeface="System Font Regular"/>
              <a:buChar char="★"/>
              <a:defRPr/>
            </a:pPr>
            <a:r>
              <a:rPr lang="es-US" b="1" noProof="0" dirty="0">
                <a:solidFill>
                  <a:srgbClr val="CF1E25"/>
                </a:solidFill>
                <a:hlinkClick r:id="rId6" tooltip="Juntos para las familias">
                  <a:extLst>
                    <a:ext uri="{A12FA001-AC4F-418D-AE19-62706E023703}">
                      <ahyp:hlinkClr xmlns:ahyp="http://schemas.microsoft.com/office/drawing/2018/hyperlinkcolor" val="tx"/>
                    </a:ext>
                  </a:extLst>
                </a:hlinkClick>
              </a:rPr>
              <a:t>www.dea.gov/togetherforfamilies</a:t>
            </a:r>
            <a:r>
              <a:rPr lang="es-US" b="1" noProof="0" dirty="0">
                <a:solidFill>
                  <a:srgbClr val="CF1E25"/>
                </a:solidFill>
              </a:rPr>
              <a:t> </a:t>
            </a:r>
          </a:p>
        </p:txBody>
      </p:sp>
      <p:pic>
        <p:nvPicPr>
          <p:cNvPr id="17" name="Picture 16">
            <a:hlinkClick r:id="rId6" tooltip="Juntos para las familias"/>
            <a:extLst>
              <a:ext uri="{FF2B5EF4-FFF2-40B4-BE49-F238E27FC236}">
                <a16:creationId xmlns:a16="http://schemas.microsoft.com/office/drawing/2014/main" id="{1F2683C2-909B-655A-6521-7E9889372C38}"/>
              </a:ext>
              <a:ext uri="{C183D7F6-B498-43B3-948B-1728B52AA6E4}">
                <adec:decorative xmlns:adec="http://schemas.microsoft.com/office/drawing/2017/decorative" val="1"/>
              </a:ext>
            </a:extLst>
          </p:cNvPr>
          <p:cNvPicPr>
            <a:picLocks noChangeAspect="1"/>
          </p:cNvPicPr>
          <p:nvPr/>
        </p:nvPicPr>
        <p:blipFill>
          <a:blip r:embed="rId7">
            <a:biLevel thresh="50000"/>
          </a:blip>
          <a:stretch>
            <a:fillRect/>
          </a:stretch>
        </p:blipFill>
        <p:spPr>
          <a:xfrm>
            <a:off x="2016884" y="4057035"/>
            <a:ext cx="1968819" cy="2065330"/>
          </a:xfrm>
          <a:prstGeom prst="rect">
            <a:avLst/>
          </a:prstGeom>
        </p:spPr>
      </p:pic>
      <p:sp>
        <p:nvSpPr>
          <p:cNvPr id="10" name="TextBox 9">
            <a:extLst>
              <a:ext uri="{FF2B5EF4-FFF2-40B4-BE49-F238E27FC236}">
                <a16:creationId xmlns:a16="http://schemas.microsoft.com/office/drawing/2014/main" id="{81669382-0641-7641-4F20-BAD35995EE6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5" name="Slide Number Placeholder 54">
            <a:extLst>
              <a:ext uri="{FF2B5EF4-FFF2-40B4-BE49-F238E27FC236}">
                <a16:creationId xmlns:a16="http://schemas.microsoft.com/office/drawing/2014/main" id="{5EA77A78-46E5-7020-33DE-2EB67E0926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95A3B88A-6FAE-8306-DAAA-090F7E1AC2A1}"/>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9389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B27C-7888-E13C-877F-0F4A60A1131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B97EEB1-2B37-FCE7-95BF-48F2253E336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6756D0E1-D262-1CFC-1E29-3D16D869652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US" noProof="0" dirty="0"/>
          </a:p>
        </p:txBody>
      </p:sp>
      <p:pic>
        <p:nvPicPr>
          <p:cNvPr id="6" name="Picture 5">
            <a:extLst>
              <a:ext uri="{FF2B5EF4-FFF2-40B4-BE49-F238E27FC236}">
                <a16:creationId xmlns:a16="http://schemas.microsoft.com/office/drawing/2014/main" id="{F6D83364-6F81-4172-3E3C-3A6CC0EAE1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136F46C6-3A1E-5AD2-A8DA-294C36F5727B}"/>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4" name="Title 3">
            <a:extLst>
              <a:ext uri="{FF2B5EF4-FFF2-40B4-BE49-F238E27FC236}">
                <a16:creationId xmlns:a16="http://schemas.microsoft.com/office/drawing/2014/main" id="{1B6323C1-390E-F16B-BA9D-AF26C39E29E6}"/>
              </a:ext>
            </a:extLst>
          </p:cNvPr>
          <p:cNvSpPr txBox="1">
            <a:spLocks noGrp="1"/>
          </p:cNvSpPr>
          <p:nvPr>
            <p:ph type="title" idx="4294967295"/>
          </p:nvPr>
        </p:nvSpPr>
        <p:spPr>
          <a:xfrm>
            <a:off x="433138" y="2459504"/>
            <a:ext cx="301698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0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Día Nacional de Recogida de Medicamentos Recetados</a:t>
            </a:r>
          </a:p>
        </p:txBody>
      </p:sp>
      <p:pic>
        <p:nvPicPr>
          <p:cNvPr id="12" name="Picture 11" descr="Logotipo: Día Nacional de Recogida de Medicamentos Recetados de la DEA.">
            <a:extLst>
              <a:ext uri="{FF2B5EF4-FFF2-40B4-BE49-F238E27FC236}">
                <a16:creationId xmlns:a16="http://schemas.microsoft.com/office/drawing/2014/main" id="{640D2D4F-34EA-32E4-5B54-82A15DF951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611693" y="1734400"/>
            <a:ext cx="8412480" cy="3600450"/>
          </a:xfrm>
          <a:prstGeom prst="rect">
            <a:avLst/>
          </a:prstGeom>
        </p:spPr>
      </p:pic>
      <p:sp>
        <p:nvSpPr>
          <p:cNvPr id="14" name="TextBox 13">
            <a:extLst>
              <a:ext uri="{FF2B5EF4-FFF2-40B4-BE49-F238E27FC236}">
                <a16:creationId xmlns:a16="http://schemas.microsoft.com/office/drawing/2014/main" id="{5C29842C-A489-83C8-A234-3D8A2D4619E6}"/>
              </a:ext>
            </a:extLst>
          </p:cNvPr>
          <p:cNvSpPr txBox="1"/>
          <p:nvPr/>
        </p:nvSpPr>
        <p:spPr>
          <a:xfrm>
            <a:off x="4820047" y="5392934"/>
            <a:ext cx="5995773" cy="707886"/>
          </a:xfrm>
          <a:prstGeom prst="rect">
            <a:avLst/>
          </a:prstGeom>
          <a:noFill/>
        </p:spPr>
        <p:txBody>
          <a:bodyPr wrap="square">
            <a:spAutoFit/>
          </a:bodyPr>
          <a:lstStyle/>
          <a:p>
            <a:pPr marL="63500" marR="0" lvl="0" indent="0" algn="ctr" defTabSz="914400" rtl="0" eaLnBrk="1" fontAlgn="auto" latinLnBrk="0" hangingPunct="1">
              <a:lnSpc>
                <a:spcPct val="100000"/>
              </a:lnSpc>
              <a:spcBef>
                <a:spcPts val="0"/>
              </a:spcBef>
              <a:spcAft>
                <a:spcPts val="0"/>
              </a:spcAft>
              <a:buClrTx/>
              <a:buSzTx/>
              <a:buFontTx/>
              <a:buNone/>
              <a:tabLst/>
              <a:defRPr/>
            </a:pPr>
            <a:r>
              <a:rPr kumimoji="0" lang="es-US" sz="4000" b="1" i="0" u="none" strike="noStrike" cap="none" normalizeH="0" baseline="0" noProof="0" dirty="0">
                <a:ln>
                  <a:noFill/>
                </a:ln>
                <a:solidFill>
                  <a:prstClr val="white"/>
                </a:solidFill>
                <a:effectLst/>
                <a:uLnTx/>
                <a:uFillTx/>
                <a:latin typeface="Aptos" panose="02110004020202020204"/>
                <a:ea typeface="Aptos"/>
                <a:cs typeface="+mn-cs"/>
                <a:hlinkClick r:id="rId6" tooltip="Página web del programa DEA Take Back Prescription">
                  <a:extLst>
                    <a:ext uri="{A12FA001-AC4F-418D-AE19-62706E023703}">
                      <ahyp:hlinkClr xmlns:ahyp="http://schemas.microsoft.com/office/drawing/2018/hyperlinkcolor" val="tx"/>
                    </a:ext>
                  </a:extLst>
                </a:hlinkClick>
              </a:rPr>
              <a:t>www.deatakeback.com</a:t>
            </a:r>
            <a:r>
              <a:rPr kumimoji="0" lang="es-US" sz="4000" b="1" i="0" u="none" strike="noStrike" cap="none" normalizeH="0" baseline="0" noProof="0" dirty="0">
                <a:ln>
                  <a:noFill/>
                </a:ln>
                <a:solidFill>
                  <a:prstClr val="white"/>
                </a:solidFill>
                <a:effectLst/>
                <a:uLnTx/>
                <a:uFillTx/>
                <a:latin typeface="Aptos" panose="02110004020202020204"/>
                <a:ea typeface="Aptos"/>
                <a:cs typeface="+mn-cs"/>
              </a:rPr>
              <a:t> </a:t>
            </a:r>
          </a:p>
        </p:txBody>
      </p:sp>
      <p:sp>
        <p:nvSpPr>
          <p:cNvPr id="10" name="TextBox 9">
            <a:extLst>
              <a:ext uri="{FF2B5EF4-FFF2-40B4-BE49-F238E27FC236}">
                <a16:creationId xmlns:a16="http://schemas.microsoft.com/office/drawing/2014/main" id="{664B173E-7E82-1FB6-FDCC-5F8145E0A63A}"/>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DD9A259D-C9D8-34A6-B43B-54A514D86A32}"/>
              </a:ext>
            </a:extLst>
          </p:cNvPr>
          <p:cNvSpPr txBox="1"/>
          <p:nvPr/>
        </p:nvSpPr>
        <p:spPr>
          <a:xfrm>
            <a:off x="4319608" y="6356350"/>
            <a:ext cx="6192252" cy="276999"/>
          </a:xfrm>
          <a:prstGeom prst="rect">
            <a:avLst/>
          </a:prstGeom>
          <a:noFill/>
        </p:spPr>
        <p:txBody>
          <a:bodyPr wrap="square">
            <a:spAutoFit/>
          </a:bodyPr>
          <a:lstStyle/>
          <a:p>
            <a:r>
              <a:rPr lang="es-US" sz="300" noProof="0" dirty="0"/>
              <a:t>Notas del orador:</a:t>
            </a:r>
          </a:p>
          <a:p>
            <a:r>
              <a:rPr lang="en-US" sz="300" noProof="0" dirty="0"/>
              <a:t>Take Back Day </a:t>
            </a:r>
            <a:r>
              <a:rPr lang="es-US" sz="300" noProof="0" dirty="0"/>
              <a:t>(Día de recogida de medicamentos) es una iniciativa gestionada por la división de Control de Desvíos. </a:t>
            </a:r>
          </a:p>
          <a:p>
            <a:r>
              <a:rPr lang="es-US" sz="300" noProof="0" dirty="0"/>
              <a:t>Se celebra dos veces al año, en abril y en octubre; suele ser el último sábado de cada mes y ofrece la oportunidad de deshacerse de los medicamentos que ya no se necesitan en el hogar.</a:t>
            </a:r>
          </a:p>
          <a:p>
            <a:r>
              <a:rPr lang="es-US" sz="300" noProof="0" dirty="0"/>
              <a:t>Si trabaja en las fuerzas del orden o en una organización comunitaria, cada división cuenta con su propio coordinador del programa “</a:t>
            </a:r>
            <a:r>
              <a:rPr lang="en-US" sz="300" noProof="0" dirty="0"/>
              <a:t>Take Back</a:t>
            </a:r>
            <a:r>
              <a:rPr lang="es-US" sz="300" noProof="0" dirty="0"/>
              <a:t>” con el que puede colaborar.</a:t>
            </a:r>
          </a:p>
        </p:txBody>
      </p:sp>
      <p:sp>
        <p:nvSpPr>
          <p:cNvPr id="55" name="Slide Number Placeholder 54">
            <a:extLst>
              <a:ext uri="{FF2B5EF4-FFF2-40B4-BE49-F238E27FC236}">
                <a16:creationId xmlns:a16="http://schemas.microsoft.com/office/drawing/2014/main" id="{F08648E6-2262-F69A-998C-A9462D38E6C3}"/>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22</a:t>
            </a:fld>
            <a:endParaRPr lang="es-US" b="1" noProof="0" dirty="0">
              <a:solidFill>
                <a:schemeClr val="tx1"/>
              </a:solidFill>
            </a:endParaRPr>
          </a:p>
        </p:txBody>
      </p:sp>
      <p:pic>
        <p:nvPicPr>
          <p:cNvPr id="3" name="Picture 2">
            <a:extLst>
              <a:ext uri="{FF2B5EF4-FFF2-40B4-BE49-F238E27FC236}">
                <a16:creationId xmlns:a16="http://schemas.microsoft.com/office/drawing/2014/main" id="{B6DB21BD-B972-BF18-A073-0238754F5D7F}"/>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459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D78F-8AAF-9957-918D-4A1BD1FEF5A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AC2FB54-47BD-B7EB-540E-207C2DEF993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63148E7D-F8D6-AD64-CF3D-8CF07CADD4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94E9CD2F-6DAD-82A4-FA7C-9E42B3AE1361}"/>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5" name="Title 1">
            <a:extLst>
              <a:ext uri="{FF2B5EF4-FFF2-40B4-BE49-F238E27FC236}">
                <a16:creationId xmlns:a16="http://schemas.microsoft.com/office/drawing/2014/main" id="{250D5066-AA1B-7C2B-1E22-1E8E1E6B71DF}"/>
              </a:ext>
            </a:extLst>
          </p:cNvPr>
          <p:cNvSpPr txBox="1">
            <a:spLocks noGrp="1"/>
          </p:cNvSpPr>
          <p:nvPr>
            <p:ph type="title" idx="4294967295"/>
          </p:nvPr>
        </p:nvSpPr>
        <p:spPr>
          <a:xfrm>
            <a:off x="4491789" y="995808"/>
            <a:ext cx="7258252"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US" sz="3200" b="1" i="0" u="none" strike="noStrike" cap="none" normalizeH="0" baseline="0" noProof="0" dirty="0">
                <a:ln>
                  <a:noFill/>
                </a:ln>
                <a:solidFill>
                  <a:srgbClr val="B70104"/>
                </a:solidFill>
                <a:effectLst/>
                <a:uLnTx/>
                <a:uFillTx/>
                <a:latin typeface="Aptos" panose="02110004020202020204"/>
                <a:ea typeface="Aptos"/>
                <a:cs typeface="+mj-cs"/>
              </a:rPr>
              <a:t>Página web para padres y cuidadores</a:t>
            </a:r>
          </a:p>
        </p:txBody>
      </p:sp>
      <p:sp>
        <p:nvSpPr>
          <p:cNvPr id="2" name="Rectangle 1">
            <a:extLst>
              <a:ext uri="{FF2B5EF4-FFF2-40B4-BE49-F238E27FC236}">
                <a16:creationId xmlns:a16="http://schemas.microsoft.com/office/drawing/2014/main" id="{17ECD3CD-1A28-A37E-54FB-E2DD8BBE61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Captura de pantalla de la página web “Get Smart About Drugs”.">
            <a:extLst>
              <a:ext uri="{FF2B5EF4-FFF2-40B4-BE49-F238E27FC236}">
                <a16:creationId xmlns:a16="http://schemas.microsoft.com/office/drawing/2014/main" id="{6D93FA87-67F3-29C7-6BE2-0BFDF98281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3320" y="1610497"/>
            <a:ext cx="5598490" cy="3855407"/>
          </a:xfrm>
          <a:prstGeom prst="rect">
            <a:avLst/>
          </a:prstGeom>
        </p:spPr>
      </p:pic>
      <p:sp>
        <p:nvSpPr>
          <p:cNvPr id="4" name="TextBox 3">
            <a:extLst>
              <a:ext uri="{FF2B5EF4-FFF2-40B4-BE49-F238E27FC236}">
                <a16:creationId xmlns:a16="http://schemas.microsoft.com/office/drawing/2014/main" id="{EE90D005-F4AA-A646-855C-C901D1A9CD51}"/>
              </a:ext>
            </a:extLst>
          </p:cNvPr>
          <p:cNvSpPr txBox="1"/>
          <p:nvPr/>
        </p:nvSpPr>
        <p:spPr>
          <a:xfrm>
            <a:off x="3073270" y="5465904"/>
            <a:ext cx="66848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200" b="1" i="0" u="sng" strike="noStrike" cap="none"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hlinkClick r:id="rId6" tooltip="Sitio web de Get Smart About Drugs">
                  <a:extLst>
                    <a:ext uri="{A12FA001-AC4F-418D-AE19-62706E023703}">
                      <ahyp:hlinkClr xmlns:ahyp="http://schemas.microsoft.com/office/drawing/2018/hyperlinkcolor" val="tx"/>
                    </a:ext>
                  </a:extLst>
                </a:hlinkClick>
              </a:rPr>
              <a:t>www.getsmartaboutdrugs.com</a:t>
            </a:r>
          </a:p>
        </p:txBody>
      </p:sp>
      <p:sp>
        <p:nvSpPr>
          <p:cNvPr id="10" name="TextBox 9">
            <a:extLst>
              <a:ext uri="{FF2B5EF4-FFF2-40B4-BE49-F238E27FC236}">
                <a16:creationId xmlns:a16="http://schemas.microsoft.com/office/drawing/2014/main" id="{1087F4DA-4AF3-0DA8-6F2D-1972AD042638}"/>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9" name="TextBox 8">
            <a:extLst>
              <a:ext uri="{FF2B5EF4-FFF2-40B4-BE49-F238E27FC236}">
                <a16:creationId xmlns:a16="http://schemas.microsoft.com/office/drawing/2014/main" id="{EC37C5FB-3AD9-A0C9-5C1A-FBA38F8F3327}"/>
              </a:ext>
            </a:extLst>
          </p:cNvPr>
          <p:cNvSpPr txBox="1"/>
          <p:nvPr/>
        </p:nvSpPr>
        <p:spPr>
          <a:xfrm>
            <a:off x="4108851" y="6450227"/>
            <a:ext cx="6192252"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3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 noProof="0" dirty="0"/>
              <a:t>Get Smart About Drugs </a:t>
            </a:r>
            <a:r>
              <a:rPr lang="es-US" sz="300" noProof="0" dirty="0"/>
              <a:t>(Infórmese sobre las drogas) está dirigido a padres, cuidadores y educadores.</a:t>
            </a:r>
          </a:p>
        </p:txBody>
      </p:sp>
      <p:sp>
        <p:nvSpPr>
          <p:cNvPr id="55" name="Slide Number Placeholder 54">
            <a:extLst>
              <a:ext uri="{FF2B5EF4-FFF2-40B4-BE49-F238E27FC236}">
                <a16:creationId xmlns:a16="http://schemas.microsoft.com/office/drawing/2014/main" id="{DA8324B3-0983-2391-789D-9E570D6DEA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4957D702-2152-8740-DF81-FB9C0BFA8F00}"/>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6327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22C9-7BDF-CBED-1A04-CD1122CF59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EA76456-6E28-3DED-DA47-CDAFF48D3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CB18FD60-4408-540C-6499-9BB0C3101C93}"/>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3" name="Title 1">
            <a:extLst>
              <a:ext uri="{FF2B5EF4-FFF2-40B4-BE49-F238E27FC236}">
                <a16:creationId xmlns:a16="http://schemas.microsoft.com/office/drawing/2014/main" id="{44D44ECD-7B1F-866A-354D-06F4B63E6376}"/>
              </a:ext>
            </a:extLst>
          </p:cNvPr>
          <p:cNvSpPr txBox="1">
            <a:spLocks noGrp="1"/>
          </p:cNvSpPr>
          <p:nvPr>
            <p:ph type="title" idx="4294967295"/>
          </p:nvPr>
        </p:nvSpPr>
        <p:spPr>
          <a:xfrm>
            <a:off x="4138863" y="995808"/>
            <a:ext cx="7583745"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defRPr/>
            </a:pPr>
            <a:r>
              <a:rPr lang="es-US" sz="3200" b="1" noProof="0" dirty="0">
                <a:solidFill>
                  <a:srgbClr val="B70104"/>
                </a:solidFill>
                <a:latin typeface="Aptos" panose="02110004020202020204"/>
                <a:ea typeface="Aptos"/>
              </a:rPr>
              <a:t>Página</a:t>
            </a:r>
            <a:r>
              <a:rPr kumimoji="0" lang="es-US" sz="3200" b="1" i="0" u="none" strike="noStrike" cap="none" normalizeH="0" baseline="0" noProof="0" dirty="0">
                <a:ln>
                  <a:noFill/>
                </a:ln>
                <a:solidFill>
                  <a:srgbClr val="B70104"/>
                </a:solidFill>
                <a:effectLst/>
                <a:uLnTx/>
                <a:uFillTx/>
                <a:latin typeface="Aptos" panose="02110004020202020204"/>
                <a:ea typeface="Aptos"/>
                <a:cs typeface="+mj-cs"/>
              </a:rPr>
              <a:t> web para educación superior</a:t>
            </a:r>
          </a:p>
        </p:txBody>
      </p:sp>
      <p:sp>
        <p:nvSpPr>
          <p:cNvPr id="2" name="Rectangle 1">
            <a:extLst>
              <a:ext uri="{FF2B5EF4-FFF2-40B4-BE49-F238E27FC236}">
                <a16:creationId xmlns:a16="http://schemas.microsoft.com/office/drawing/2014/main" id="{F0D22411-7D20-EDFB-C1D9-E4CF27672CD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Captura de pantalla de la página web “Campus Drug Prevention”.">
            <a:extLst>
              <a:ext uri="{FF2B5EF4-FFF2-40B4-BE49-F238E27FC236}">
                <a16:creationId xmlns:a16="http://schemas.microsoft.com/office/drawing/2014/main" id="{A448999E-D7DD-8388-A1F7-0DFFBC2B21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8286" y="1655042"/>
            <a:ext cx="6209166" cy="3904515"/>
          </a:xfrm>
          <a:prstGeom prst="rect">
            <a:avLst/>
          </a:prstGeom>
        </p:spPr>
      </p:pic>
      <p:sp>
        <p:nvSpPr>
          <p:cNvPr id="4" name="TextBox 3">
            <a:extLst>
              <a:ext uri="{FF2B5EF4-FFF2-40B4-BE49-F238E27FC236}">
                <a16:creationId xmlns:a16="http://schemas.microsoft.com/office/drawing/2014/main" id="{C2E3A38A-B1DF-5E64-F140-86C590F804A1}"/>
              </a:ext>
            </a:extLst>
          </p:cNvPr>
          <p:cNvSpPr txBox="1"/>
          <p:nvPr/>
        </p:nvSpPr>
        <p:spPr>
          <a:xfrm>
            <a:off x="2388400" y="5559557"/>
            <a:ext cx="7408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600" b="1" i="0" u="sng" strike="noStrike" cap="none"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hlinkClick r:id="rId5" tooltip="Sitio web de Campus Drug Prevention">
                  <a:extLst>
                    <a:ext uri="{A12FA001-AC4F-418D-AE19-62706E023703}">
                      <ahyp:hlinkClr xmlns:ahyp="http://schemas.microsoft.com/office/drawing/2018/hyperlinkcolor" val="tx"/>
                    </a:ext>
                  </a:extLst>
                </a:hlinkClick>
              </a:rPr>
              <a:t>www.campusdrugprevention.gov</a:t>
            </a:r>
          </a:p>
        </p:txBody>
      </p:sp>
      <p:sp>
        <p:nvSpPr>
          <p:cNvPr id="10" name="TextBox 9">
            <a:extLst>
              <a:ext uri="{FF2B5EF4-FFF2-40B4-BE49-F238E27FC236}">
                <a16:creationId xmlns:a16="http://schemas.microsoft.com/office/drawing/2014/main" id="{8E5DFC5E-E80D-81C2-F2CD-2EB1D7B00B0D}"/>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9" name="TextBox 8">
            <a:extLst>
              <a:ext uri="{FF2B5EF4-FFF2-40B4-BE49-F238E27FC236}">
                <a16:creationId xmlns:a16="http://schemas.microsoft.com/office/drawing/2014/main" id="{EF2983D1-C0C2-C7DB-149A-6F65BB104112}"/>
              </a:ext>
            </a:extLst>
          </p:cNvPr>
          <p:cNvSpPr txBox="1"/>
          <p:nvPr/>
        </p:nvSpPr>
        <p:spPr>
          <a:xfrm>
            <a:off x="4138863" y="6413983"/>
            <a:ext cx="619225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3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300" noProof="0" dirty="0"/>
              <a:t>La DEA cuenta con varios sitios web dirigidos a distintos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 noProof="0" dirty="0"/>
              <a:t>Campus Drug Prevention </a:t>
            </a:r>
            <a:r>
              <a:rPr lang="es-US" sz="300" noProof="0" dirty="0"/>
              <a:t>presta apoyo a los profesionales de la prevención que trabajan en centros de enseñanza superior y universidades.</a:t>
            </a:r>
          </a:p>
        </p:txBody>
      </p:sp>
      <p:sp>
        <p:nvSpPr>
          <p:cNvPr id="55" name="Slide Number Placeholder 54">
            <a:extLst>
              <a:ext uri="{FF2B5EF4-FFF2-40B4-BE49-F238E27FC236}">
                <a16:creationId xmlns:a16="http://schemas.microsoft.com/office/drawing/2014/main" id="{623E561A-6F3D-553E-3554-9E34F50748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299C6F90-5E96-C26D-91A3-B292E8FE9283}"/>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947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071FA-A95B-BB03-7E0A-9E484D2F32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6A5EC7D-2D94-5E12-CBEB-9E977D2415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9BAFB0C2-139A-B86B-E922-493B107CDC85}"/>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5" name="Title 1">
            <a:extLst>
              <a:ext uri="{FF2B5EF4-FFF2-40B4-BE49-F238E27FC236}">
                <a16:creationId xmlns:a16="http://schemas.microsoft.com/office/drawing/2014/main" id="{A4D5B5C7-D510-08BB-FD9E-B96FCC2EDBCA}"/>
              </a:ext>
            </a:extLst>
          </p:cNvPr>
          <p:cNvSpPr txBox="1">
            <a:spLocks noGrp="1"/>
          </p:cNvSpPr>
          <p:nvPr>
            <p:ph type="title" idx="4294967295"/>
          </p:nvPr>
        </p:nvSpPr>
        <p:spPr>
          <a:xfrm>
            <a:off x="4876800" y="995808"/>
            <a:ext cx="6882384"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US" sz="3200" b="1" i="0" u="none" strike="noStrike" cap="none" normalizeH="0" baseline="0" noProof="0" dirty="0">
                <a:ln>
                  <a:noFill/>
                </a:ln>
                <a:solidFill>
                  <a:srgbClr val="B70104"/>
                </a:solidFill>
                <a:effectLst/>
                <a:uLnTx/>
                <a:uFillTx/>
                <a:latin typeface="Aptos" panose="02110004020202020204"/>
                <a:ea typeface="Aptos"/>
                <a:cs typeface="+mj-cs"/>
              </a:rPr>
              <a:t>Página web para adolescentes</a:t>
            </a:r>
          </a:p>
        </p:txBody>
      </p:sp>
      <p:sp>
        <p:nvSpPr>
          <p:cNvPr id="2" name="Rectangle 1">
            <a:extLst>
              <a:ext uri="{FF2B5EF4-FFF2-40B4-BE49-F238E27FC236}">
                <a16:creationId xmlns:a16="http://schemas.microsoft.com/office/drawing/2014/main" id="{4B094E21-E467-FAE9-02EE-9BD2C51088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Content Placeholder 7" descr="Captura de pantalla de la página web “Just Think Twice”.">
            <a:extLst>
              <a:ext uri="{FF2B5EF4-FFF2-40B4-BE49-F238E27FC236}">
                <a16:creationId xmlns:a16="http://schemas.microsoft.com/office/drawing/2014/main" id="{8E46EA40-BB60-CC77-5757-38E1FA2A3A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975" y="1565551"/>
            <a:ext cx="9691653" cy="3984680"/>
          </a:xfrm>
          <a:prstGeom prst="rect">
            <a:avLst/>
          </a:prstGeom>
        </p:spPr>
      </p:pic>
      <p:sp>
        <p:nvSpPr>
          <p:cNvPr id="4" name="TextBox 3">
            <a:extLst>
              <a:ext uri="{FF2B5EF4-FFF2-40B4-BE49-F238E27FC236}">
                <a16:creationId xmlns:a16="http://schemas.microsoft.com/office/drawing/2014/main" id="{9A6CAC04-86C5-611C-142F-CA3BECF0E035}"/>
              </a:ext>
            </a:extLst>
          </p:cNvPr>
          <p:cNvSpPr txBox="1"/>
          <p:nvPr/>
        </p:nvSpPr>
        <p:spPr>
          <a:xfrm>
            <a:off x="1524000" y="5562988"/>
            <a:ext cx="95696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600" b="1" i="0" u="sng" strike="noStrike" cap="none"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hlinkClick r:id="rId5" tooltip="Sitio web de Just Think Twice">
                  <a:extLst>
                    <a:ext uri="{A12FA001-AC4F-418D-AE19-62706E023703}">
                      <ahyp:hlinkClr xmlns:ahyp="http://schemas.microsoft.com/office/drawing/2018/hyperlinkcolor" val="tx"/>
                    </a:ext>
                  </a:extLst>
                </a:hlinkClick>
              </a:rPr>
              <a:t>www.justthinktwice.com</a:t>
            </a:r>
          </a:p>
        </p:txBody>
      </p:sp>
      <p:sp>
        <p:nvSpPr>
          <p:cNvPr id="10" name="TextBox 9">
            <a:extLst>
              <a:ext uri="{FF2B5EF4-FFF2-40B4-BE49-F238E27FC236}">
                <a16:creationId xmlns:a16="http://schemas.microsoft.com/office/drawing/2014/main" id="{B9668D3B-43F4-2156-F202-359BE64FC938}"/>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9" name="TextBox 8">
            <a:extLst>
              <a:ext uri="{FF2B5EF4-FFF2-40B4-BE49-F238E27FC236}">
                <a16:creationId xmlns:a16="http://schemas.microsoft.com/office/drawing/2014/main" id="{E5CDC4C1-E337-9411-AE23-BAB0C6ECE857}"/>
              </a:ext>
            </a:extLst>
          </p:cNvPr>
          <p:cNvSpPr txBox="1"/>
          <p:nvPr/>
        </p:nvSpPr>
        <p:spPr>
          <a:xfrm>
            <a:off x="4124618" y="6413733"/>
            <a:ext cx="61969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800" noProof="0" dirty="0"/>
              <a:t>Notas del orador:</a:t>
            </a:r>
          </a:p>
          <a:p>
            <a:pPr>
              <a:defRPr/>
            </a:pPr>
            <a:r>
              <a:rPr lang="es-MX" sz="800" dirty="0"/>
              <a:t>“</a:t>
            </a:r>
            <a:r>
              <a:rPr lang="en-US" sz="800" dirty="0"/>
              <a:t>Just Think Twice</a:t>
            </a:r>
            <a:r>
              <a:rPr lang="es-MX" sz="800" dirty="0"/>
              <a:t>” es la página web de la DEA dirigida a los jóvenes.</a:t>
            </a:r>
            <a:endParaRPr lang="en-US" sz="800" dirty="0"/>
          </a:p>
        </p:txBody>
      </p:sp>
      <p:sp>
        <p:nvSpPr>
          <p:cNvPr id="55" name="Slide Number Placeholder 54">
            <a:extLst>
              <a:ext uri="{FF2B5EF4-FFF2-40B4-BE49-F238E27FC236}">
                <a16:creationId xmlns:a16="http://schemas.microsoft.com/office/drawing/2014/main" id="{DCDF25E7-4CDD-A931-B132-44CDF847F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90E38785-6F13-36D4-BBA6-B0906FAFD29F}"/>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54204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1C43-680F-824B-D87F-EE88463C09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CAC894-241E-A228-1AA2-009950FE4AB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DDA9480C-BA6E-87F8-1A41-F0D778D47E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EF8BB4D0-57ED-4372-0295-1CB8A077651F}"/>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5" name="Title 1">
            <a:extLst>
              <a:ext uri="{FF2B5EF4-FFF2-40B4-BE49-F238E27FC236}">
                <a16:creationId xmlns:a16="http://schemas.microsoft.com/office/drawing/2014/main" id="{5C9E05A8-C6DE-69D2-62FF-50CC46664736}"/>
              </a:ext>
            </a:extLst>
          </p:cNvPr>
          <p:cNvSpPr txBox="1">
            <a:spLocks noGrp="1"/>
          </p:cNvSpPr>
          <p:nvPr>
            <p:ph type="title" idx="4294967295"/>
          </p:nvPr>
        </p:nvSpPr>
        <p:spPr>
          <a:xfrm>
            <a:off x="3081867" y="995808"/>
            <a:ext cx="8668173" cy="637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defRPr/>
            </a:pPr>
            <a:r>
              <a:rPr lang="es-US" sz="3200" b="1" noProof="0" dirty="0">
                <a:solidFill>
                  <a:srgbClr val="B70104"/>
                </a:solidFill>
                <a:latin typeface="Aptos" panose="02110004020202020204"/>
                <a:ea typeface="Aptos"/>
              </a:rPr>
              <a:t>Página</a:t>
            </a:r>
            <a:r>
              <a:rPr kumimoji="0" lang="es-US" sz="3200" b="1" i="0" u="none" strike="noStrike" cap="none" normalizeH="0" baseline="0" noProof="0" dirty="0">
                <a:ln>
                  <a:noFill/>
                </a:ln>
                <a:solidFill>
                  <a:srgbClr val="B70104"/>
                </a:solidFill>
                <a:effectLst/>
                <a:uLnTx/>
                <a:uFillTx/>
                <a:latin typeface="Aptos" panose="02110004020202020204"/>
                <a:ea typeface="Aptos"/>
                <a:cs typeface="+mj-cs"/>
              </a:rPr>
              <a:t> web para educadores</a:t>
            </a:r>
          </a:p>
        </p:txBody>
      </p:sp>
      <p:sp>
        <p:nvSpPr>
          <p:cNvPr id="2" name="Rectangle 1">
            <a:extLst>
              <a:ext uri="{FF2B5EF4-FFF2-40B4-BE49-F238E27FC236}">
                <a16:creationId xmlns:a16="http://schemas.microsoft.com/office/drawing/2014/main" id="{0CA4584D-A7FC-B693-B10C-D611678A00E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Content Placeholder 5" descr="Captura de pantalla de la página web “Discovery Education's Operation Prevention”.">
            <a:extLst>
              <a:ext uri="{FF2B5EF4-FFF2-40B4-BE49-F238E27FC236}">
                <a16:creationId xmlns:a16="http://schemas.microsoft.com/office/drawing/2014/main" id="{161BBC4D-6C55-1CE6-674A-C73D9E74A3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4009" y="1561145"/>
            <a:ext cx="9257720" cy="3973357"/>
          </a:xfrm>
          <a:prstGeom prst="rect">
            <a:avLst/>
          </a:prstGeom>
        </p:spPr>
      </p:pic>
      <p:sp>
        <p:nvSpPr>
          <p:cNvPr id="4" name="TextBox 3">
            <a:extLst>
              <a:ext uri="{FF2B5EF4-FFF2-40B4-BE49-F238E27FC236}">
                <a16:creationId xmlns:a16="http://schemas.microsoft.com/office/drawing/2014/main" id="{E6BA5D1F-7FB5-8608-68B5-0A6673F7AC7E}"/>
              </a:ext>
            </a:extLst>
          </p:cNvPr>
          <p:cNvSpPr txBox="1"/>
          <p:nvPr/>
        </p:nvSpPr>
        <p:spPr>
          <a:xfrm>
            <a:off x="1464010" y="5562988"/>
            <a:ext cx="9257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600" b="1" i="0" u="sng" strike="noStrike" cap="none" normalizeH="0" baseline="0" noProof="0" dirty="0">
                <a:ln>
                  <a:noFill/>
                </a:ln>
                <a:solidFill>
                  <a:schemeClr val="bg1"/>
                </a:solidFill>
                <a:effectLst/>
                <a:uLnTx/>
                <a:uFillTx/>
                <a:latin typeface="Arial" panose="020B0604020202020204" pitchFamily="34" charset="0"/>
                <a:ea typeface="Arial"/>
                <a:cs typeface="Arial" panose="020B0604020202020204" pitchFamily="34" charset="0"/>
                <a:hlinkClick r:id="rId6" tooltip="Sitio web de Operation Prevention">
                  <a:extLst>
                    <a:ext uri="{A12FA001-AC4F-418D-AE19-62706E023703}">
                      <ahyp:hlinkClr xmlns:ahyp="http://schemas.microsoft.com/office/drawing/2018/hyperlinkcolor" val="tx"/>
                    </a:ext>
                  </a:extLst>
                </a:hlinkClick>
              </a:rPr>
              <a:t>www.operationprevention.com</a:t>
            </a:r>
          </a:p>
        </p:txBody>
      </p:sp>
      <p:sp>
        <p:nvSpPr>
          <p:cNvPr id="10" name="TextBox 9">
            <a:extLst>
              <a:ext uri="{FF2B5EF4-FFF2-40B4-BE49-F238E27FC236}">
                <a16:creationId xmlns:a16="http://schemas.microsoft.com/office/drawing/2014/main" id="{39A16287-ED43-FE79-5962-01C668431634}"/>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11" name="TextBox 10">
            <a:extLst>
              <a:ext uri="{FF2B5EF4-FFF2-40B4-BE49-F238E27FC236}">
                <a16:creationId xmlns:a16="http://schemas.microsoft.com/office/drawing/2014/main" id="{ECD84D38-764E-C472-CDB9-E4477DB9CC55}"/>
              </a:ext>
            </a:extLst>
          </p:cNvPr>
          <p:cNvSpPr txBox="1"/>
          <p:nvPr/>
        </p:nvSpPr>
        <p:spPr>
          <a:xfrm>
            <a:off x="3902353" y="6307601"/>
            <a:ext cx="619225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dirty="0"/>
              <a:t>Operation Prevention </a:t>
            </a:r>
            <a:r>
              <a:rPr lang="es-US" sz="1000" noProof="0" dirty="0"/>
              <a:t>es el programa educativo gratuito de la DEA para escuelas, desarrollado en colaboración con </a:t>
            </a:r>
            <a:r>
              <a:rPr lang="en-US" sz="1000" noProof="0" dirty="0"/>
              <a:t>Discovery Education</a:t>
            </a:r>
            <a:r>
              <a:rPr lang="es-US" sz="1000" noProof="0" dirty="0"/>
              <a:t>, los creadores de </a:t>
            </a:r>
            <a:r>
              <a:rPr lang="en-US" sz="1000" noProof="0" dirty="0"/>
              <a:t>Shark Week</a:t>
            </a:r>
            <a:r>
              <a:rPr lang="es-US" sz="1000" noProof="0" dirty="0"/>
              <a:t>.</a:t>
            </a:r>
          </a:p>
        </p:txBody>
      </p:sp>
      <p:sp>
        <p:nvSpPr>
          <p:cNvPr id="55" name="Slide Number Placeholder 54">
            <a:extLst>
              <a:ext uri="{FF2B5EF4-FFF2-40B4-BE49-F238E27FC236}">
                <a16:creationId xmlns:a16="http://schemas.microsoft.com/office/drawing/2014/main" id="{8ABA1A6F-1942-121D-682A-6441C786C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F60FA3BB-41FA-596F-764E-C4B328CD4E50}"/>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78646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2E8C-605C-ABC3-DF7D-A1B9E90BFCA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849E67-D58F-72FC-9C4C-E8DBA0D0ED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5" name="Picture 4">
            <a:extLst>
              <a:ext uri="{FF2B5EF4-FFF2-40B4-BE49-F238E27FC236}">
                <a16:creationId xmlns:a16="http://schemas.microsoft.com/office/drawing/2014/main" id="{8667701D-DF99-4427-50EE-62898A3258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6" name="Picture 5">
            <a:extLst>
              <a:ext uri="{FF2B5EF4-FFF2-40B4-BE49-F238E27FC236}">
                <a16:creationId xmlns:a16="http://schemas.microsoft.com/office/drawing/2014/main" id="{B906ACFC-A720-6B58-607D-04A2CDF91EF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766A2A89-5879-73C1-A2D6-5751A06D5B48}"/>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11" name="Title 10">
            <a:extLst>
              <a:ext uri="{FF2B5EF4-FFF2-40B4-BE49-F238E27FC236}">
                <a16:creationId xmlns:a16="http://schemas.microsoft.com/office/drawing/2014/main" id="{E4840310-F096-8424-1CAA-1B566B1F1E5B}"/>
              </a:ext>
            </a:extLst>
          </p:cNvPr>
          <p:cNvSpPr txBox="1">
            <a:spLocks noGrp="1"/>
          </p:cNvSpPr>
          <p:nvPr>
            <p:ph type="title" idx="4294967295"/>
          </p:nvPr>
        </p:nvSpPr>
        <p:spPr>
          <a:xfrm>
            <a:off x="8560775" y="955136"/>
            <a:ext cx="319840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3200" b="1" i="0" u="none" strike="noStrike" cap="none" normalizeH="0" baseline="0" noProof="0" dirty="0">
                <a:ln>
                  <a:noFill/>
                </a:ln>
                <a:solidFill>
                  <a:srgbClr val="B70104"/>
                </a:solidFill>
                <a:effectLst/>
                <a:uLnTx/>
                <a:uFillTx/>
                <a:latin typeface="Arial" panose="020B0604020202020204" pitchFamily="34" charset="0"/>
                <a:ea typeface="Arial"/>
                <a:cs typeface="Arial" panose="020B0604020202020204" pitchFamily="34" charset="0"/>
              </a:rPr>
              <a:t>Publicaciones</a:t>
            </a:r>
          </a:p>
        </p:txBody>
      </p:sp>
      <p:sp>
        <p:nvSpPr>
          <p:cNvPr id="16" name="Rectangle 15">
            <a:extLst>
              <a:ext uri="{FF2B5EF4-FFF2-40B4-BE49-F238E27FC236}">
                <a16:creationId xmlns:a16="http://schemas.microsoft.com/office/drawing/2014/main" id="{1985D2D3-E661-9F32-0786-0571B8063638}"/>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Miniatura de la publicación “Drugs of Abuse”.">
            <a:extLst>
              <a:ext uri="{FF2B5EF4-FFF2-40B4-BE49-F238E27FC236}">
                <a16:creationId xmlns:a16="http://schemas.microsoft.com/office/drawing/2014/main" id="{856C8B51-6B15-2078-DEE9-4B2E531DD78B}"/>
              </a:ext>
            </a:extLst>
          </p:cNvPr>
          <p:cNvPicPr>
            <a:picLocks noChangeAspect="1"/>
          </p:cNvPicPr>
          <p:nvPr/>
        </p:nvPicPr>
        <p:blipFill>
          <a:blip r:embed="rId6"/>
          <a:stretch>
            <a:fillRect/>
          </a:stretch>
        </p:blipFill>
        <p:spPr>
          <a:xfrm>
            <a:off x="811068" y="1979372"/>
            <a:ext cx="2603718" cy="3363655"/>
          </a:xfrm>
          <a:prstGeom prst="rect">
            <a:avLst/>
          </a:prstGeom>
          <a:effectLst>
            <a:outerShdw blurRad="292100" dist="63467" dir="2700000" algn="tl" rotWithShape="0">
              <a:prstClr val="black">
                <a:alpha val="91297"/>
              </a:prstClr>
            </a:outerShdw>
          </a:effectLst>
        </p:spPr>
      </p:pic>
      <p:pic>
        <p:nvPicPr>
          <p:cNvPr id="2" name="Picture 1" descr="Miniatura de la publicación “How Teens Misuse Medicine”.">
            <a:extLst>
              <a:ext uri="{FF2B5EF4-FFF2-40B4-BE49-F238E27FC236}">
                <a16:creationId xmlns:a16="http://schemas.microsoft.com/office/drawing/2014/main" id="{587B769D-EDDB-6A68-1A3F-8DF0070A01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5366" y="1986225"/>
            <a:ext cx="2179194" cy="3363655"/>
          </a:xfrm>
          <a:prstGeom prst="rect">
            <a:avLst/>
          </a:prstGeom>
          <a:effectLst>
            <a:outerShdw blurRad="292100" dist="52896" dir="2700000" algn="tl" rotWithShape="0">
              <a:prstClr val="black">
                <a:alpha val="89000"/>
              </a:prstClr>
            </a:outerShdw>
          </a:effectLst>
        </p:spPr>
      </p:pic>
      <p:pic>
        <p:nvPicPr>
          <p:cNvPr id="8" name="Picture 7" descr="Miniatura de la publicación “Growing Up Drug Free”.">
            <a:extLst>
              <a:ext uri="{FF2B5EF4-FFF2-40B4-BE49-F238E27FC236}">
                <a16:creationId xmlns:a16="http://schemas.microsoft.com/office/drawing/2014/main" id="{8E0F25A7-8EAF-E047-9285-89E5A97C98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5140" y="1971212"/>
            <a:ext cx="2603718" cy="3371815"/>
          </a:xfrm>
          <a:prstGeom prst="rect">
            <a:avLst/>
          </a:prstGeom>
          <a:effectLst>
            <a:outerShdw blurRad="292100" dist="63349" dir="2700000" algn="tl" rotWithShape="0">
              <a:prstClr val="black">
                <a:alpha val="91338"/>
              </a:prstClr>
            </a:outerShdw>
          </a:effectLst>
        </p:spPr>
      </p:pic>
      <p:pic>
        <p:nvPicPr>
          <p:cNvPr id="17" name="Picture 16" descr="Miniatura de la publicación “Preventing Cannabis Use Among Youth and Young Adults”.">
            <a:extLst>
              <a:ext uri="{FF2B5EF4-FFF2-40B4-BE49-F238E27FC236}">
                <a16:creationId xmlns:a16="http://schemas.microsoft.com/office/drawing/2014/main" id="{E9684D11-DCC1-7A9D-A431-2E593F413C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66632" y="1979372"/>
            <a:ext cx="2603718" cy="3370508"/>
          </a:xfrm>
          <a:prstGeom prst="rect">
            <a:avLst/>
          </a:prstGeom>
          <a:effectLst>
            <a:outerShdw blurRad="292100" dist="58414" dir="2700000" algn="tl" rotWithShape="0">
              <a:prstClr val="black">
                <a:alpha val="90706"/>
              </a:prstClr>
            </a:outerShdw>
          </a:effectLst>
        </p:spPr>
      </p:pic>
      <p:sp>
        <p:nvSpPr>
          <p:cNvPr id="18" name="TextBox 17">
            <a:extLst>
              <a:ext uri="{FF2B5EF4-FFF2-40B4-BE49-F238E27FC236}">
                <a16:creationId xmlns:a16="http://schemas.microsoft.com/office/drawing/2014/main" id="{BCCE9D2A-A63E-5BCA-00AE-0D01D4B13BA9}"/>
              </a:ext>
            </a:extLst>
          </p:cNvPr>
          <p:cNvSpPr txBox="1"/>
          <p:nvPr/>
        </p:nvSpPr>
        <p:spPr>
          <a:xfrm>
            <a:off x="1364442" y="5591634"/>
            <a:ext cx="9989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800" b="1" i="0" u="sng" strike="noStrike" cap="none" normalizeH="0" baseline="0" noProof="0" dirty="0">
                <a:ln>
                  <a:noFill/>
                </a:ln>
                <a:solidFill>
                  <a:schemeClr val="tx2"/>
                </a:solidFill>
                <a:effectLst/>
                <a:uLnTx/>
                <a:uFillTx/>
                <a:latin typeface="Arial" panose="020B0604020202020204" pitchFamily="34" charset="0"/>
                <a:ea typeface="Arial"/>
                <a:cs typeface="Arial" panose="020B0604020202020204" pitchFamily="34" charset="0"/>
                <a:hlinkClick r:id="rId10" tooltip="Recursos de divulgación comunitaria">
                  <a:extLst>
                    <a:ext uri="{A12FA001-AC4F-418D-AE19-62706E023703}">
                      <ahyp:hlinkClr xmlns:ahyp="http://schemas.microsoft.com/office/drawing/2018/hyperlinkcolor" val="tx"/>
                    </a:ext>
                  </a:extLst>
                </a:hlinkClick>
              </a:rPr>
              <a:t>getsmartaboutdrugs.gov/</a:t>
            </a:r>
            <a:r>
              <a:rPr kumimoji="0" lang="es-US" sz="2800" b="1" i="0" u="sng" strike="noStrike" cap="none" normalizeH="0" baseline="0" noProof="0" dirty="0" err="1">
                <a:ln>
                  <a:noFill/>
                </a:ln>
                <a:solidFill>
                  <a:schemeClr val="tx2"/>
                </a:solidFill>
                <a:effectLst/>
                <a:uLnTx/>
                <a:uFillTx/>
                <a:latin typeface="Arial" panose="020B0604020202020204" pitchFamily="34" charset="0"/>
                <a:ea typeface="Arial"/>
                <a:cs typeface="Arial" panose="020B0604020202020204" pitchFamily="34" charset="0"/>
                <a:hlinkClick r:id="rId10" tooltip="Recursos de divulgación comunitaria">
                  <a:extLst>
                    <a:ext uri="{A12FA001-AC4F-418D-AE19-62706E023703}">
                      <ahyp:hlinkClr xmlns:ahyp="http://schemas.microsoft.com/office/drawing/2018/hyperlinkcolor" val="tx"/>
                    </a:ext>
                  </a:extLst>
                </a:hlinkClick>
              </a:rPr>
              <a:t>community-outreach-resources</a:t>
            </a:r>
            <a:endParaRPr kumimoji="0" lang="es-US" sz="2800" b="1" i="0" u="sng" strike="noStrike" cap="none" normalizeH="0" baseline="0" noProof="0" dirty="0">
              <a:ln>
                <a:noFill/>
              </a:ln>
              <a:solidFill>
                <a:schemeClr val="tx2"/>
              </a:solidFill>
              <a:effectLst/>
              <a:uLnTx/>
              <a:uFillTx/>
              <a:latin typeface="Arial" panose="020B0604020202020204" pitchFamily="34" charset="0"/>
              <a:ea typeface="Arial"/>
              <a:cs typeface="Arial" panose="020B0604020202020204" pitchFamily="34" charset="0"/>
              <a:hlinkClick r:id="rId10" tooltip="Recursos de divulgación comunitaria">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29B81FDD-A83F-09E5-893E-15397855198C}"/>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12" name="TextBox 11">
            <a:extLst>
              <a:ext uri="{FF2B5EF4-FFF2-40B4-BE49-F238E27FC236}">
                <a16:creationId xmlns:a16="http://schemas.microsoft.com/office/drawing/2014/main" id="{663DB6C4-E760-EE9D-A737-D9C444C9E68D}"/>
              </a:ext>
            </a:extLst>
          </p:cNvPr>
          <p:cNvSpPr txBox="1"/>
          <p:nvPr/>
        </p:nvSpPr>
        <p:spPr>
          <a:xfrm>
            <a:off x="4136681" y="6081227"/>
            <a:ext cx="62082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noProof="0" dirty="0"/>
              <a:t>La Sección de Divulgación y Prevención Comunitaria de la DEA ofrece una variedad de publicaciones educativas sobre prevención de drogas disponibles de forma gratuita para el público como archivos digitales para descargar y copias impresas.  La mayoría de nuestras publicaciones también están disponibles en español.</a:t>
            </a:r>
          </a:p>
        </p:txBody>
      </p:sp>
      <p:sp>
        <p:nvSpPr>
          <p:cNvPr id="55" name="Slide Number Placeholder 54">
            <a:extLst>
              <a:ext uri="{FF2B5EF4-FFF2-40B4-BE49-F238E27FC236}">
                <a16:creationId xmlns:a16="http://schemas.microsoft.com/office/drawing/2014/main" id="{E3F95F81-FF6C-BFCD-1599-66B0926C2F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59580E2-1188-1C1D-99DD-4910B52D040E}"/>
              </a:ext>
              <a:ext uri="{C183D7F6-B498-43B3-948B-1728B52AA6E4}">
                <adec:decorative xmlns:adec="http://schemas.microsoft.com/office/drawing/2017/decorative" val="1"/>
              </a:ext>
            </a:extLst>
          </p:cNvPr>
          <p:cNvPicPr/>
          <p:nvPr/>
        </p:nvPicPr>
        <p:blipFill>
          <a:blip r:embed="rId11"/>
          <a:stretch>
            <a:fillRect/>
          </a:stretch>
        </p:blipFill>
        <p:spPr>
          <a:xfrm>
            <a:off x="0" y="0"/>
            <a:ext cx="12192000" cy="6858000"/>
          </a:xfrm>
          <a:prstGeom prst="rect">
            <a:avLst/>
          </a:prstGeom>
        </p:spPr>
      </p:pic>
    </p:spTree>
    <p:extLst>
      <p:ext uri="{BB962C8B-B14F-4D97-AF65-F5344CB8AC3E}">
        <p14:creationId xmlns:p14="http://schemas.microsoft.com/office/powerpoint/2010/main" val="24272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59839-5B16-9FE7-AE63-50633FD3398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080A074-91AC-D6B5-F48A-81F72B2AA3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AFB4E108-3008-BE8B-6E1B-A37CF65CE353}"/>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9" name="Title 8">
            <a:extLst>
              <a:ext uri="{FF2B5EF4-FFF2-40B4-BE49-F238E27FC236}">
                <a16:creationId xmlns:a16="http://schemas.microsoft.com/office/drawing/2014/main" id="{48BA11EB-505F-03BE-8022-AE7DDBB21296}"/>
              </a:ext>
            </a:extLst>
          </p:cNvPr>
          <p:cNvSpPr>
            <a:spLocks noGrp="1"/>
          </p:cNvSpPr>
          <p:nvPr>
            <p:ph type="title"/>
          </p:nvPr>
        </p:nvSpPr>
        <p:spPr>
          <a:xfrm>
            <a:off x="4291010" y="963824"/>
            <a:ext cx="7604280" cy="584775"/>
          </a:xfrm>
        </p:spPr>
        <p:txBody>
          <a:bodyPr/>
          <a:lstStyle/>
          <a:p>
            <a:r>
              <a:rPr lang="es-US" sz="2800" b="1" noProof="0" dirty="0">
                <a:solidFill>
                  <a:srgbClr val="B70104"/>
                </a:solidFill>
                <a:latin typeface="Aptos" panose="02110004020202020204"/>
              </a:rPr>
              <a:t>Áreas estratégicas para la divulgación entre las comunidades indígenas</a:t>
            </a:r>
          </a:p>
        </p:txBody>
      </p:sp>
      <p:sp>
        <p:nvSpPr>
          <p:cNvPr id="2" name="Rectangle 1">
            <a:extLst>
              <a:ext uri="{FF2B5EF4-FFF2-40B4-BE49-F238E27FC236}">
                <a16:creationId xmlns:a16="http://schemas.microsoft.com/office/drawing/2014/main" id="{A57AE12A-BD2F-6808-4E66-9D8F98109A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Content Placeholder 12">
            <a:extLst>
              <a:ext uri="{FF2B5EF4-FFF2-40B4-BE49-F238E27FC236}">
                <a16:creationId xmlns:a16="http://schemas.microsoft.com/office/drawing/2014/main" id="{068DCE06-8E84-9517-F939-C96B64AFFBE4}"/>
              </a:ext>
            </a:extLst>
          </p:cNvPr>
          <p:cNvSpPr>
            <a:spLocks noGrp="1"/>
          </p:cNvSpPr>
          <p:nvPr>
            <p:ph idx="1"/>
          </p:nvPr>
        </p:nvSpPr>
        <p:spPr>
          <a:xfrm>
            <a:off x="613612" y="1740535"/>
            <a:ext cx="6415944" cy="4351338"/>
          </a:xfrm>
        </p:spPr>
        <p:txBody>
          <a:bodyPr>
            <a:normAutofit fontScale="85000" lnSpcReduction="20000"/>
          </a:bodyPr>
          <a:lstStyle/>
          <a:p>
            <a:pPr marL="520700" lvl="0" indent="-457200">
              <a:lnSpc>
                <a:spcPct val="100000"/>
              </a:lnSpc>
              <a:spcBef>
                <a:spcPts val="0"/>
              </a:spcBef>
              <a:buClr>
                <a:srgbClr val="C00000"/>
              </a:buClr>
              <a:buFont typeface="System Font Regular"/>
              <a:buChar char="★"/>
              <a:defRPr/>
            </a:pPr>
            <a:r>
              <a:rPr lang="es-US" b="1" noProof="0" dirty="0">
                <a:solidFill>
                  <a:prstClr val="white"/>
                </a:solidFill>
                <a:latin typeface="Aptos" panose="02110004020202020204"/>
              </a:rPr>
              <a:t>Programa nacional de recogida de medicamentos recetados:</a:t>
            </a:r>
            <a:r>
              <a:rPr lang="es-US" noProof="0" dirty="0">
                <a:solidFill>
                  <a:prstClr val="white"/>
                </a:solidFill>
                <a:latin typeface="Aptos" panose="02110004020202020204"/>
              </a:rPr>
              <a:t> Colaborar con las fuerzas del orden tribales para mejorar el acceso a los puntos de recogida.    </a:t>
            </a:r>
          </a:p>
          <a:p>
            <a:pPr marL="520700" lvl="0" indent="-457200">
              <a:lnSpc>
                <a:spcPct val="100000"/>
              </a:lnSpc>
              <a:spcBef>
                <a:spcPts val="0"/>
              </a:spcBef>
              <a:buClr>
                <a:srgbClr val="C00000"/>
              </a:buClr>
              <a:buFont typeface="System Font Regular"/>
              <a:buChar char="★"/>
              <a:defRPr/>
            </a:pPr>
            <a:r>
              <a:rPr lang="es-US" b="1" noProof="0" dirty="0">
                <a:solidFill>
                  <a:prstClr val="white"/>
                </a:solidFill>
                <a:latin typeface="Aptos" panose="02110004020202020204"/>
              </a:rPr>
              <a:t>Actividades de sensibilización:</a:t>
            </a:r>
            <a:r>
              <a:rPr lang="es-US" noProof="0" dirty="0">
                <a:solidFill>
                  <a:prstClr val="white"/>
                </a:solidFill>
                <a:latin typeface="Aptos" panose="02110004020202020204"/>
              </a:rPr>
              <a:t> Sensibilizar a la población y reducir la demanda de drogas y el uso indebido de medicamentos recetados.</a:t>
            </a:r>
          </a:p>
          <a:p>
            <a:pPr marL="520700" lvl="0" indent="-457200">
              <a:lnSpc>
                <a:spcPct val="100000"/>
              </a:lnSpc>
              <a:spcBef>
                <a:spcPts val="0"/>
              </a:spcBef>
              <a:buClr>
                <a:srgbClr val="C00000"/>
              </a:buClr>
              <a:buFont typeface="System Font Regular"/>
              <a:buChar char="★"/>
              <a:defRPr/>
            </a:pPr>
            <a:r>
              <a:rPr lang="es-US" b="1" noProof="0" dirty="0">
                <a:solidFill>
                  <a:prstClr val="white"/>
                </a:solidFill>
                <a:latin typeface="Aptos" panose="02110004020202020204"/>
              </a:rPr>
              <a:t>Asociaciones:</a:t>
            </a:r>
            <a:r>
              <a:rPr lang="es-US" noProof="0" dirty="0">
                <a:solidFill>
                  <a:prstClr val="white"/>
                </a:solidFill>
                <a:latin typeface="Aptos" panose="02110004020202020204"/>
              </a:rPr>
              <a:t> Trabajar dentro de las comunidades y entre ellas.</a:t>
            </a:r>
          </a:p>
          <a:p>
            <a:pPr marL="520700" lvl="0" indent="-457200">
              <a:lnSpc>
                <a:spcPct val="100000"/>
              </a:lnSpc>
              <a:spcBef>
                <a:spcPts val="0"/>
              </a:spcBef>
              <a:buClr>
                <a:srgbClr val="C00000"/>
              </a:buClr>
              <a:buFont typeface="System Font Regular"/>
              <a:buChar char="★"/>
              <a:defRPr/>
            </a:pPr>
            <a:r>
              <a:rPr lang="es-US" b="1" noProof="0" dirty="0">
                <a:solidFill>
                  <a:prstClr val="white"/>
                </a:solidFill>
                <a:latin typeface="Aptos" panose="02110004020202020204"/>
              </a:rPr>
              <a:t>Mensajes y materiales de prevención:</a:t>
            </a:r>
            <a:r>
              <a:rPr lang="es-US" noProof="0" dirty="0">
                <a:solidFill>
                  <a:prstClr val="white"/>
                </a:solidFill>
                <a:latin typeface="Aptos" panose="02110004020202020204"/>
              </a:rPr>
              <a:t> Crear materiales que conecten con el público indígena. </a:t>
            </a:r>
          </a:p>
        </p:txBody>
      </p:sp>
      <p:pic>
        <p:nvPicPr>
          <p:cNvPr id="8" name="Picture 7" descr="Fotografía de un puesto de información de la DEA.">
            <a:extLst>
              <a:ext uri="{FF2B5EF4-FFF2-40B4-BE49-F238E27FC236}">
                <a16:creationId xmlns:a16="http://schemas.microsoft.com/office/drawing/2014/main" id="{0D0D9E31-8731-0804-B24F-E322518A1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2199" y="3768822"/>
            <a:ext cx="2094424" cy="1570818"/>
          </a:xfrm>
          <a:prstGeom prst="rect">
            <a:avLst/>
          </a:prstGeom>
        </p:spPr>
      </p:pic>
      <p:pic>
        <p:nvPicPr>
          <p:cNvPr id="14" name="Picture 13" descr="Miniatura del folleto &quot;Tribal Sovereignty and its Connection to Health&quot;.">
            <a:extLst>
              <a:ext uri="{FF2B5EF4-FFF2-40B4-BE49-F238E27FC236}">
                <a16:creationId xmlns:a16="http://schemas.microsoft.com/office/drawing/2014/main" id="{6DBEDD4E-E8BD-8608-AB75-28408ABA0C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02" y="1574186"/>
            <a:ext cx="1792864" cy="2136551"/>
          </a:xfrm>
          <a:prstGeom prst="rect">
            <a:avLst/>
          </a:prstGeom>
        </p:spPr>
      </p:pic>
      <p:pic>
        <p:nvPicPr>
          <p:cNvPr id="12" name="Picture 2" descr="Miniatura del folleto &quot;Drug Enforcement Administration Family Summit 2025 Registration”.">
            <a:extLst>
              <a:ext uri="{FF2B5EF4-FFF2-40B4-BE49-F238E27FC236}">
                <a16:creationId xmlns:a16="http://schemas.microsoft.com/office/drawing/2014/main" id="{57DE317B-C84D-B322-C218-9A320C72A6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92884" y="2709521"/>
            <a:ext cx="2730211" cy="35306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413375-F945-2602-1FA8-A1C0DB6D9D8A}"/>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ECA0B9E8-6801-9C81-11E6-A2684E44675C}"/>
              </a:ext>
            </a:extLst>
          </p:cNvPr>
          <p:cNvSpPr txBox="1"/>
          <p:nvPr/>
        </p:nvSpPr>
        <p:spPr>
          <a:xfrm>
            <a:off x="4461077" y="6299457"/>
            <a:ext cx="6196912" cy="400110"/>
          </a:xfrm>
          <a:prstGeom prst="rect">
            <a:avLst/>
          </a:prstGeom>
          <a:noFill/>
        </p:spPr>
        <p:txBody>
          <a:bodyPr wrap="square">
            <a:spAutoFit/>
          </a:bodyPr>
          <a:lstStyle/>
          <a:p>
            <a:r>
              <a:rPr lang="es-US" sz="1000" noProof="0" dirty="0"/>
              <a:t>Notas del orador:</a:t>
            </a:r>
          </a:p>
          <a:p>
            <a:r>
              <a:rPr lang="es-US" sz="1000" noProof="0" dirty="0"/>
              <a:t>La DEA también lleva a cabo actividades de divulgación entre las comunidades indígenas, involucrando a estas comunidades y adaptando los contenidos a este público.</a:t>
            </a:r>
          </a:p>
        </p:txBody>
      </p:sp>
      <p:sp>
        <p:nvSpPr>
          <p:cNvPr id="55" name="Slide Number Placeholder 54">
            <a:extLst>
              <a:ext uri="{FF2B5EF4-FFF2-40B4-BE49-F238E27FC236}">
                <a16:creationId xmlns:a16="http://schemas.microsoft.com/office/drawing/2014/main" id="{19D58BFA-CE13-53AC-84A8-3576739C06CF}"/>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28</a:t>
            </a:fld>
            <a:endParaRPr lang="es-US" b="1" noProof="0" dirty="0">
              <a:solidFill>
                <a:schemeClr val="tx1"/>
              </a:solidFill>
            </a:endParaRPr>
          </a:p>
        </p:txBody>
      </p:sp>
      <p:pic>
        <p:nvPicPr>
          <p:cNvPr id="3" name="Picture 2">
            <a:extLst>
              <a:ext uri="{FF2B5EF4-FFF2-40B4-BE49-F238E27FC236}">
                <a16:creationId xmlns:a16="http://schemas.microsoft.com/office/drawing/2014/main" id="{6A3CB579-A0FF-BDCF-797A-BA66E56480F2}"/>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16455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A114-578C-866C-5B14-42DC9C737EC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C69779-3B53-3283-1973-72C81C13B6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397022"/>
            <a:ext cx="2493703" cy="546100"/>
          </a:xfrm>
          <a:prstGeom prst="rect">
            <a:avLst/>
          </a:prstGeom>
        </p:spPr>
      </p:pic>
      <p:sp>
        <p:nvSpPr>
          <p:cNvPr id="7" name="TextBox 6">
            <a:extLst>
              <a:ext uri="{FF2B5EF4-FFF2-40B4-BE49-F238E27FC236}">
                <a16:creationId xmlns:a16="http://schemas.microsoft.com/office/drawing/2014/main" id="{EBC877E7-6145-BC96-0688-DD2F62938393}"/>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12" name="Title 11">
            <a:extLst>
              <a:ext uri="{FF2B5EF4-FFF2-40B4-BE49-F238E27FC236}">
                <a16:creationId xmlns:a16="http://schemas.microsoft.com/office/drawing/2014/main" id="{7D8D2809-3686-B780-64D1-5A1D85644F10}"/>
              </a:ext>
            </a:extLst>
          </p:cNvPr>
          <p:cNvSpPr>
            <a:spLocks noGrp="1"/>
          </p:cNvSpPr>
          <p:nvPr>
            <p:ph type="title"/>
          </p:nvPr>
        </p:nvSpPr>
        <p:spPr>
          <a:xfrm>
            <a:off x="6629213" y="943122"/>
            <a:ext cx="5120828" cy="600052"/>
          </a:xfrm>
        </p:spPr>
        <p:txBody>
          <a:bodyPr/>
          <a:lstStyle/>
          <a:p>
            <a:r>
              <a:rPr lang="en-US" noProof="0" dirty="0">
                <a:solidFill>
                  <a:srgbClr val="B70104"/>
                </a:solidFill>
              </a:rPr>
              <a:t>Operation Engage</a:t>
            </a:r>
          </a:p>
        </p:txBody>
      </p:sp>
      <p:sp>
        <p:nvSpPr>
          <p:cNvPr id="2" name="Rectangle 1">
            <a:extLst>
              <a:ext uri="{FF2B5EF4-FFF2-40B4-BE49-F238E27FC236}">
                <a16:creationId xmlns:a16="http://schemas.microsoft.com/office/drawing/2014/main" id="{86AAA70F-8CCC-537A-05BE-6F948F38A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Content Placeholder 13">
            <a:extLst>
              <a:ext uri="{FF2B5EF4-FFF2-40B4-BE49-F238E27FC236}">
                <a16:creationId xmlns:a16="http://schemas.microsoft.com/office/drawing/2014/main" id="{A2EB4565-10A7-5848-0A39-1B0831A1369C}"/>
              </a:ext>
            </a:extLst>
          </p:cNvPr>
          <p:cNvSpPr>
            <a:spLocks noGrp="1"/>
          </p:cNvSpPr>
          <p:nvPr>
            <p:ph idx="1"/>
          </p:nvPr>
        </p:nvSpPr>
        <p:spPr>
          <a:xfrm>
            <a:off x="611188" y="1739900"/>
            <a:ext cx="8059975" cy="4351338"/>
          </a:xfrm>
        </p:spPr>
        <p:txBody>
          <a:bodyPr>
            <a:normAutofit fontScale="85000" lnSpcReduction="20000"/>
          </a:bodyPr>
          <a:lstStyle/>
          <a:p>
            <a:pPr lvl="0"/>
            <a:r>
              <a:rPr lang="es-US" noProof="0" dirty="0"/>
              <a:t>Objetivos:</a:t>
            </a:r>
          </a:p>
          <a:p>
            <a:pPr lvl="1">
              <a:buFont typeface="Arial" panose="020B0604020202020204" pitchFamily="34" charset="0"/>
              <a:buChar char="•"/>
            </a:pPr>
            <a:r>
              <a:rPr lang="es-US" noProof="0" dirty="0"/>
              <a:t>Identificar e influir en las prioridades locales de aplicación de la ley en materia de narcotráfico y en las tendencias de consumo de drogas.</a:t>
            </a:r>
          </a:p>
          <a:p>
            <a:pPr lvl="1">
              <a:buFont typeface="Arial" panose="020B0604020202020204" pitchFamily="34" charset="0"/>
              <a:buChar char="•"/>
            </a:pPr>
            <a:r>
              <a:rPr lang="es-US" noProof="0" dirty="0"/>
              <a:t>Apoyar y contribuir a los esfuerzos locales de prevención del consumo de drogas.</a:t>
            </a:r>
          </a:p>
          <a:p>
            <a:pPr lvl="1">
              <a:buFont typeface="Arial" panose="020B0604020202020204" pitchFamily="34" charset="0"/>
              <a:buChar char="•"/>
            </a:pPr>
            <a:r>
              <a:rPr lang="es-US" noProof="0" dirty="0"/>
              <a:t>Coordinar los esfuerzos de seguridad pública y salud pública.</a:t>
            </a:r>
          </a:p>
          <a:p>
            <a:pPr lvl="0">
              <a:spcBef>
                <a:spcPts val="3600"/>
              </a:spcBef>
            </a:pPr>
            <a:r>
              <a:rPr lang="es-US" noProof="0" dirty="0"/>
              <a:t>Objetivos:</a:t>
            </a:r>
          </a:p>
          <a:p>
            <a:pPr lvl="1">
              <a:buFont typeface="Arial" panose="020B0604020202020204" pitchFamily="34" charset="0"/>
              <a:buChar char="•"/>
            </a:pPr>
            <a:r>
              <a:rPr lang="es-US" noProof="0" dirty="0"/>
              <a:t>Aprovechar la información de la DEA para crear conciencia sobre las amenazas locales relacionadas con las drogas.</a:t>
            </a:r>
          </a:p>
          <a:p>
            <a:pPr lvl="1">
              <a:buFont typeface="Arial" panose="020B0604020202020204" pitchFamily="34" charset="0"/>
              <a:buChar char="•"/>
            </a:pPr>
            <a:r>
              <a:rPr lang="es-US" noProof="0" dirty="0"/>
              <a:t>Sensibilizar sobre las amenazas locales de las drogas y cambiar las actitudes para reducir el consumo indebido de drogas.</a:t>
            </a:r>
          </a:p>
          <a:p>
            <a:pPr lvl="1">
              <a:buFont typeface="Arial" panose="020B0604020202020204" pitchFamily="34" charset="0"/>
              <a:buChar char="•"/>
            </a:pPr>
            <a:r>
              <a:rPr lang="es-US" noProof="0" dirty="0"/>
              <a:t>Apoyar a las coaliciones comunitarias locales libres de drogas para ayudar a su impacto y asegurar el éxito duradero.</a:t>
            </a:r>
          </a:p>
        </p:txBody>
      </p:sp>
      <p:pic>
        <p:nvPicPr>
          <p:cNvPr id="13" name="Picture 12">
            <a:extLst>
              <a:ext uri="{FF2B5EF4-FFF2-40B4-BE49-F238E27FC236}">
                <a16:creationId xmlns:a16="http://schemas.microsoft.com/office/drawing/2014/main" id="{5A1D11D2-6F7A-1B6A-6ECF-979EE14E05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0332" y="1936075"/>
            <a:ext cx="3216238" cy="2670473"/>
          </a:xfrm>
          <a:prstGeom prst="rect">
            <a:avLst/>
          </a:prstGeom>
        </p:spPr>
      </p:pic>
      <p:sp>
        <p:nvSpPr>
          <p:cNvPr id="10" name="TextBox 9">
            <a:extLst>
              <a:ext uri="{FF2B5EF4-FFF2-40B4-BE49-F238E27FC236}">
                <a16:creationId xmlns:a16="http://schemas.microsoft.com/office/drawing/2014/main" id="{4870A611-1BF4-87BA-8B5A-7022CF3AC2A1}"/>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B72FAD7A-71FA-F3C2-E176-3382F6B03E64}"/>
              </a:ext>
            </a:extLst>
          </p:cNvPr>
          <p:cNvSpPr txBox="1"/>
          <p:nvPr/>
        </p:nvSpPr>
        <p:spPr>
          <a:xfrm>
            <a:off x="4070710" y="6400412"/>
            <a:ext cx="6196912" cy="276999"/>
          </a:xfrm>
          <a:prstGeom prst="rect">
            <a:avLst/>
          </a:prstGeom>
          <a:noFill/>
        </p:spPr>
        <p:txBody>
          <a:bodyPr wrap="square">
            <a:spAutoFit/>
          </a:bodyPr>
          <a:lstStyle/>
          <a:p>
            <a:r>
              <a:rPr lang="es-US" sz="300" noProof="0" dirty="0"/>
              <a:t>Notas del orador:</a:t>
            </a:r>
          </a:p>
          <a:p>
            <a:r>
              <a:rPr lang="es-US" sz="300" noProof="0" dirty="0"/>
              <a:t>La iniciativa </a:t>
            </a:r>
            <a:r>
              <a:rPr lang="en-US" sz="300" noProof="0" dirty="0"/>
              <a:t>Operation Engage </a:t>
            </a:r>
            <a:r>
              <a:rPr lang="es-US" sz="300" noProof="0" dirty="0"/>
              <a:t>de la Administración para el Control de Drogas de los Estados Unidos es un enfoque integral a nivel comunitario que une la salud pública y la seguridad pública para abordar la epidemia de drogas a través de estrategias de prevención, facilitando conversaciones y colaboración con los socios locales. Cada oficina de división de campo identifica su área más difícil dentro de su región basándose en los datos actuales sobre amenazas de drogas, designa una ciudad o región, y enfoca la prevención del uso de sustancias y los esfuerzos de divulgación comunitaria basados en la evidencia para hacer una diferencia verdadera y mensurable al involucrar a las comunidades y personalizar el contenido para esta audiencia.</a:t>
            </a:r>
          </a:p>
        </p:txBody>
      </p:sp>
      <p:sp>
        <p:nvSpPr>
          <p:cNvPr id="55" name="Slide Number Placeholder 54">
            <a:extLst>
              <a:ext uri="{FF2B5EF4-FFF2-40B4-BE49-F238E27FC236}">
                <a16:creationId xmlns:a16="http://schemas.microsoft.com/office/drawing/2014/main" id="{F4D4A847-38C1-D328-C02C-80F801FAA1F9}"/>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29</a:t>
            </a:fld>
            <a:endParaRPr lang="es-US" b="1" noProof="0" dirty="0">
              <a:solidFill>
                <a:schemeClr val="tx1"/>
              </a:solidFill>
            </a:endParaRPr>
          </a:p>
        </p:txBody>
      </p:sp>
      <p:pic>
        <p:nvPicPr>
          <p:cNvPr id="3" name="Picture 2">
            <a:extLst>
              <a:ext uri="{FF2B5EF4-FFF2-40B4-BE49-F238E27FC236}">
                <a16:creationId xmlns:a16="http://schemas.microsoft.com/office/drawing/2014/main" id="{8B344F49-5E9C-E639-2FB7-839F07E7A5E0}"/>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9460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7DC13-AE1D-6D9D-1260-428A0FD4C17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DBA676D-7624-7444-48C4-FD60CDD178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16" name="Picture 15">
            <a:extLst>
              <a:ext uri="{FF2B5EF4-FFF2-40B4-BE49-F238E27FC236}">
                <a16:creationId xmlns:a16="http://schemas.microsoft.com/office/drawing/2014/main" id="{371D2BE5-C988-9A71-2FA0-4E6D169B33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0583EE76-72E7-CC82-F9ED-FFF726B4F7CA}"/>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57250980-FEBD-BBE5-7CB7-3A1139F5DA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05916" y="1212550"/>
            <a:ext cx="5669854" cy="546100"/>
          </a:xfrm>
          <a:prstGeom prst="rect">
            <a:avLst/>
          </a:prstGeom>
        </p:spPr>
      </p:pic>
      <p:sp>
        <p:nvSpPr>
          <p:cNvPr id="20" name="TextBox 19">
            <a:extLst>
              <a:ext uri="{FF2B5EF4-FFF2-40B4-BE49-F238E27FC236}">
                <a16:creationId xmlns:a16="http://schemas.microsoft.com/office/drawing/2014/main" id="{9DEAA573-2FA9-C4C2-A9E0-A8B5E0E00B9B}"/>
              </a:ext>
            </a:extLst>
          </p:cNvPr>
          <p:cNvSpPr txBox="1"/>
          <p:nvPr/>
        </p:nvSpPr>
        <p:spPr>
          <a:xfrm>
            <a:off x="7170007" y="1357171"/>
            <a:ext cx="4688015"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LA INICIATIVA “FENTANYL FREE AMERICA”</a:t>
            </a:r>
          </a:p>
        </p:txBody>
      </p:sp>
      <p:sp>
        <p:nvSpPr>
          <p:cNvPr id="4" name="Title 3">
            <a:extLst>
              <a:ext uri="{FF2B5EF4-FFF2-40B4-BE49-F238E27FC236}">
                <a16:creationId xmlns:a16="http://schemas.microsoft.com/office/drawing/2014/main" id="{AC3DA15C-4C30-2597-2801-93D40A18641A}"/>
              </a:ext>
            </a:extLst>
          </p:cNvPr>
          <p:cNvSpPr txBox="1">
            <a:spLocks noGrp="1"/>
          </p:cNvSpPr>
          <p:nvPr>
            <p:ph type="title" idx="4294967295"/>
          </p:nvPr>
        </p:nvSpPr>
        <p:spPr>
          <a:xfrm>
            <a:off x="665411" y="2508807"/>
            <a:ext cx="2602579" cy="32932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600" b="0" i="0" u="none" strike="noStrike" cap="none" normalizeH="0" baseline="0" noProof="0" dirty="0">
                <a:ln>
                  <a:noFill/>
                </a:ln>
                <a:solidFill>
                  <a:prstClr val="white"/>
                </a:solidFill>
                <a:effectLst/>
                <a:uLnTx/>
                <a:uFillTx/>
                <a:latin typeface="Aptos" panose="02110004020202020204"/>
                <a:ea typeface="Aptos"/>
                <a:cs typeface="+mn-cs"/>
              </a:rPr>
              <a:t>Para lograr que </a:t>
            </a:r>
            <a:r>
              <a:rPr kumimoji="0" lang="es-US" sz="2600" b="0" i="1" u="none" strike="noStrike" cap="none" normalizeH="0" baseline="0" noProof="0" dirty="0">
                <a:ln>
                  <a:noFill/>
                </a:ln>
                <a:solidFill>
                  <a:prstClr val="white"/>
                </a:solidFill>
                <a:effectLst/>
                <a:uLnTx/>
                <a:uFillTx/>
                <a:latin typeface="Aptos" panose="02110004020202020204"/>
                <a:ea typeface="Aptos"/>
                <a:cs typeface="+mn-cs"/>
              </a:rPr>
              <a:t>Estados Unidos esté libre de fentanilo</a:t>
            </a:r>
            <a:r>
              <a:rPr kumimoji="0" lang="es-US" sz="2600" b="0" i="0" u="none" strike="noStrike" cap="none" normalizeH="0" baseline="0" noProof="0" dirty="0">
                <a:ln>
                  <a:noFill/>
                </a:ln>
                <a:solidFill>
                  <a:prstClr val="white"/>
                </a:solidFill>
                <a:effectLst/>
                <a:uLnTx/>
                <a:uFillTx/>
                <a:latin typeface="Aptos" panose="02110004020202020204"/>
                <a:ea typeface="Aptos"/>
                <a:cs typeface="+mn-cs"/>
              </a:rPr>
              <a:t> debemos comenzar con entender la amenaza…</a:t>
            </a:r>
          </a:p>
        </p:txBody>
      </p:sp>
      <p:cxnSp>
        <p:nvCxnSpPr>
          <p:cNvPr id="14" name="Straight Connector 13">
            <a:extLst>
              <a:ext uri="{FF2B5EF4-FFF2-40B4-BE49-F238E27FC236}">
                <a16:creationId xmlns:a16="http://schemas.microsoft.com/office/drawing/2014/main" id="{FA8D4942-EC68-963B-AB23-A4857C50C95D}"/>
              </a:ext>
              <a:ext uri="{C183D7F6-B498-43B3-948B-1728B52AA6E4}">
                <adec:decorative xmlns:adec="http://schemas.microsoft.com/office/drawing/2017/decorative" val="1"/>
              </a:ext>
            </a:extLst>
          </p:cNvPr>
          <p:cNvCxnSpPr>
            <a:cxnSpLocks/>
          </p:cNvCxnSpPr>
          <p:nvPr/>
        </p:nvCxnSpPr>
        <p:spPr>
          <a:xfrm>
            <a:off x="542638" y="2568286"/>
            <a:ext cx="0" cy="1510181"/>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82B257E-2B9A-A264-917E-7514EB41ECAF}"/>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769137">
            <a:off x="5715987" y="2222588"/>
            <a:ext cx="2400052" cy="336630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4" descr="Campaña de concienciación sobre el fentanilo de la Fiscalía del Condado de Sonoma – Página web de concienciación sobre el fentanilo del Condado de Sonoma">
            <a:extLst>
              <a:ext uri="{FF2B5EF4-FFF2-40B4-BE49-F238E27FC236}">
                <a16:creationId xmlns:a16="http://schemas.microsoft.com/office/drawing/2014/main" id="{C6F60D00-E824-3977-862F-0AE7C4B6117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73368" y="2035358"/>
            <a:ext cx="3313449" cy="220794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 name="Picture 6" descr="Surgen iniciativas audaces para reducir las muertes por sobredosis de fentanilo - Los Angeles Times">
            <a:extLst>
              <a:ext uri="{FF2B5EF4-FFF2-40B4-BE49-F238E27FC236}">
                <a16:creationId xmlns:a16="http://schemas.microsoft.com/office/drawing/2014/main" id="{9869B32E-8592-4C40-012E-76120153F9C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888527">
            <a:off x="8974293" y="4108994"/>
            <a:ext cx="2721165" cy="18135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08A994-E1FF-D60C-A540-124A05FF887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5016" y="2449018"/>
            <a:ext cx="3390900" cy="3695700"/>
          </a:xfrm>
          <a:prstGeom prst="rect">
            <a:avLst/>
          </a:prstGeom>
        </p:spPr>
      </p:pic>
      <p:sp>
        <p:nvSpPr>
          <p:cNvPr id="10" name="TextBox 9">
            <a:extLst>
              <a:ext uri="{FF2B5EF4-FFF2-40B4-BE49-F238E27FC236}">
                <a16:creationId xmlns:a16="http://schemas.microsoft.com/office/drawing/2014/main" id="{06DCD643-C2CB-D7F6-D75A-303D2EE70423}"/>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5" name="Slide Number Placeholder 54">
            <a:extLst>
              <a:ext uri="{FF2B5EF4-FFF2-40B4-BE49-F238E27FC236}">
                <a16:creationId xmlns:a16="http://schemas.microsoft.com/office/drawing/2014/main" id="{0F66F2F9-218C-8EA4-E6EC-2C609E07D5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97A689C4-24A7-8CBA-E2A3-BA1492D6094B}"/>
              </a:ext>
              <a:ext uri="{C183D7F6-B498-43B3-948B-1728B52AA6E4}">
                <adec:decorative xmlns:adec="http://schemas.microsoft.com/office/drawing/2017/decorative" val="1"/>
              </a:ext>
            </a:extLst>
          </p:cNvPr>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9342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2C9A-F6D9-9EE4-9B63-4BFA002317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DB48615-D54D-E459-A341-0574998C6F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7" name="TextBox 6">
            <a:extLst>
              <a:ext uri="{FF2B5EF4-FFF2-40B4-BE49-F238E27FC236}">
                <a16:creationId xmlns:a16="http://schemas.microsoft.com/office/drawing/2014/main" id="{CED70D96-5028-DBEE-CFC0-46361B7E9F00}"/>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3" name="Title 11">
            <a:extLst>
              <a:ext uri="{FF2B5EF4-FFF2-40B4-BE49-F238E27FC236}">
                <a16:creationId xmlns:a16="http://schemas.microsoft.com/office/drawing/2014/main" id="{E9E905DC-0BD0-EF77-8C6A-3E7AD658A85A}"/>
              </a:ext>
            </a:extLst>
          </p:cNvPr>
          <p:cNvSpPr>
            <a:spLocks noGrp="1"/>
          </p:cNvSpPr>
          <p:nvPr>
            <p:ph type="title"/>
          </p:nvPr>
        </p:nvSpPr>
        <p:spPr>
          <a:xfrm>
            <a:off x="4186989" y="943122"/>
            <a:ext cx="7563052" cy="600052"/>
          </a:xfrm>
        </p:spPr>
        <p:txBody>
          <a:bodyPr/>
          <a:lstStyle/>
          <a:p>
            <a:r>
              <a:rPr lang="es-US" noProof="0" dirty="0">
                <a:solidFill>
                  <a:srgbClr val="B70104"/>
                </a:solidFill>
              </a:rPr>
              <a:t>Sedes de la </a:t>
            </a:r>
            <a:r>
              <a:rPr lang="es-US" noProof="0" dirty="0" err="1">
                <a:solidFill>
                  <a:srgbClr val="B70104"/>
                </a:solidFill>
              </a:rPr>
              <a:t>Operation</a:t>
            </a:r>
            <a:r>
              <a:rPr lang="es-US" noProof="0" dirty="0">
                <a:solidFill>
                  <a:srgbClr val="B70104"/>
                </a:solidFill>
              </a:rPr>
              <a:t> </a:t>
            </a:r>
            <a:r>
              <a:rPr lang="es-US" noProof="0" dirty="0" err="1">
                <a:solidFill>
                  <a:srgbClr val="B70104"/>
                </a:solidFill>
              </a:rPr>
              <a:t>Engage</a:t>
            </a:r>
            <a:r>
              <a:rPr lang="es-US" noProof="0" dirty="0">
                <a:solidFill>
                  <a:srgbClr val="B70104"/>
                </a:solidFill>
              </a:rPr>
              <a:t> 2026</a:t>
            </a:r>
          </a:p>
        </p:txBody>
      </p:sp>
      <p:sp>
        <p:nvSpPr>
          <p:cNvPr id="2" name="Rectangle 1">
            <a:extLst>
              <a:ext uri="{FF2B5EF4-FFF2-40B4-BE49-F238E27FC236}">
                <a16:creationId xmlns:a16="http://schemas.microsoft.com/office/drawing/2014/main" id="{3A1C65AC-A17C-4711-29AA-4F3B8A8DF7B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Mapa con las sedes de Operation Engage 2026: Condado de Orange (Los Ángeles), California; Seattle, Washington; Mesa (Phoenix), Arizona; Albuquerque (El Paso), New Mexico; New Orleans, Louisiana; Miami, Florida; St Louis, Missouri; Detroit, Michigan; DMV (Washington DC); Philadelphia, Pennsylvania; Condado de Middlesex (New England).">
            <a:extLst>
              <a:ext uri="{FF2B5EF4-FFF2-40B4-BE49-F238E27FC236}">
                <a16:creationId xmlns:a16="http://schemas.microsoft.com/office/drawing/2014/main" id="{868FAA31-A471-095D-DD74-92774DD3A2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78404" y="1666496"/>
            <a:ext cx="7435192" cy="4511954"/>
          </a:xfrm>
          <a:prstGeom prst="rect">
            <a:avLst/>
          </a:prstGeom>
        </p:spPr>
      </p:pic>
      <p:sp>
        <p:nvSpPr>
          <p:cNvPr id="10" name="TextBox 9">
            <a:extLst>
              <a:ext uri="{FF2B5EF4-FFF2-40B4-BE49-F238E27FC236}">
                <a16:creationId xmlns:a16="http://schemas.microsoft.com/office/drawing/2014/main" id="{873DB692-5424-BC71-ADBF-58E1E08B72CD}"/>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8" name="TextBox 7">
            <a:extLst>
              <a:ext uri="{FF2B5EF4-FFF2-40B4-BE49-F238E27FC236}">
                <a16:creationId xmlns:a16="http://schemas.microsoft.com/office/drawing/2014/main" id="{E555E4E3-4A5F-019D-4968-BEA0AA5676DA}"/>
              </a:ext>
            </a:extLst>
          </p:cNvPr>
          <p:cNvSpPr txBox="1"/>
          <p:nvPr/>
        </p:nvSpPr>
        <p:spPr>
          <a:xfrm>
            <a:off x="4186989" y="6378892"/>
            <a:ext cx="6196262" cy="400110"/>
          </a:xfrm>
          <a:prstGeom prst="rect">
            <a:avLst/>
          </a:prstGeom>
          <a:noFill/>
        </p:spPr>
        <p:txBody>
          <a:bodyPr wrap="square">
            <a:spAutoFit/>
          </a:bodyPr>
          <a:lstStyle/>
          <a:p>
            <a:r>
              <a:rPr lang="es-US" sz="1000" noProof="0" dirty="0"/>
              <a:t>Notas del orador:</a:t>
            </a:r>
          </a:p>
          <a:p>
            <a:r>
              <a:rPr lang="es-US" sz="1000" noProof="0" dirty="0"/>
              <a:t>La </a:t>
            </a:r>
            <a:r>
              <a:rPr lang="en-US" sz="1000" noProof="0" dirty="0"/>
              <a:t>Operation Engage </a:t>
            </a:r>
            <a:r>
              <a:rPr lang="es-US" sz="1000" noProof="0" dirty="0"/>
              <a:t>actualmente está activa en 11 comunidades en todo Estados Unidos.</a:t>
            </a:r>
          </a:p>
        </p:txBody>
      </p:sp>
      <p:sp>
        <p:nvSpPr>
          <p:cNvPr id="55" name="Slide Number Placeholder 54">
            <a:extLst>
              <a:ext uri="{FF2B5EF4-FFF2-40B4-BE49-F238E27FC236}">
                <a16:creationId xmlns:a16="http://schemas.microsoft.com/office/drawing/2014/main" id="{A41B82BE-F604-01F7-D4D5-68428E6271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756851-307C-C83A-D8CF-31AFD0C23933}"/>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8744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273C-EE05-276E-7D0C-072B34CE1A4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208093-2027-A775-5131-536D908734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6" name="TextBox 5">
            <a:extLst>
              <a:ext uri="{FF2B5EF4-FFF2-40B4-BE49-F238E27FC236}">
                <a16:creationId xmlns:a16="http://schemas.microsoft.com/office/drawing/2014/main" id="{B06E8CC5-2772-750D-71D4-A867D010B0A8}"/>
              </a:ext>
            </a:extLst>
          </p:cNvPr>
          <p:cNvSpPr txBox="1"/>
          <p:nvPr/>
        </p:nvSpPr>
        <p:spPr>
          <a:xfrm>
            <a:off x="10679894" y="510204"/>
            <a:ext cx="1215396"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PREVENIR</a:t>
            </a:r>
          </a:p>
        </p:txBody>
      </p:sp>
      <p:sp>
        <p:nvSpPr>
          <p:cNvPr id="2" name="Rectangle 1">
            <a:extLst>
              <a:ext uri="{FF2B5EF4-FFF2-40B4-BE49-F238E27FC236}">
                <a16:creationId xmlns:a16="http://schemas.microsoft.com/office/drawing/2014/main" id="{81097275-1312-6C24-2626-34450916A4A4}"/>
              </a:ext>
              <a:ext uri="{C183D7F6-B498-43B3-948B-1728B52AA6E4}">
                <adec:decorative xmlns:adec="http://schemas.microsoft.com/office/drawing/2017/decorative" val="1"/>
              </a:ext>
            </a:extLst>
          </p:cNvPr>
          <p:cNvSpPr/>
          <p:nvPr/>
        </p:nvSpPr>
        <p:spPr>
          <a:xfrm>
            <a:off x="-6261" y="1515074"/>
            <a:ext cx="12185739" cy="4646697"/>
          </a:xfrm>
          <a:prstGeom prst="rect">
            <a:avLst/>
          </a:prstGeom>
          <a:solidFill>
            <a:srgbClr val="0F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itle 10">
            <a:extLst>
              <a:ext uri="{FF2B5EF4-FFF2-40B4-BE49-F238E27FC236}">
                <a16:creationId xmlns:a16="http://schemas.microsoft.com/office/drawing/2014/main" id="{A4CA2CBC-6D1B-3E18-A949-981736F80E06}"/>
              </a:ext>
            </a:extLst>
          </p:cNvPr>
          <p:cNvSpPr txBox="1">
            <a:spLocks noGrp="1"/>
          </p:cNvSpPr>
          <p:nvPr>
            <p:ph type="title" idx="4294967295"/>
          </p:nvPr>
        </p:nvSpPr>
        <p:spPr>
          <a:xfrm>
            <a:off x="8971189" y="1978765"/>
            <a:ext cx="2760134"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8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Especialistas en divulgación comunitaria de la DEA</a:t>
            </a:r>
          </a:p>
        </p:txBody>
      </p:sp>
      <p:pic>
        <p:nvPicPr>
          <p:cNvPr id="3" name="Picture 2" descr="Mapa que muestra las divisiones de campo: Seattle, Washington; San Francisco, California; Los Angeles, California; San Diego, California; Phoenix, Arizona; El Paso, Texas; Houston, Texas; Dallas, Texas; St Louis, Missouri; Omaha, Nebraska; Chicago, Illinois; Detroit, Michigan; Louisville, Kentucky; New Orleans, Louisiana; Miami, Florida; Washington DC; Puerto Rico; New Jersey; Philadelphia, Pennsylvania; New York, New York; New England. ">
            <a:extLst>
              <a:ext uri="{FF2B5EF4-FFF2-40B4-BE49-F238E27FC236}">
                <a16:creationId xmlns:a16="http://schemas.microsoft.com/office/drawing/2014/main" id="{C5F1AA1C-16C0-9007-0E9E-B4E557E2A42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24631" y="1566495"/>
            <a:ext cx="8046558" cy="4595276"/>
          </a:xfrm>
          <a:prstGeom prst="rect">
            <a:avLst/>
          </a:prstGeom>
        </p:spPr>
      </p:pic>
      <p:pic>
        <p:nvPicPr>
          <p:cNvPr id="7" name="Picture 6">
            <a:extLst>
              <a:ext uri="{FF2B5EF4-FFF2-40B4-BE49-F238E27FC236}">
                <a16:creationId xmlns:a16="http://schemas.microsoft.com/office/drawing/2014/main" id="{0342DDC1-44C9-1283-10D2-AA1425D2982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55377" y="3974299"/>
            <a:ext cx="2011992" cy="2039936"/>
          </a:xfrm>
          <a:prstGeom prst="rect">
            <a:avLst/>
          </a:prstGeom>
        </p:spPr>
      </p:pic>
      <p:sp>
        <p:nvSpPr>
          <p:cNvPr id="10" name="TextBox 9">
            <a:extLst>
              <a:ext uri="{FF2B5EF4-FFF2-40B4-BE49-F238E27FC236}">
                <a16:creationId xmlns:a16="http://schemas.microsoft.com/office/drawing/2014/main" id="{E9A1CA4A-65FE-9424-75A8-FB4044B4628C}"/>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8" name="TextBox 7">
            <a:extLst>
              <a:ext uri="{FF2B5EF4-FFF2-40B4-BE49-F238E27FC236}">
                <a16:creationId xmlns:a16="http://schemas.microsoft.com/office/drawing/2014/main" id="{BEE4D614-F3D9-13E8-62D5-0C58E8C06DD5}"/>
              </a:ext>
            </a:extLst>
          </p:cNvPr>
          <p:cNvSpPr txBox="1"/>
          <p:nvPr/>
        </p:nvSpPr>
        <p:spPr>
          <a:xfrm>
            <a:off x="4154994" y="6518933"/>
            <a:ext cx="619626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3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300" noProof="0" dirty="0"/>
              <a:t>Además, en las 23 divisiones de campo de la DEA contamos con especialistas en divulgación comunitaria, que son empleados civiles encargados de involucrar a las comunidades y promover iniciativas de prevención primaria.  La información de contacto de su COS, así como el acceso al contenido que hemos compartido, están disponibles a través del código QR que aparece en la pantalla.  (</a:t>
            </a:r>
            <a:r>
              <a:rPr lang="es-US" sz="300" noProof="0" dirty="0">
                <a:hlinkClick r:id="rId6" tooltip="Recursos de divulgación comunitaria"/>
              </a:rPr>
              <a:t>https://www.getsmartaboutdrugs.gov/community-outreach-resources</a:t>
            </a:r>
            <a:r>
              <a:rPr lang="es-US" sz="300" noProof="0" dirty="0"/>
              <a:t>) </a:t>
            </a:r>
          </a:p>
        </p:txBody>
      </p:sp>
      <p:sp>
        <p:nvSpPr>
          <p:cNvPr id="55" name="Slide Number Placeholder 54">
            <a:extLst>
              <a:ext uri="{FF2B5EF4-FFF2-40B4-BE49-F238E27FC236}">
                <a16:creationId xmlns:a16="http://schemas.microsoft.com/office/drawing/2014/main" id="{0A2AF948-8C70-34D1-8788-2756E382AA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2E6A8A0-E5BA-AC66-290B-AF8E08611BA9}"/>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8938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C029F-4A6A-76EF-0D5B-B9105BA13E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65E277-6D32-B015-A054-F1E3A6826B78}"/>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4" name="Grupo 3">
            <a:extLst>
              <a:ext uri="{FF2B5EF4-FFF2-40B4-BE49-F238E27FC236}">
                <a16:creationId xmlns:a16="http://schemas.microsoft.com/office/drawing/2014/main" id="{6BC803E9-57F0-BAF7-E4C7-700F0E7059DC}"/>
              </a:ext>
              <a:ext uri="{C183D7F6-B498-43B3-948B-1728B52AA6E4}">
                <adec:decorative xmlns:adec="http://schemas.microsoft.com/office/drawing/2017/decorative" val="1"/>
              </a:ext>
            </a:extLst>
          </p:cNvPr>
          <p:cNvGrpSpPr/>
          <p:nvPr/>
        </p:nvGrpSpPr>
        <p:grpSpPr>
          <a:xfrm>
            <a:off x="3037114" y="68092"/>
            <a:ext cx="5289494" cy="546100"/>
            <a:chOff x="3037114" y="68092"/>
            <a:chExt cx="5289494" cy="546100"/>
          </a:xfrm>
        </p:grpSpPr>
        <p:pic>
          <p:nvPicPr>
            <p:cNvPr id="6" name="Picture 5">
              <a:extLst>
                <a:ext uri="{FF2B5EF4-FFF2-40B4-BE49-F238E27FC236}">
                  <a16:creationId xmlns:a16="http://schemas.microsoft.com/office/drawing/2014/main" id="{47EC7126-5A74-3517-4C9D-3C464FFC2D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37114" y="68092"/>
              <a:ext cx="5289494" cy="546100"/>
            </a:xfrm>
            <a:prstGeom prst="rect">
              <a:avLst/>
            </a:prstGeom>
          </p:spPr>
        </p:pic>
        <p:sp>
          <p:nvSpPr>
            <p:cNvPr id="7" name="TextBox 9">
              <a:extLst>
                <a:ext uri="{FF2B5EF4-FFF2-40B4-BE49-F238E27FC236}">
                  <a16:creationId xmlns:a16="http://schemas.microsoft.com/office/drawing/2014/main" id="{B06186BD-2697-116E-33D9-A234E04D79A8}"/>
                </a:ext>
              </a:extLst>
            </p:cNvPr>
            <p:cNvSpPr txBox="1"/>
            <p:nvPr/>
          </p:nvSpPr>
          <p:spPr>
            <a:xfrm>
              <a:off x="4278312" y="156476"/>
              <a:ext cx="3679149"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Administración para el Control de Drogas</a:t>
              </a:r>
            </a:p>
          </p:txBody>
        </p:sp>
      </p:grpSp>
      <p:sp>
        <p:nvSpPr>
          <p:cNvPr id="3" name="Title 2">
            <a:extLst>
              <a:ext uri="{FF2B5EF4-FFF2-40B4-BE49-F238E27FC236}">
                <a16:creationId xmlns:a16="http://schemas.microsoft.com/office/drawing/2014/main" id="{5A255804-4C00-E83B-66B2-9E057E104609}"/>
              </a:ext>
            </a:extLst>
          </p:cNvPr>
          <p:cNvSpPr>
            <a:spLocks noGrp="1"/>
          </p:cNvSpPr>
          <p:nvPr>
            <p:ph type="ctrTitle"/>
          </p:nvPr>
        </p:nvSpPr>
        <p:spPr>
          <a:xfrm>
            <a:off x="-682567" y="447169"/>
            <a:ext cx="9144000" cy="756695"/>
          </a:xfrm>
        </p:spPr>
        <p:txBody>
          <a:bodyPr/>
          <a:lstStyle/>
          <a:p>
            <a:r>
              <a:rPr lang="es-US" noProof="0" dirty="0"/>
              <a:t>APOYAR</a:t>
            </a:r>
          </a:p>
        </p:txBody>
      </p:sp>
      <p:pic>
        <p:nvPicPr>
          <p:cNvPr id="8" name="Picture 7" descr="Logotipo: Fentanyl Free America. Proteger, Prevenir, Apoyar. &#10;&#10;&quot;Apoyar&quot; está marcado con un círculo. ">
            <a:extLst>
              <a:ext uri="{FF2B5EF4-FFF2-40B4-BE49-F238E27FC236}">
                <a16:creationId xmlns:a16="http://schemas.microsoft.com/office/drawing/2014/main" id="{A86FC74A-8524-61ED-9E1B-6BC2B74ADA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92093"/>
            <a:ext cx="12208412" cy="3848344"/>
          </a:xfrm>
          <a:prstGeom prst="rect">
            <a:avLst/>
          </a:prstGeom>
        </p:spPr>
      </p:pic>
      <p:sp>
        <p:nvSpPr>
          <p:cNvPr id="13" name="Rectangle: Rounded Corners 4">
            <a:extLst>
              <a:ext uri="{FF2B5EF4-FFF2-40B4-BE49-F238E27FC236}">
                <a16:creationId xmlns:a16="http://schemas.microsoft.com/office/drawing/2014/main" id="{9A8567AA-72A7-09EA-D3F6-563DA2D96AE4}"/>
              </a:ext>
              <a:ext uri="{C183D7F6-B498-43B3-948B-1728B52AA6E4}">
                <adec:decorative xmlns:adec="http://schemas.microsoft.com/office/drawing/2017/decorative" val="1"/>
              </a:ext>
            </a:extLst>
          </p:cNvPr>
          <p:cNvSpPr/>
          <p:nvPr/>
        </p:nvSpPr>
        <p:spPr>
          <a:xfrm>
            <a:off x="7492621" y="3927061"/>
            <a:ext cx="1937625" cy="768530"/>
          </a:xfrm>
          <a:prstGeom prst="roundRect">
            <a:avLst/>
          </a:prstGeom>
          <a:noFill/>
          <a:ln w="76200" cap="flat" cmpd="sng" algn="ctr">
            <a:solidFill>
              <a:srgbClr val="A61E1E"/>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470" b="0" i="0" u="none" strike="noStrike" kern="1200" cap="none" spc="0" normalizeH="0" baseline="0" noProof="0" dirty="0">
              <a:ln>
                <a:noFill/>
              </a:ln>
              <a:solidFill>
                <a:srgbClr val="A61E1E"/>
              </a:solidFill>
              <a:effectLst/>
              <a:uLnTx/>
              <a:uFillTx/>
              <a:latin typeface="Aptos" panose="02110004020202020204"/>
              <a:ea typeface="+mn-ea"/>
              <a:cs typeface="+mn-cs"/>
            </a:endParaRPr>
          </a:p>
        </p:txBody>
      </p:sp>
      <p:sp>
        <p:nvSpPr>
          <p:cNvPr id="14" name="Flowchart: Manual Input 13">
            <a:extLst>
              <a:ext uri="{FF2B5EF4-FFF2-40B4-BE49-F238E27FC236}">
                <a16:creationId xmlns:a16="http://schemas.microsoft.com/office/drawing/2014/main" id="{6F3F486E-FDAF-B646-E936-F2F77905BEB4}"/>
              </a:ext>
              <a:ext uri="{C183D7F6-B498-43B3-948B-1728B52AA6E4}">
                <adec:decorative xmlns:adec="http://schemas.microsoft.com/office/drawing/2017/decorative" val="0"/>
              </a:ext>
            </a:extLst>
          </p:cNvPr>
          <p:cNvSpPr/>
          <p:nvPr/>
        </p:nvSpPr>
        <p:spPr>
          <a:xfrm>
            <a:off x="3520662" y="5398792"/>
            <a:ext cx="5731344" cy="562552"/>
          </a:xfrm>
          <a:custGeom>
            <a:avLst/>
            <a:gdLst>
              <a:gd name="csX0" fmla="*/ 0 w 10000"/>
              <a:gd name="csY0" fmla="*/ 2000 h 10000"/>
              <a:gd name="csX1" fmla="*/ 10000 w 10000"/>
              <a:gd name="csY1" fmla="*/ 0 h 10000"/>
              <a:gd name="csX2" fmla="*/ 10000 w 10000"/>
              <a:gd name="csY2" fmla="*/ 10000 h 10000"/>
              <a:gd name="csX3" fmla="*/ 0 w 10000"/>
              <a:gd name="csY3" fmla="*/ 10000 h 10000"/>
              <a:gd name="csX4" fmla="*/ 0 w 10000"/>
              <a:gd name="csY4" fmla="*/ 2000 h 10000"/>
              <a:gd name="csX0" fmla="*/ 0 w 11321"/>
              <a:gd name="csY0" fmla="*/ 0 h 8000"/>
              <a:gd name="csX1" fmla="*/ 11321 w 11321"/>
              <a:gd name="csY1" fmla="*/ 109 h 8000"/>
              <a:gd name="csX2" fmla="*/ 10000 w 11321"/>
              <a:gd name="csY2" fmla="*/ 8000 h 8000"/>
              <a:gd name="csX3" fmla="*/ 0 w 11321"/>
              <a:gd name="csY3" fmla="*/ 8000 h 8000"/>
              <a:gd name="csX4" fmla="*/ 0 w 11321"/>
              <a:gd name="csY4" fmla="*/ 0 h 8000"/>
              <a:gd name="csX0" fmla="*/ 1509 w 11509"/>
              <a:gd name="csY0" fmla="*/ 0 h 10000"/>
              <a:gd name="csX1" fmla="*/ 11509 w 11509"/>
              <a:gd name="csY1" fmla="*/ 136 h 10000"/>
              <a:gd name="csX2" fmla="*/ 10342 w 11509"/>
              <a:gd name="csY2" fmla="*/ 10000 h 10000"/>
              <a:gd name="csX3" fmla="*/ 0 w 11509"/>
              <a:gd name="csY3" fmla="*/ 9812 h 10000"/>
              <a:gd name="csX4" fmla="*/ 1509 w 11509"/>
              <a:gd name="csY4" fmla="*/ 0 h 10000"/>
              <a:gd name="csX0" fmla="*/ 1509 w 10774"/>
              <a:gd name="csY0" fmla="*/ 0 h 10000"/>
              <a:gd name="csX1" fmla="*/ 10774 w 10774"/>
              <a:gd name="csY1" fmla="*/ 136 h 10000"/>
              <a:gd name="csX2" fmla="*/ 10342 w 10774"/>
              <a:gd name="csY2" fmla="*/ 10000 h 10000"/>
              <a:gd name="csX3" fmla="*/ 0 w 10774"/>
              <a:gd name="csY3" fmla="*/ 9812 h 10000"/>
              <a:gd name="csX4" fmla="*/ 1509 w 10774"/>
              <a:gd name="csY4" fmla="*/ 0 h 10000"/>
              <a:gd name="csX0" fmla="*/ 0 w 9265"/>
              <a:gd name="csY0" fmla="*/ 0 h 10000"/>
              <a:gd name="csX1" fmla="*/ 9265 w 9265"/>
              <a:gd name="csY1" fmla="*/ 136 h 10000"/>
              <a:gd name="csX2" fmla="*/ 8833 w 9265"/>
              <a:gd name="csY2" fmla="*/ 10000 h 10000"/>
              <a:gd name="csX3" fmla="*/ 291 w 9265"/>
              <a:gd name="csY3" fmla="*/ 9521 h 10000"/>
              <a:gd name="csX4" fmla="*/ 0 w 9265"/>
              <a:gd name="csY4" fmla="*/ 0 h 10000"/>
              <a:gd name="csX0" fmla="*/ 548 w 9686"/>
              <a:gd name="csY0" fmla="*/ 0 h 10146"/>
              <a:gd name="csX1" fmla="*/ 9686 w 9686"/>
              <a:gd name="csY1" fmla="*/ 282 h 10146"/>
              <a:gd name="csX2" fmla="*/ 9220 w 9686"/>
              <a:gd name="csY2" fmla="*/ 10146 h 10146"/>
              <a:gd name="csX3" fmla="*/ 0 w 9686"/>
              <a:gd name="csY3" fmla="*/ 9667 h 10146"/>
              <a:gd name="csX4" fmla="*/ 548 w 9686"/>
              <a:gd name="csY4" fmla="*/ 0 h 10146"/>
              <a:gd name="csX0" fmla="*/ 736 w 10170"/>
              <a:gd name="csY0" fmla="*/ 0 h 10000"/>
              <a:gd name="csX1" fmla="*/ 10170 w 10170"/>
              <a:gd name="csY1" fmla="*/ 278 h 10000"/>
              <a:gd name="csX2" fmla="*/ 9689 w 10170"/>
              <a:gd name="csY2" fmla="*/ 10000 h 10000"/>
              <a:gd name="csX3" fmla="*/ 0 w 10170"/>
              <a:gd name="csY3" fmla="*/ 9528 h 10000"/>
              <a:gd name="csX4" fmla="*/ 736 w 10170"/>
              <a:gd name="csY4" fmla="*/ 0 h 10000"/>
              <a:gd name="csX0" fmla="*/ 482 w 10170"/>
              <a:gd name="csY0" fmla="*/ 0 h 10000"/>
              <a:gd name="csX1" fmla="*/ 10170 w 10170"/>
              <a:gd name="csY1" fmla="*/ 278 h 10000"/>
              <a:gd name="csX2" fmla="*/ 9689 w 10170"/>
              <a:gd name="csY2" fmla="*/ 10000 h 10000"/>
              <a:gd name="csX3" fmla="*/ 0 w 10170"/>
              <a:gd name="csY3" fmla="*/ 9528 h 10000"/>
              <a:gd name="csX4" fmla="*/ 482 w 10170"/>
              <a:gd name="csY4" fmla="*/ 0 h 10000"/>
              <a:gd name="csX0" fmla="*/ 510 w 10198"/>
              <a:gd name="csY0" fmla="*/ 0 h 10000"/>
              <a:gd name="csX1" fmla="*/ 10198 w 10198"/>
              <a:gd name="csY1" fmla="*/ 278 h 10000"/>
              <a:gd name="csX2" fmla="*/ 9717 w 10198"/>
              <a:gd name="csY2" fmla="*/ 10000 h 10000"/>
              <a:gd name="csX3" fmla="*/ 0 w 10198"/>
              <a:gd name="csY3" fmla="*/ 9815 h 10000"/>
              <a:gd name="csX4" fmla="*/ 510 w 10198"/>
              <a:gd name="csY4" fmla="*/ 0 h 10000"/>
              <a:gd name="csX0" fmla="*/ 468 w 10198"/>
              <a:gd name="csY0" fmla="*/ 0 h 10144"/>
              <a:gd name="csX1" fmla="*/ 10198 w 10198"/>
              <a:gd name="csY1" fmla="*/ 422 h 10144"/>
              <a:gd name="csX2" fmla="*/ 9717 w 10198"/>
              <a:gd name="csY2" fmla="*/ 10144 h 10144"/>
              <a:gd name="csX3" fmla="*/ 0 w 10198"/>
              <a:gd name="csY3" fmla="*/ 9959 h 10144"/>
              <a:gd name="csX4" fmla="*/ 468 w 10198"/>
              <a:gd name="csY4" fmla="*/ 0 h 10144"/>
              <a:gd name="csX0" fmla="*/ 468 w 10198"/>
              <a:gd name="csY0" fmla="*/ 9 h 10153"/>
              <a:gd name="csX1" fmla="*/ 10198 w 10198"/>
              <a:gd name="csY1" fmla="*/ 0 h 10153"/>
              <a:gd name="csX2" fmla="*/ 9717 w 10198"/>
              <a:gd name="csY2" fmla="*/ 10153 h 10153"/>
              <a:gd name="csX3" fmla="*/ 0 w 10198"/>
              <a:gd name="csY3" fmla="*/ 9968 h 10153"/>
              <a:gd name="csX4" fmla="*/ 468 w 10198"/>
              <a:gd name="csY4" fmla="*/ 9 h 10153"/>
              <a:gd name="csX0" fmla="*/ 454 w 10184"/>
              <a:gd name="csY0" fmla="*/ 9 h 10153"/>
              <a:gd name="csX1" fmla="*/ 10184 w 10184"/>
              <a:gd name="csY1" fmla="*/ 0 h 10153"/>
              <a:gd name="csX2" fmla="*/ 9703 w 10184"/>
              <a:gd name="csY2" fmla="*/ 10153 h 10153"/>
              <a:gd name="csX3" fmla="*/ 0 w 10184"/>
              <a:gd name="csY3" fmla="*/ 10112 h 10153"/>
              <a:gd name="csX4" fmla="*/ 454 w 10184"/>
              <a:gd name="csY4" fmla="*/ 9 h 10153"/>
            </a:gdLst>
            <a:ahLst/>
            <a:cxnLst>
              <a:cxn ang="0">
                <a:pos x="csX0" y="csY0"/>
              </a:cxn>
              <a:cxn ang="0">
                <a:pos x="csX1" y="csY1"/>
              </a:cxn>
              <a:cxn ang="0">
                <a:pos x="csX2" y="csY2"/>
              </a:cxn>
              <a:cxn ang="0">
                <a:pos x="csX3" y="csY3"/>
              </a:cxn>
              <a:cxn ang="0">
                <a:pos x="csX4" y="csY4"/>
              </a:cxn>
            </a:cxnLst>
            <a:rect l="l" t="t" r="r" b="b"/>
            <a:pathLst>
              <a:path w="10184" h="10153">
                <a:moveTo>
                  <a:pt x="454" y="9"/>
                </a:moveTo>
                <a:lnTo>
                  <a:pt x="10184" y="0"/>
                </a:lnTo>
                <a:cubicBezTo>
                  <a:pt x="10024" y="3241"/>
                  <a:pt x="9863" y="6912"/>
                  <a:pt x="9703" y="10153"/>
                </a:cubicBezTo>
                <a:lnTo>
                  <a:pt x="0" y="10112"/>
                </a:lnTo>
                <a:cubicBezTo>
                  <a:pt x="189" y="6936"/>
                  <a:pt x="265" y="3185"/>
                  <a:pt x="454" y="9"/>
                </a:cubicBez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schemeClr val="bg1"/>
                </a:solidFill>
                <a:effectLst/>
                <a:uLnTx/>
                <a:uFillTx/>
                <a:latin typeface="Aptos" panose="02110004020202020204"/>
                <a:ea typeface="Aptos"/>
                <a:cs typeface="+mn-cs"/>
                <a:hlinkClick r:id="rId5" tooltip="Estados Unidos libre de fentanilo">
                  <a:extLst>
                    <a:ext uri="{A12FA001-AC4F-418D-AE19-62706E023703}">
                      <ahyp:hlinkClr xmlns:ahyp="http://schemas.microsoft.com/office/drawing/2018/hyperlinkcolor" val="tx"/>
                    </a:ext>
                  </a:extLst>
                </a:hlinkClick>
              </a:rPr>
              <a:t>DEA.GOV/FENTANYLFREE </a:t>
            </a:r>
          </a:p>
        </p:txBody>
      </p:sp>
      <p:sp>
        <p:nvSpPr>
          <p:cNvPr id="10" name="TextBox 9">
            <a:extLst>
              <a:ext uri="{FF2B5EF4-FFF2-40B4-BE49-F238E27FC236}">
                <a16:creationId xmlns:a16="http://schemas.microsoft.com/office/drawing/2014/main" id="{F960067F-E2DF-40F5-70A8-7E094E10C032}"/>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21399C80-1E6B-16E3-590C-437BACB68C41}"/>
              </a:ext>
            </a:extLst>
          </p:cNvPr>
          <p:cNvSpPr txBox="1"/>
          <p:nvPr/>
        </p:nvSpPr>
        <p:spPr>
          <a:xfrm>
            <a:off x="4016037" y="6331541"/>
            <a:ext cx="61040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noProof="0" dirty="0"/>
              <a:t>Por último, la DEA se compromete a apoyar a aquellos que se ven afectados por el fentanilo y otras sustancias ilícitas.</a:t>
            </a:r>
          </a:p>
        </p:txBody>
      </p:sp>
      <p:sp>
        <p:nvSpPr>
          <p:cNvPr id="55" name="Slide Number Placeholder 54">
            <a:extLst>
              <a:ext uri="{FF2B5EF4-FFF2-40B4-BE49-F238E27FC236}">
                <a16:creationId xmlns:a16="http://schemas.microsoft.com/office/drawing/2014/main" id="{F4FCEDB6-2F4B-2A76-B239-665E91DC0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52CAAA01-F566-8402-3D5E-C4F192851F85}"/>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01669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F9E90-F05C-AC7E-FB4E-2D54DCCC807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08CD1EA-2598-DC44-2B50-5EA7EE7404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15" name="Picture 14">
            <a:extLst>
              <a:ext uri="{FF2B5EF4-FFF2-40B4-BE49-F238E27FC236}">
                <a16:creationId xmlns:a16="http://schemas.microsoft.com/office/drawing/2014/main" id="{BDA54EAB-1D1B-6B08-F5DB-749CEBE20F2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pic>
        <p:nvPicPr>
          <p:cNvPr id="4" name="Picture 3">
            <a:extLst>
              <a:ext uri="{FF2B5EF4-FFF2-40B4-BE49-F238E27FC236}">
                <a16:creationId xmlns:a16="http://schemas.microsoft.com/office/drawing/2014/main" id="{064904B4-F4D3-99A4-263C-E595DB2ABB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6071" y="409054"/>
            <a:ext cx="2493703" cy="546100"/>
          </a:xfrm>
          <a:prstGeom prst="rect">
            <a:avLst/>
          </a:prstGeom>
        </p:spPr>
      </p:pic>
      <p:sp>
        <p:nvSpPr>
          <p:cNvPr id="6" name="TextBox 5">
            <a:extLst>
              <a:ext uri="{FF2B5EF4-FFF2-40B4-BE49-F238E27FC236}">
                <a16:creationId xmlns:a16="http://schemas.microsoft.com/office/drawing/2014/main" id="{0769CB89-1C9D-4851-A069-F369B2B3B0CB}"/>
              </a:ext>
            </a:extLst>
          </p:cNvPr>
          <p:cNvSpPr txBox="1"/>
          <p:nvPr/>
        </p:nvSpPr>
        <p:spPr>
          <a:xfrm>
            <a:off x="10655847" y="510204"/>
            <a:ext cx="1239443"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APOYAR</a:t>
            </a:r>
          </a:p>
        </p:txBody>
      </p:sp>
      <p:sp>
        <p:nvSpPr>
          <p:cNvPr id="2" name="Rectangle 1">
            <a:extLst>
              <a:ext uri="{FF2B5EF4-FFF2-40B4-BE49-F238E27FC236}">
                <a16:creationId xmlns:a16="http://schemas.microsoft.com/office/drawing/2014/main" id="{22835E4E-3398-F4A2-3F00-CA5FAB641060}"/>
              </a:ext>
              <a:ext uri="{C183D7F6-B498-43B3-948B-1728B52AA6E4}">
                <adec:decorative xmlns:adec="http://schemas.microsoft.com/office/drawing/2017/decorative" val="1"/>
              </a:ext>
            </a:extLst>
          </p:cNvPr>
          <p:cNvSpPr/>
          <p:nvPr/>
        </p:nvSpPr>
        <p:spPr>
          <a:xfrm>
            <a:off x="-6261" y="1630081"/>
            <a:ext cx="12185739" cy="4531690"/>
          </a:xfrm>
          <a:prstGeom prst="rect">
            <a:avLst/>
          </a:prstGeom>
          <a:solidFill>
            <a:srgbClr val="0F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itle 7">
            <a:extLst>
              <a:ext uri="{FF2B5EF4-FFF2-40B4-BE49-F238E27FC236}">
                <a16:creationId xmlns:a16="http://schemas.microsoft.com/office/drawing/2014/main" id="{4E93A03E-5E7A-948B-6668-E316788E5D08}"/>
              </a:ext>
            </a:extLst>
          </p:cNvPr>
          <p:cNvSpPr txBox="1">
            <a:spLocks noGrp="1"/>
          </p:cNvSpPr>
          <p:nvPr>
            <p:ph type="title" idx="4294967295"/>
          </p:nvPr>
        </p:nvSpPr>
        <p:spPr>
          <a:xfrm>
            <a:off x="1002071" y="1685911"/>
            <a:ext cx="10351729"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000" b="1" i="0" u="none" strike="noStrike" cap="none" normalizeH="0" baseline="0" noProof="0" dirty="0">
                <a:ln>
                  <a:noFill/>
                </a:ln>
                <a:solidFill>
                  <a:prstClr val="white"/>
                </a:solidFill>
                <a:effectLst/>
                <a:uLnTx/>
                <a:uFillTx/>
                <a:latin typeface="Aptos" panose="02110004020202020204"/>
                <a:ea typeface="Aptos"/>
                <a:cs typeface="+mn-cs"/>
              </a:rPr>
              <a:t>La intervención y el tratamiento tempranos </a:t>
            </a:r>
            <a:r>
              <a:rPr kumimoji="0" lang="es-US" sz="3000" b="1" i="0" u="none" strike="noStrike" cap="none" normalizeH="0" baseline="0" noProof="0" dirty="0">
                <a:ln>
                  <a:noFill/>
                </a:ln>
                <a:solidFill>
                  <a:srgbClr val="FF5047"/>
                </a:solidFill>
                <a:effectLst/>
                <a:uLnTx/>
                <a:uFillTx/>
                <a:latin typeface="Aptos" panose="02110004020202020204"/>
                <a:ea typeface="Aptos"/>
                <a:cs typeface="+mn-cs"/>
              </a:rPr>
              <a:t>SALVAN VIDAS</a:t>
            </a:r>
          </a:p>
        </p:txBody>
      </p:sp>
      <p:pic>
        <p:nvPicPr>
          <p:cNvPr id="12" name="Picture 11" descr="Captura de pantalla de la página web “Find Treatment.gov”. ">
            <a:extLst>
              <a:ext uri="{FF2B5EF4-FFF2-40B4-BE49-F238E27FC236}">
                <a16:creationId xmlns:a16="http://schemas.microsoft.com/office/drawing/2014/main" id="{99B12F25-FF74-883A-5D9A-A9C809ADCA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401" y="2434488"/>
            <a:ext cx="6186197" cy="2921537"/>
          </a:xfrm>
          <a:prstGeom prst="rect">
            <a:avLst/>
          </a:prstGeom>
        </p:spPr>
      </p:pic>
      <p:pic>
        <p:nvPicPr>
          <p:cNvPr id="13" name="Picture 12" descr="Captura de pantalla de la página web “988 Lifeline”. ">
            <a:extLst>
              <a:ext uri="{FF2B5EF4-FFF2-40B4-BE49-F238E27FC236}">
                <a16:creationId xmlns:a16="http://schemas.microsoft.com/office/drawing/2014/main" id="{05F212FF-3453-9859-D8C7-191C3C19F3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7270" y="2434488"/>
            <a:ext cx="4897536" cy="2793431"/>
          </a:xfrm>
          <a:prstGeom prst="rect">
            <a:avLst/>
          </a:prstGeom>
        </p:spPr>
      </p:pic>
      <p:sp>
        <p:nvSpPr>
          <p:cNvPr id="14" name="TextBox 13">
            <a:extLst>
              <a:ext uri="{FF2B5EF4-FFF2-40B4-BE49-F238E27FC236}">
                <a16:creationId xmlns:a16="http://schemas.microsoft.com/office/drawing/2014/main" id="{ED43AE8F-10D4-34DC-CF41-2BF725BE1DB2}"/>
              </a:ext>
            </a:extLst>
          </p:cNvPr>
          <p:cNvSpPr txBox="1"/>
          <p:nvPr/>
        </p:nvSpPr>
        <p:spPr>
          <a:xfrm>
            <a:off x="1464010" y="5460449"/>
            <a:ext cx="9257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prstClr val="white"/>
                </a:solidFill>
                <a:effectLst/>
                <a:uLnTx/>
                <a:uFillTx/>
                <a:latin typeface="Aptos" panose="02110004020202020204"/>
                <a:ea typeface="Aptos"/>
                <a:cs typeface="+mn-cs"/>
                <a:hlinkClick r:id="rId8" tooltip="Recursos de recuperación de la DEA">
                  <a:extLst>
                    <a:ext uri="{A12FA001-AC4F-418D-AE19-62706E023703}">
                      <ahyp:hlinkClr xmlns:ahyp="http://schemas.microsoft.com/office/drawing/2018/hyperlinkcolor" val="tx"/>
                    </a:ext>
                  </a:extLst>
                </a:hlinkClick>
              </a:rPr>
              <a:t>www.dea.gov/recovery-resources</a:t>
            </a:r>
            <a:r>
              <a:rPr kumimoji="0" lang="es-US" sz="3600" b="1" i="0" u="none" strike="noStrike" cap="none" normalizeH="0" baseline="0" noProof="0" dirty="0">
                <a:ln>
                  <a:noFill/>
                </a:ln>
                <a:solidFill>
                  <a:prstClr val="white"/>
                </a:solidFill>
                <a:effectLst/>
                <a:uLnTx/>
                <a:uFillTx/>
                <a:latin typeface="Aptos" panose="02110004020202020204"/>
                <a:ea typeface="Aptos"/>
                <a:cs typeface="+mn-cs"/>
              </a:rPr>
              <a:t>  </a:t>
            </a:r>
          </a:p>
        </p:txBody>
      </p:sp>
      <p:sp>
        <p:nvSpPr>
          <p:cNvPr id="10" name="TextBox 9">
            <a:extLst>
              <a:ext uri="{FF2B5EF4-FFF2-40B4-BE49-F238E27FC236}">
                <a16:creationId xmlns:a16="http://schemas.microsoft.com/office/drawing/2014/main" id="{57D16230-D5A4-D039-B225-43AB3A4AC92E}"/>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67642131-C8D5-E99B-AFEF-13AD5A5B9DC7}"/>
              </a:ext>
            </a:extLst>
          </p:cNvPr>
          <p:cNvSpPr txBox="1"/>
          <p:nvPr/>
        </p:nvSpPr>
        <p:spPr>
          <a:xfrm>
            <a:off x="4081860" y="6178077"/>
            <a:ext cx="62082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noProof="0" dirty="0"/>
              <a:t>Notas del orador: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noProof="0" dirty="0"/>
              <a:t>Nuestras agencias asociadas, incluida SAMHSA, brindan apoyo para la intervención y el tratamiento tempranos que salvan vidas.  La DEA ha recopilado información adicional en dea.gov/</a:t>
            </a:r>
            <a:r>
              <a:rPr lang="es-US" sz="1000" noProof="0" dirty="0" err="1"/>
              <a:t>recovery-resources</a:t>
            </a:r>
            <a:r>
              <a:rPr lang="es-US" sz="1000" noProof="0" dirty="0"/>
              <a:t> que las familias y los individuos pueden usar.</a:t>
            </a:r>
          </a:p>
        </p:txBody>
      </p:sp>
      <p:sp>
        <p:nvSpPr>
          <p:cNvPr id="55" name="Slide Number Placeholder 54">
            <a:extLst>
              <a:ext uri="{FF2B5EF4-FFF2-40B4-BE49-F238E27FC236}">
                <a16:creationId xmlns:a16="http://schemas.microsoft.com/office/drawing/2014/main" id="{2A7BC33A-9B8D-9A85-002E-F207C333B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5296FFA-3748-1CBA-5DBB-4984B60FB715}"/>
              </a:ext>
              <a:ext uri="{C183D7F6-B498-43B3-948B-1728B52AA6E4}">
                <adec:decorative xmlns:adec="http://schemas.microsoft.com/office/drawing/2017/decorative" val="1"/>
              </a:ext>
            </a:extLst>
          </p:cNvPr>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112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D24EC-77EC-57DF-9CD0-AE35522A55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F9DEFB-BF07-8A01-C327-8DCBB5AC40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6071" y="409054"/>
            <a:ext cx="2493703" cy="546100"/>
          </a:xfrm>
          <a:prstGeom prst="rect">
            <a:avLst/>
          </a:prstGeom>
        </p:spPr>
      </p:pic>
      <p:sp>
        <p:nvSpPr>
          <p:cNvPr id="6" name="TextBox 5">
            <a:extLst>
              <a:ext uri="{FF2B5EF4-FFF2-40B4-BE49-F238E27FC236}">
                <a16:creationId xmlns:a16="http://schemas.microsoft.com/office/drawing/2014/main" id="{A82F0A60-30CA-D968-102C-D6CBC9FD8F84}"/>
              </a:ext>
            </a:extLst>
          </p:cNvPr>
          <p:cNvSpPr txBox="1"/>
          <p:nvPr/>
        </p:nvSpPr>
        <p:spPr>
          <a:xfrm>
            <a:off x="10655847" y="510204"/>
            <a:ext cx="1239443" cy="35394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APOYAR</a:t>
            </a:r>
          </a:p>
        </p:txBody>
      </p:sp>
      <p:sp>
        <p:nvSpPr>
          <p:cNvPr id="2" name="Rectangle 1">
            <a:extLst>
              <a:ext uri="{FF2B5EF4-FFF2-40B4-BE49-F238E27FC236}">
                <a16:creationId xmlns:a16="http://schemas.microsoft.com/office/drawing/2014/main" id="{65E7F32D-E008-22BF-9D41-5740BAD4FA89}"/>
              </a:ext>
              <a:ext uri="{C183D7F6-B498-43B3-948B-1728B52AA6E4}">
                <adec:decorative xmlns:adec="http://schemas.microsoft.com/office/drawing/2017/decorative" val="1"/>
              </a:ext>
            </a:extLst>
          </p:cNvPr>
          <p:cNvSpPr/>
          <p:nvPr/>
        </p:nvSpPr>
        <p:spPr>
          <a:xfrm>
            <a:off x="-6261" y="1561144"/>
            <a:ext cx="12185739" cy="4600627"/>
          </a:xfrm>
          <a:prstGeom prst="rect">
            <a:avLst/>
          </a:prstGeom>
          <a:solidFill>
            <a:srgbClr val="0F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itle 7">
            <a:extLst>
              <a:ext uri="{FF2B5EF4-FFF2-40B4-BE49-F238E27FC236}">
                <a16:creationId xmlns:a16="http://schemas.microsoft.com/office/drawing/2014/main" id="{0624C7B3-248D-D59C-35FA-6BEB1C8A8164}"/>
              </a:ext>
            </a:extLst>
          </p:cNvPr>
          <p:cNvSpPr txBox="1">
            <a:spLocks noGrp="1"/>
          </p:cNvSpPr>
          <p:nvPr>
            <p:ph type="title" idx="4294967295"/>
          </p:nvPr>
        </p:nvSpPr>
        <p:spPr>
          <a:xfrm>
            <a:off x="395039" y="1922960"/>
            <a:ext cx="46616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200" b="1" i="0" u="none" strike="noStrike" cap="none" normalizeH="0" baseline="0" noProof="0" dirty="0">
                <a:ln>
                  <a:noFill/>
                </a:ln>
                <a:solidFill>
                  <a:prstClr val="white"/>
                </a:solidFill>
                <a:effectLst/>
                <a:uLnTx/>
                <a:uFillTx/>
              </a:rPr>
              <a:t>Juntos para las familias</a:t>
            </a:r>
          </a:p>
        </p:txBody>
      </p:sp>
      <p:pic>
        <p:nvPicPr>
          <p:cNvPr id="3" name="Picture 2" descr="Captura de pantalla de “Together for Families Resources”. ">
            <a:extLst>
              <a:ext uri="{FF2B5EF4-FFF2-40B4-BE49-F238E27FC236}">
                <a16:creationId xmlns:a16="http://schemas.microsoft.com/office/drawing/2014/main" id="{732A3755-80A2-E6F2-8245-AA8230A904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308" y="2573941"/>
            <a:ext cx="4611570" cy="1652795"/>
          </a:xfrm>
          <a:prstGeom prst="rect">
            <a:avLst/>
          </a:prstGeom>
        </p:spPr>
      </p:pic>
      <p:sp>
        <p:nvSpPr>
          <p:cNvPr id="14" name="TextBox 13">
            <a:extLst>
              <a:ext uri="{FF2B5EF4-FFF2-40B4-BE49-F238E27FC236}">
                <a16:creationId xmlns:a16="http://schemas.microsoft.com/office/drawing/2014/main" id="{E0A8E5EF-EEEE-175D-08DB-60CE4AC9BF4F}"/>
              </a:ext>
            </a:extLst>
          </p:cNvPr>
          <p:cNvSpPr txBox="1"/>
          <p:nvPr/>
        </p:nvSpPr>
        <p:spPr>
          <a:xfrm>
            <a:off x="96253" y="4371061"/>
            <a:ext cx="4960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prstClr val="white"/>
                </a:solidFill>
                <a:effectLst/>
                <a:uLnTx/>
                <a:uFillTx/>
                <a:latin typeface="Aptos" panose="02110004020202020204"/>
                <a:ea typeface="Aptos"/>
                <a:cs typeface="+mn-cs"/>
                <a:hlinkClick r:id="rId5">
                  <a:extLst>
                    <a:ext uri="{A12FA001-AC4F-418D-AE19-62706E023703}">
                      <ahyp:hlinkClr xmlns:ahyp="http://schemas.microsoft.com/office/drawing/2018/hyperlinkcolor" val="tx"/>
                    </a:ext>
                  </a:extLst>
                </a:hlinkClick>
              </a:rPr>
              <a:t>www.dea.gov/</a:t>
            </a:r>
            <a:r>
              <a:rPr kumimoji="0" lang="es-US" sz="2400" b="1" i="0" u="sng" strike="noStrike" cap="none" normalizeH="0" baseline="0" noProof="0" dirty="0">
                <a:ln>
                  <a:noFill/>
                </a:ln>
                <a:solidFill>
                  <a:prstClr val="white"/>
                </a:solidFill>
                <a:effectLst/>
                <a:uLnTx/>
                <a:uFillTx/>
                <a:latin typeface="Aptos" panose="02110004020202020204"/>
                <a:ea typeface="Aptos"/>
                <a:cs typeface="+mn-cs"/>
              </a:rPr>
              <a:t>togetherforfamilies</a:t>
            </a:r>
          </a:p>
        </p:txBody>
      </p:sp>
      <p:pic>
        <p:nvPicPr>
          <p:cNvPr id="7" name="Picture 6" descr="Captura de pantalla de las opciones de búsqueda y filtrado de “Recursos para familias”.">
            <a:extLst>
              <a:ext uri="{FF2B5EF4-FFF2-40B4-BE49-F238E27FC236}">
                <a16:creationId xmlns:a16="http://schemas.microsoft.com/office/drawing/2014/main" id="{8B2DF9DD-7BA2-0731-9D6F-9D1B7017F81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150612" y="1816233"/>
            <a:ext cx="7122753" cy="3962802"/>
          </a:xfrm>
          <a:prstGeom prst="rect">
            <a:avLst/>
          </a:prstGeom>
        </p:spPr>
      </p:pic>
      <p:sp>
        <p:nvSpPr>
          <p:cNvPr id="10" name="TextBox 9">
            <a:extLst>
              <a:ext uri="{FF2B5EF4-FFF2-40B4-BE49-F238E27FC236}">
                <a16:creationId xmlns:a16="http://schemas.microsoft.com/office/drawing/2014/main" id="{6494341A-4281-8C9D-2A9A-271C1D695FD8}"/>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9" name="TextBox 8">
            <a:extLst>
              <a:ext uri="{FF2B5EF4-FFF2-40B4-BE49-F238E27FC236}">
                <a16:creationId xmlns:a16="http://schemas.microsoft.com/office/drawing/2014/main" id="{84199459-C190-49EC-E3E8-2035D3F8C48D}"/>
              </a:ext>
            </a:extLst>
          </p:cNvPr>
          <p:cNvSpPr txBox="1"/>
          <p:nvPr/>
        </p:nvSpPr>
        <p:spPr>
          <a:xfrm>
            <a:off x="3898278" y="6326720"/>
            <a:ext cx="6192252" cy="369332"/>
          </a:xfrm>
          <a:prstGeom prst="rect">
            <a:avLst/>
          </a:prstGeom>
          <a:noFill/>
        </p:spPr>
        <p:txBody>
          <a:bodyPr wrap="square">
            <a:spAutoFit/>
          </a:bodyPr>
          <a:lstStyle/>
          <a:p>
            <a:pPr marL="158750" indent="0">
              <a:buNone/>
            </a:pPr>
            <a:r>
              <a:rPr lang="es-US" sz="300" noProof="0" dirty="0"/>
              <a:t>Notas del orador:</a:t>
            </a:r>
          </a:p>
          <a:p>
            <a:pPr marL="158750" indent="0">
              <a:buNone/>
            </a:pPr>
            <a:r>
              <a:rPr lang="es-US" sz="300" noProof="0" dirty="0"/>
              <a:t>El programa </a:t>
            </a:r>
            <a:r>
              <a:rPr lang="en-US" sz="300" noProof="0" dirty="0"/>
              <a:t>Together for Families </a:t>
            </a:r>
            <a:r>
              <a:rPr lang="es-US" sz="300" noProof="0" dirty="0"/>
              <a:t>(Juntos para las familias) de la DEA proporciona enlaces a recursos ofrecidos por nuestros socios.</a:t>
            </a:r>
          </a:p>
          <a:p>
            <a:pPr marL="158750" indent="0">
              <a:buNone/>
            </a:pPr>
            <a:r>
              <a:rPr lang="es-US" sz="300" noProof="0" dirty="0"/>
              <a:t>Visite dea.gov/</a:t>
            </a:r>
            <a:r>
              <a:rPr lang="es-US" sz="300" noProof="0" dirty="0" err="1"/>
              <a:t>togetherforfamilies</a:t>
            </a:r>
            <a:r>
              <a:rPr lang="es-US" sz="300" noProof="0" dirty="0"/>
              <a:t>. </a:t>
            </a:r>
          </a:p>
          <a:p>
            <a:pPr marL="158750" indent="0">
              <a:buNone/>
            </a:pPr>
            <a:r>
              <a:rPr lang="es-US" sz="300" noProof="0" dirty="0"/>
              <a:t>Haga clic en Recursos para familias.</a:t>
            </a:r>
          </a:p>
          <a:p>
            <a:pPr marL="158750" indent="0">
              <a:buNone/>
            </a:pPr>
            <a:r>
              <a:rPr lang="es-US" sz="300" noProof="0" dirty="0"/>
              <a:t>A continuación, seleccione la opción del menú desplegable “Conseguir ayuda para seres queridos con un problema de consumo de sustancias o cómo apoyar su recuperación”.</a:t>
            </a:r>
          </a:p>
          <a:p>
            <a:pPr marL="158750" indent="0">
              <a:buNone/>
            </a:pPr>
            <a:r>
              <a:rPr lang="es-US" sz="300" noProof="0" dirty="0"/>
              <a:t>Luego tendrá acceso a organizaciones que brindan apoyo a las familias sin costo alguno.</a:t>
            </a:r>
          </a:p>
        </p:txBody>
      </p:sp>
      <p:sp>
        <p:nvSpPr>
          <p:cNvPr id="55" name="Slide Number Placeholder 54">
            <a:extLst>
              <a:ext uri="{FF2B5EF4-FFF2-40B4-BE49-F238E27FC236}">
                <a16:creationId xmlns:a16="http://schemas.microsoft.com/office/drawing/2014/main" id="{CC078C81-8C9B-B1F9-291D-D38D61EDD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D2F4184-CA26-9826-6F3C-96DF400B40DA}"/>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3728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014E-7B2E-13D2-4BFC-6A631BF15A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9B5BF1-BAFD-A44D-1A90-399A2844EA0D}"/>
              </a:ext>
            </a:extLst>
          </p:cNvPr>
          <p:cNvSpPr>
            <a:spLocks noGrp="1"/>
          </p:cNvSpPr>
          <p:nvPr>
            <p:ph type="title"/>
          </p:nvPr>
        </p:nvSpPr>
        <p:spPr>
          <a:xfrm>
            <a:off x="2484317" y="-18014"/>
            <a:ext cx="9707683" cy="600052"/>
          </a:xfrm>
        </p:spPr>
        <p:txBody>
          <a:bodyPr/>
          <a:lstStyle/>
          <a:p>
            <a:r>
              <a:rPr lang="es-US" sz="2200" noProof="0" dirty="0"/>
              <a:t>ÚNASE A LA LUCHA PARA LIBERAR A ESTADOS UNIDOS DEL FENTANILO</a:t>
            </a:r>
          </a:p>
        </p:txBody>
      </p:sp>
      <p:pic>
        <p:nvPicPr>
          <p:cNvPr id="8" name="Picture 7">
            <a:extLst>
              <a:ext uri="{FF2B5EF4-FFF2-40B4-BE49-F238E27FC236}">
                <a16:creationId xmlns:a16="http://schemas.microsoft.com/office/drawing/2014/main" id="{D02984CA-FF4C-15AF-5186-B2AAF0FE355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7634" y="282012"/>
            <a:ext cx="3299192" cy="1264846"/>
          </a:xfrm>
          <a:prstGeom prst="rect">
            <a:avLst/>
          </a:prstGeom>
        </p:spPr>
      </p:pic>
      <p:sp>
        <p:nvSpPr>
          <p:cNvPr id="2" name="Rectangle 1">
            <a:extLst>
              <a:ext uri="{FF2B5EF4-FFF2-40B4-BE49-F238E27FC236}">
                <a16:creationId xmlns:a16="http://schemas.microsoft.com/office/drawing/2014/main" id="{CE4F9512-61AA-5794-716A-C0752D219B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592227"/>
            <a:ext cx="12185738"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Content Placeholder 5">
            <a:extLst>
              <a:ext uri="{FF2B5EF4-FFF2-40B4-BE49-F238E27FC236}">
                <a16:creationId xmlns:a16="http://schemas.microsoft.com/office/drawing/2014/main" id="{D4047ED7-2869-A178-1E54-48695952ACCB}"/>
              </a:ext>
            </a:extLst>
          </p:cNvPr>
          <p:cNvSpPr>
            <a:spLocks noGrp="1"/>
          </p:cNvSpPr>
          <p:nvPr>
            <p:ph idx="1"/>
          </p:nvPr>
        </p:nvSpPr>
        <p:spPr>
          <a:xfrm>
            <a:off x="611189" y="1739900"/>
            <a:ext cx="7716446" cy="4351338"/>
          </a:xfrm>
        </p:spPr>
        <p:txBody>
          <a:bodyPr>
            <a:normAutofit fontScale="92500" lnSpcReduction="10000"/>
          </a:bodyPr>
          <a:lstStyle/>
          <a:p>
            <a:pPr lvl="0"/>
            <a:r>
              <a:rPr lang="es-US" noProof="0" dirty="0"/>
              <a:t>Oportunidades:</a:t>
            </a:r>
          </a:p>
          <a:p>
            <a:pPr lvl="0"/>
            <a:r>
              <a:rPr lang="es-US" noProof="0" dirty="0"/>
              <a:t>Educar al público, especialmente a los jóvenes, sobre los peligros asociados con el fentanilo</a:t>
            </a:r>
          </a:p>
          <a:p>
            <a:pPr lvl="1">
              <a:buFont typeface="Arial" panose="020B0604020202020204" pitchFamily="34" charset="0"/>
              <a:buChar char="•"/>
            </a:pPr>
            <a:r>
              <a:rPr lang="es-US" noProof="0" dirty="0"/>
              <a:t>Conectar a las personas con información, recursos y apoyo</a:t>
            </a:r>
          </a:p>
          <a:p>
            <a:pPr lvl="1">
              <a:spcAft>
                <a:spcPts val="2400"/>
              </a:spcAft>
              <a:buFont typeface="Arial" panose="020B0604020202020204" pitchFamily="34" charset="0"/>
              <a:buChar char="•"/>
            </a:pPr>
            <a:r>
              <a:rPr lang="es-US" noProof="0" dirty="0"/>
              <a:t>Participar en iniciativas, como eventos de recogida de medicamentos, para eliminar las drogas de nuestras comunidades.</a:t>
            </a:r>
          </a:p>
          <a:p>
            <a:pPr lvl="0"/>
            <a:r>
              <a:rPr lang="es-US" noProof="0" dirty="0">
                <a:hlinkClick r:id="rId4" tooltip="Materiales promocionales de Fentanyl Free America">
                  <a:extLst>
                    <a:ext uri="{A12FA001-AC4F-418D-AE19-62706E023703}">
                      <ahyp:hlinkClr xmlns:ahyp="http://schemas.microsoft.com/office/drawing/2018/hyperlinkcolor" val="tx"/>
                    </a:ext>
                  </a:extLst>
                </a:hlinkClick>
              </a:rPr>
              <a:t>www.dea.gov/fentanylfree/promote</a:t>
            </a:r>
            <a:r>
              <a:rPr lang="es-US" noProof="0" dirty="0"/>
              <a:t>  </a:t>
            </a:r>
          </a:p>
          <a:p>
            <a:pPr lvl="1">
              <a:buFont typeface="Arial" panose="020B0604020202020204" pitchFamily="34" charset="0"/>
              <a:buChar char="•"/>
            </a:pPr>
            <a:r>
              <a:rPr lang="es-US" noProof="0" dirty="0"/>
              <a:t>Caja de herramientas: Vallas publicitarias, hoja informativa, logotipos, carteles, anuncios de servicio público, redes sociales</a:t>
            </a:r>
          </a:p>
        </p:txBody>
      </p:sp>
      <p:pic>
        <p:nvPicPr>
          <p:cNvPr id="12" name="Picture 11">
            <a:extLst>
              <a:ext uri="{FF2B5EF4-FFF2-40B4-BE49-F238E27FC236}">
                <a16:creationId xmlns:a16="http://schemas.microsoft.com/office/drawing/2014/main" id="{28DA7269-AB99-C306-6EEF-39471BCD699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7634" y="2008862"/>
            <a:ext cx="3253740" cy="3256911"/>
          </a:xfrm>
          <a:prstGeom prst="rect">
            <a:avLst/>
          </a:prstGeom>
        </p:spPr>
      </p:pic>
      <p:sp>
        <p:nvSpPr>
          <p:cNvPr id="10" name="TextBox 9">
            <a:extLst>
              <a:ext uri="{FF2B5EF4-FFF2-40B4-BE49-F238E27FC236}">
                <a16:creationId xmlns:a16="http://schemas.microsoft.com/office/drawing/2014/main" id="{2781ED61-5031-9559-E92F-C1EAD8897F8B}"/>
              </a:ext>
              <a:ext uri="{C183D7F6-B498-43B3-948B-1728B52AA6E4}">
                <adec:decorative xmlns:adec="http://schemas.microsoft.com/office/drawing/2017/decorative" val="1"/>
              </a:ext>
            </a:extLst>
          </p:cNvPr>
          <p:cNvSpPr txBox="1">
            <a:spLocks/>
          </p:cNvSpPr>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 name="TextBox 4">
            <a:extLst>
              <a:ext uri="{FF2B5EF4-FFF2-40B4-BE49-F238E27FC236}">
                <a16:creationId xmlns:a16="http://schemas.microsoft.com/office/drawing/2014/main" id="{3AE7BFFF-6A43-C258-071C-0A94C44E4307}"/>
              </a:ext>
            </a:extLst>
          </p:cNvPr>
          <p:cNvSpPr txBox="1"/>
          <p:nvPr/>
        </p:nvSpPr>
        <p:spPr>
          <a:xfrm>
            <a:off x="4162054" y="6382358"/>
            <a:ext cx="6104020" cy="369332"/>
          </a:xfrm>
          <a:prstGeom prst="rect">
            <a:avLst/>
          </a:prstGeom>
          <a:noFill/>
        </p:spPr>
        <p:txBody>
          <a:bodyPr wrap="square">
            <a:spAutoFit/>
          </a:bodyPr>
          <a:lstStyle/>
          <a:p>
            <a:r>
              <a:rPr lang="es-US" sz="300" noProof="0" dirty="0"/>
              <a:t>Notas del orador:</a:t>
            </a:r>
          </a:p>
          <a:p>
            <a:r>
              <a:rPr lang="es-US" sz="300" noProof="0" dirty="0"/>
              <a:t>¡Finalmente, les pido hoy que se unan a la lucha!</a:t>
            </a:r>
          </a:p>
          <a:p>
            <a:r>
              <a:rPr lang="es-US" sz="300" noProof="0" dirty="0"/>
              <a:t>Necesitamos la ayuda de todos los estadounidenses para salvar vidas del fentanilo y otras drogas mortales.</a:t>
            </a:r>
          </a:p>
          <a:p>
            <a:r>
              <a:rPr lang="es-US" sz="300" noProof="0" dirty="0"/>
              <a:t>Compartan lo que han visto aquí hoy, a través de conversaciones y conexiones.</a:t>
            </a:r>
          </a:p>
          <a:p>
            <a:r>
              <a:rPr lang="es-US" sz="300" noProof="0" dirty="0"/>
              <a:t>Participen en los eventos de recogida de medicamentos que ayudan a eliminar los medicamentos no deseados de nuestros hogares y comunidades.</a:t>
            </a:r>
          </a:p>
          <a:p>
            <a:r>
              <a:rPr lang="es-US" sz="300" noProof="0" dirty="0"/>
              <a:t>Y visiten la página de promoción para acceder a los recursos que pueden usar para correr la voz.</a:t>
            </a:r>
          </a:p>
        </p:txBody>
      </p:sp>
      <p:sp>
        <p:nvSpPr>
          <p:cNvPr id="55" name="Slide Number Placeholder 54">
            <a:extLst>
              <a:ext uri="{FF2B5EF4-FFF2-40B4-BE49-F238E27FC236}">
                <a16:creationId xmlns:a16="http://schemas.microsoft.com/office/drawing/2014/main" id="{A1045A3E-C723-36F7-A9A7-010714101A84}"/>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35</a:t>
            </a:fld>
            <a:endParaRPr lang="es-US" b="1" noProof="0" dirty="0">
              <a:solidFill>
                <a:schemeClr val="tx1"/>
              </a:solidFill>
            </a:endParaRPr>
          </a:p>
        </p:txBody>
      </p:sp>
      <p:pic>
        <p:nvPicPr>
          <p:cNvPr id="4" name="Picture 3">
            <a:extLst>
              <a:ext uri="{FF2B5EF4-FFF2-40B4-BE49-F238E27FC236}">
                <a16:creationId xmlns:a16="http://schemas.microsoft.com/office/drawing/2014/main" id="{6C2285A8-FACE-5F8D-C2AE-78AEDD29E497}"/>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630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85D5-B780-0736-937D-E69421841CC9}"/>
              </a:ext>
            </a:extLst>
          </p:cNvPr>
          <p:cNvSpPr>
            <a:spLocks noGrp="1"/>
          </p:cNvSpPr>
          <p:nvPr>
            <p:ph type="title"/>
          </p:nvPr>
        </p:nvSpPr>
        <p:spPr/>
        <p:txBody>
          <a:bodyPr/>
          <a:lstStyle/>
          <a:p>
            <a:r>
              <a:rPr lang="es-US" noProof="0" dirty="0">
                <a:solidFill>
                  <a:srgbClr val="B70104"/>
                </a:solidFill>
              </a:rPr>
              <a:t>¡Gracias!</a:t>
            </a:r>
          </a:p>
        </p:txBody>
      </p:sp>
      <p:sp>
        <p:nvSpPr>
          <p:cNvPr id="3" name="Content Placeholder 2">
            <a:extLst>
              <a:ext uri="{FF2B5EF4-FFF2-40B4-BE49-F238E27FC236}">
                <a16:creationId xmlns:a16="http://schemas.microsoft.com/office/drawing/2014/main" id="{2463F1FA-46B4-8C29-A5A1-6F010E87D99B}"/>
              </a:ext>
            </a:extLst>
          </p:cNvPr>
          <p:cNvSpPr>
            <a:spLocks noGrp="1"/>
          </p:cNvSpPr>
          <p:nvPr>
            <p:ph idx="1"/>
          </p:nvPr>
        </p:nvSpPr>
        <p:spPr>
          <a:xfrm>
            <a:off x="611892" y="3175685"/>
            <a:ext cx="10979675" cy="2916187"/>
          </a:xfrm>
        </p:spPr>
        <p:txBody>
          <a:bodyPr/>
          <a:lstStyle/>
          <a:p>
            <a:pPr marL="0" indent="0" algn="ctr">
              <a:buNone/>
            </a:pPr>
            <a:r>
              <a:rPr lang="es-US" noProof="0" dirty="0"/>
              <a:t>Información de contacto</a:t>
            </a:r>
          </a:p>
        </p:txBody>
      </p:sp>
      <p:sp>
        <p:nvSpPr>
          <p:cNvPr id="4" name="Slide Number Placeholder 3">
            <a:extLst>
              <a:ext uri="{FF2B5EF4-FFF2-40B4-BE49-F238E27FC236}">
                <a16:creationId xmlns:a16="http://schemas.microsoft.com/office/drawing/2014/main" id="{7C38B40B-0D5D-5F32-E5D4-DA13E093453F}"/>
              </a:ext>
            </a:extLst>
          </p:cNvPr>
          <p:cNvSpPr>
            <a:spLocks noGrp="1"/>
          </p:cNvSpPr>
          <p:nvPr>
            <p:ph type="sldNum" sz="quarter" idx="12"/>
          </p:nvPr>
        </p:nvSpPr>
        <p:spPr/>
        <p:txBody>
          <a:bodyPr/>
          <a:lstStyle/>
          <a:p>
            <a:r>
              <a:rPr lang="es-US" b="1" noProof="0" dirty="0">
                <a:solidFill>
                  <a:schemeClr val="tx1"/>
                </a:solidFill>
              </a:rPr>
              <a:t> | </a:t>
            </a:r>
            <a:fld id="{D447BB2B-ED08-DE44-A114-EDC612879DA1}" type="slidenum">
              <a:rPr lang="es-US" b="1" noProof="0" smtClean="0">
                <a:solidFill>
                  <a:schemeClr val="tx1"/>
                </a:solidFill>
              </a:rPr>
              <a:t>36</a:t>
            </a:fld>
            <a:endParaRPr lang="es-US" b="1" noProof="0" dirty="0">
              <a:solidFill>
                <a:schemeClr val="tx1"/>
              </a:solidFill>
            </a:endParaRPr>
          </a:p>
        </p:txBody>
      </p:sp>
      <p:pic>
        <p:nvPicPr>
          <p:cNvPr id="5" name="Picture 4">
            <a:extLst>
              <a:ext uri="{FF2B5EF4-FFF2-40B4-BE49-F238E27FC236}">
                <a16:creationId xmlns:a16="http://schemas.microsoft.com/office/drawing/2014/main" id="{A3F41043-8587-0B6C-19B4-AD64208C0A12}"/>
              </a:ext>
              <a:ext uri="{C183D7F6-B498-43B3-948B-1728B52AA6E4}">
                <adec:decorative xmlns:adec="http://schemas.microsoft.com/office/drawing/2017/decorative" val="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812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945E-3C56-A34A-2594-BDB6B292D5D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1856983-7C58-FC16-5A4C-FFE82EACD7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21" name="Picture 20">
            <a:extLst>
              <a:ext uri="{FF2B5EF4-FFF2-40B4-BE49-F238E27FC236}">
                <a16:creationId xmlns:a16="http://schemas.microsoft.com/office/drawing/2014/main" id="{988D49B3-0C35-C371-9615-34BB459C3D8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E40776C2-D3AE-701C-B9FF-B90A5FA43E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ECEDF262-63C5-1C8C-5683-965354718CFF}"/>
              </a:ext>
            </a:extLst>
          </p:cNvPr>
          <p:cNvSpPr>
            <a:spLocks noGrp="1"/>
          </p:cNvSpPr>
          <p:nvPr>
            <p:ph type="title"/>
          </p:nvPr>
        </p:nvSpPr>
        <p:spPr>
          <a:xfrm>
            <a:off x="6394089" y="959387"/>
            <a:ext cx="5556527" cy="600052"/>
          </a:xfrm>
        </p:spPr>
        <p:txBody>
          <a:bodyPr/>
          <a:lstStyle/>
          <a:p>
            <a:r>
              <a:rPr lang="es-US" noProof="0" dirty="0">
                <a:solidFill>
                  <a:srgbClr val="B10202"/>
                </a:solidFill>
              </a:rPr>
              <a:t>¿Qué es el fentanilo?</a:t>
            </a:r>
          </a:p>
        </p:txBody>
      </p:sp>
      <p:sp>
        <p:nvSpPr>
          <p:cNvPr id="7" name="Content Placeholder 6">
            <a:extLst>
              <a:ext uri="{FF2B5EF4-FFF2-40B4-BE49-F238E27FC236}">
                <a16:creationId xmlns:a16="http://schemas.microsoft.com/office/drawing/2014/main" id="{28045D44-5775-B296-3F89-93063F136F5B}"/>
              </a:ext>
            </a:extLst>
          </p:cNvPr>
          <p:cNvSpPr>
            <a:spLocks noGrp="1"/>
          </p:cNvSpPr>
          <p:nvPr>
            <p:ph idx="1"/>
          </p:nvPr>
        </p:nvSpPr>
        <p:spPr>
          <a:xfrm>
            <a:off x="611189" y="1739900"/>
            <a:ext cx="6785216" cy="4351338"/>
          </a:xfrm>
        </p:spPr>
        <p:txBody>
          <a:bodyPr>
            <a:normAutofit fontScale="92500" lnSpcReduction="10000"/>
          </a:bodyPr>
          <a:lstStyle/>
          <a:p>
            <a:pPr lvl="0"/>
            <a:r>
              <a:rPr lang="es-US" noProof="0" dirty="0"/>
              <a:t>Opioide sintético extremadamente potente.</a:t>
            </a:r>
          </a:p>
          <a:p>
            <a:pPr lvl="0"/>
            <a:r>
              <a:rPr lang="es-US" noProof="0" dirty="0"/>
              <a:t>Depresor del sistema nervioso central. Ralentiza los siguientes:</a:t>
            </a:r>
          </a:p>
          <a:p>
            <a:pPr lvl="1">
              <a:buFont typeface="Arial" panose="020B0604020202020204" pitchFamily="34" charset="0"/>
              <a:buChar char="•"/>
            </a:pPr>
            <a:r>
              <a:rPr lang="es-US" noProof="0" dirty="0"/>
              <a:t>Respiración</a:t>
            </a:r>
          </a:p>
          <a:p>
            <a:pPr lvl="1">
              <a:buFont typeface="Arial" panose="020B0604020202020204" pitchFamily="34" charset="0"/>
              <a:buChar char="•"/>
            </a:pPr>
            <a:r>
              <a:rPr lang="es-US" noProof="0" dirty="0"/>
              <a:t>Pulso</a:t>
            </a:r>
          </a:p>
          <a:p>
            <a:pPr lvl="1">
              <a:buFont typeface="Arial" panose="020B0604020202020204" pitchFamily="34" charset="0"/>
              <a:buChar char="•"/>
            </a:pPr>
            <a:r>
              <a:rPr lang="es-US" noProof="0" dirty="0"/>
              <a:t>Digestión</a:t>
            </a:r>
          </a:p>
          <a:p>
            <a:pPr lvl="0"/>
            <a:r>
              <a:rPr lang="es-US" noProof="0" dirty="0"/>
              <a:t>Signos de sobredosis:</a:t>
            </a:r>
          </a:p>
          <a:p>
            <a:pPr lvl="1">
              <a:buFont typeface="Arial" panose="020B0604020202020204" pitchFamily="34" charset="0"/>
              <a:buChar char="•"/>
            </a:pPr>
            <a:r>
              <a:rPr lang="es-US" noProof="0" dirty="0"/>
              <a:t>Respiración lenta o detenida</a:t>
            </a:r>
          </a:p>
          <a:p>
            <a:pPr lvl="1">
              <a:buFont typeface="Arial" panose="020B0604020202020204" pitchFamily="34" charset="0"/>
              <a:buChar char="•"/>
            </a:pPr>
            <a:r>
              <a:rPr lang="es-US" noProof="0" dirty="0"/>
              <a:t>Pupilas diminutas y bien definidas</a:t>
            </a:r>
          </a:p>
          <a:p>
            <a:pPr lvl="1">
              <a:buFont typeface="Arial" panose="020B0604020202020204" pitchFamily="34" charset="0"/>
              <a:buChar char="•"/>
            </a:pPr>
            <a:r>
              <a:rPr lang="es-US" noProof="0" dirty="0"/>
              <a:t>Pérdida de conciencia/coma</a:t>
            </a:r>
          </a:p>
          <a:p>
            <a:pPr lvl="1">
              <a:buFont typeface="Arial" panose="020B0604020202020204" pitchFamily="34" charset="0"/>
              <a:buChar char="•"/>
            </a:pPr>
            <a:r>
              <a:rPr lang="es-US" noProof="0" dirty="0"/>
              <a:t>Piel fría, húmeda o azulada</a:t>
            </a:r>
          </a:p>
          <a:p>
            <a:pPr lvl="1">
              <a:buFont typeface="Arial" panose="020B0604020202020204" pitchFamily="34" charset="0"/>
              <a:buChar char="•"/>
            </a:pPr>
            <a:r>
              <a:rPr lang="es-US" noProof="0" dirty="0"/>
              <a:t>Cuerpo flácido </a:t>
            </a:r>
          </a:p>
        </p:txBody>
      </p:sp>
      <p:grpSp>
        <p:nvGrpSpPr>
          <p:cNvPr id="38" name="Group 37" descr="Cartel titulado “Cómo afecta el fentanilo al organismo”, en el que se enumeran los síntomas y los signos de sobredosis, con flechas que señalan diferentes partes del cuerpo humano. Síntomas: mareos, somnolencia, euforia, vómitos y náuseas, alivio del dolor. Signos de sobredosis: pérdida de conciencia o incapacidad para hablar; pupilas pequeñas y bien definidas; dificultad para respirar o gorgoteos; respiración lenta y débil; piel azulada o descolorida.">
            <a:extLst>
              <a:ext uri="{FF2B5EF4-FFF2-40B4-BE49-F238E27FC236}">
                <a16:creationId xmlns:a16="http://schemas.microsoft.com/office/drawing/2014/main" id="{33017145-F212-AD82-C285-4E5D35C6D58D}"/>
              </a:ext>
            </a:extLst>
          </p:cNvPr>
          <p:cNvGrpSpPr/>
          <p:nvPr/>
        </p:nvGrpSpPr>
        <p:grpSpPr>
          <a:xfrm>
            <a:off x="7551507" y="1592973"/>
            <a:ext cx="4063189" cy="5256750"/>
            <a:chOff x="7551507" y="1592973"/>
            <a:chExt cx="4063189" cy="5256750"/>
          </a:xfrm>
        </p:grpSpPr>
        <p:pic>
          <p:nvPicPr>
            <p:cNvPr id="11" name="Picture 10">
              <a:extLst>
                <a:ext uri="{FF2B5EF4-FFF2-40B4-BE49-F238E27FC236}">
                  <a16:creationId xmlns:a16="http://schemas.microsoft.com/office/drawing/2014/main" id="{BB978599-A473-0D4C-0A8D-0F73C738DA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1507" y="1592973"/>
              <a:ext cx="4063189" cy="5256750"/>
            </a:xfrm>
            <a:prstGeom prst="rect">
              <a:avLst/>
            </a:prstGeom>
          </p:spPr>
        </p:pic>
        <p:cxnSp>
          <p:nvCxnSpPr>
            <p:cNvPr id="13" name="Straight Arrow Connector 12">
              <a:extLst>
                <a:ext uri="{FF2B5EF4-FFF2-40B4-BE49-F238E27FC236}">
                  <a16:creationId xmlns:a16="http://schemas.microsoft.com/office/drawing/2014/main" id="{418B3093-B8F9-B9A1-1F7B-45361AF25D9D}"/>
                </a:ext>
                <a:ext uri="{C183D7F6-B498-43B3-948B-1728B52AA6E4}">
                  <adec:decorative xmlns:adec="http://schemas.microsoft.com/office/drawing/2017/decorative" val="1"/>
                </a:ext>
              </a:extLst>
            </p:cNvPr>
            <p:cNvCxnSpPr/>
            <p:nvPr/>
          </p:nvCxnSpPr>
          <p:spPr>
            <a:xfrm>
              <a:off x="8506047" y="3033823"/>
              <a:ext cx="6663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0C3A7DA-4048-ED59-79DF-E18D39EADF45}"/>
                </a:ext>
                <a:ext uri="{C183D7F6-B498-43B3-948B-1728B52AA6E4}">
                  <adec:decorative xmlns:adec="http://schemas.microsoft.com/office/drawing/2017/decorative" val="1"/>
                </a:ext>
              </a:extLst>
            </p:cNvPr>
            <p:cNvCxnSpPr>
              <a:cxnSpLocks/>
            </p:cNvCxnSpPr>
            <p:nvPr/>
          </p:nvCxnSpPr>
          <p:spPr>
            <a:xfrm flipV="1">
              <a:off x="8449340" y="3267740"/>
              <a:ext cx="779720" cy="2870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4F0DA8A-7C06-14E9-F977-251FEF153B5A}"/>
                </a:ext>
                <a:ext uri="{C183D7F6-B498-43B3-948B-1728B52AA6E4}">
                  <adec:decorative xmlns:adec="http://schemas.microsoft.com/office/drawing/2017/decorative" val="1"/>
                </a:ext>
              </a:extLst>
            </p:cNvPr>
            <p:cNvCxnSpPr>
              <a:cxnSpLocks/>
            </p:cNvCxnSpPr>
            <p:nvPr/>
          </p:nvCxnSpPr>
          <p:spPr>
            <a:xfrm>
              <a:off x="8506047" y="4364886"/>
              <a:ext cx="7868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A906FF6-21E6-DE6C-18F1-AC444894176F}"/>
                </a:ext>
                <a:ext uri="{C183D7F6-B498-43B3-948B-1728B52AA6E4}">
                  <adec:decorative xmlns:adec="http://schemas.microsoft.com/office/drawing/2017/decorative" val="1"/>
                </a:ext>
              </a:extLst>
            </p:cNvPr>
            <p:cNvCxnSpPr>
              <a:cxnSpLocks/>
            </p:cNvCxnSpPr>
            <p:nvPr/>
          </p:nvCxnSpPr>
          <p:spPr>
            <a:xfrm flipV="1">
              <a:off x="8604197" y="4919330"/>
              <a:ext cx="100324" cy="42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85507E2-494D-3092-FCD9-94F30F1656BA}"/>
                </a:ext>
                <a:ext uri="{C183D7F6-B498-43B3-948B-1728B52AA6E4}">
                  <adec:decorative xmlns:adec="http://schemas.microsoft.com/office/drawing/2017/decorative" val="1"/>
                </a:ext>
              </a:extLst>
            </p:cNvPr>
            <p:cNvCxnSpPr>
              <a:cxnSpLocks/>
            </p:cNvCxnSpPr>
            <p:nvPr/>
          </p:nvCxnSpPr>
          <p:spPr>
            <a:xfrm flipH="1" flipV="1">
              <a:off x="10159608" y="5052125"/>
              <a:ext cx="203592" cy="294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DE0A215-BA9A-3F7F-6B35-2B735E4B9D9E}"/>
                </a:ext>
                <a:ext uri="{C183D7F6-B498-43B3-948B-1728B52AA6E4}">
                  <adec:decorative xmlns:adec="http://schemas.microsoft.com/office/drawing/2017/decorative" val="1"/>
                </a:ext>
              </a:extLst>
            </p:cNvPr>
            <p:cNvCxnSpPr>
              <a:cxnSpLocks/>
            </p:cNvCxnSpPr>
            <p:nvPr/>
          </p:nvCxnSpPr>
          <p:spPr>
            <a:xfrm flipH="1" flipV="1">
              <a:off x="9668540" y="4082902"/>
              <a:ext cx="694660" cy="6592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0C313DC-0896-850E-5EFE-0947964C443E}"/>
                </a:ext>
                <a:ext uri="{C183D7F6-B498-43B3-948B-1728B52AA6E4}">
                  <adec:decorative xmlns:adec="http://schemas.microsoft.com/office/drawing/2017/decorative" val="1"/>
                </a:ext>
              </a:extLst>
            </p:cNvPr>
            <p:cNvCxnSpPr>
              <a:cxnSpLocks/>
            </p:cNvCxnSpPr>
            <p:nvPr/>
          </p:nvCxnSpPr>
          <p:spPr>
            <a:xfrm flipH="1" flipV="1">
              <a:off x="9406270" y="3411278"/>
              <a:ext cx="956930" cy="8100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8F868C5-268C-0FFD-09EE-96881EB64BB9}"/>
                </a:ext>
                <a:ext uri="{C183D7F6-B498-43B3-948B-1728B52AA6E4}">
                  <adec:decorative xmlns:adec="http://schemas.microsoft.com/office/drawing/2017/decorative" val="1"/>
                </a:ext>
              </a:extLst>
            </p:cNvPr>
            <p:cNvCxnSpPr>
              <a:cxnSpLocks/>
            </p:cNvCxnSpPr>
            <p:nvPr/>
          </p:nvCxnSpPr>
          <p:spPr>
            <a:xfrm flipH="1" flipV="1">
              <a:off x="9505507" y="3033823"/>
              <a:ext cx="857693" cy="5209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0B34B3E-E432-7869-8136-0F50719A362F}"/>
                </a:ext>
                <a:ext uri="{C183D7F6-B498-43B3-948B-1728B52AA6E4}">
                  <adec:decorative xmlns:adec="http://schemas.microsoft.com/office/drawing/2017/decorative" val="1"/>
                </a:ext>
              </a:extLst>
            </p:cNvPr>
            <p:cNvCxnSpPr>
              <a:cxnSpLocks/>
            </p:cNvCxnSpPr>
            <p:nvPr/>
          </p:nvCxnSpPr>
          <p:spPr>
            <a:xfrm flipH="1">
              <a:off x="9583101" y="2890505"/>
              <a:ext cx="7800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AD7B0CB9-BA06-16C9-3A06-C220A6CE6F7B}"/>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E8A6036D-135E-0331-5BC1-B1930D5BD562}"/>
              </a:ext>
            </a:extLst>
          </p:cNvPr>
          <p:cNvSpPr txBox="1"/>
          <p:nvPr/>
        </p:nvSpPr>
        <p:spPr>
          <a:xfrm>
            <a:off x="4103605" y="6404560"/>
            <a:ext cx="5741195" cy="400110"/>
          </a:xfrm>
          <a:prstGeom prst="rect">
            <a:avLst/>
          </a:prstGeom>
          <a:noFill/>
        </p:spPr>
        <p:txBody>
          <a:bodyPr wrap="square">
            <a:spAutoFit/>
          </a:bodyPr>
          <a:lstStyle/>
          <a:p>
            <a:r>
              <a:rPr lang="es-US" sz="500" noProof="0" dirty="0"/>
              <a:t>Notas del orador: </a:t>
            </a:r>
          </a:p>
          <a:p>
            <a:r>
              <a:rPr lang="es-US" sz="500" noProof="0" dirty="0"/>
              <a:t>Si bien podemos ver noticias sobre el fentanilo, es importante tomarse un momento y entender qué es realmente.</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lang="es-US" sz="500" noProof="0" dirty="0"/>
              <a:t>Es un </a:t>
            </a:r>
            <a:r>
              <a:rPr kumimoji="0" lang="es-US" sz="500" b="0" i="0" u="none" strike="noStrike" cap="none" normalizeH="0" baseline="0" noProof="0" dirty="0">
                <a:ln>
                  <a:noFill/>
                </a:ln>
                <a:effectLst/>
                <a:uLnTx/>
                <a:uFillTx/>
                <a:ea typeface="+mn-lt"/>
              </a:rPr>
              <a:t>opioide sintético extremadamente potente. Eso significa que es artificial, a diferencia de la heroína que se elabora a partir de la planta de la amapola.</a:t>
            </a:r>
          </a:p>
          <a:p>
            <a:pPr marL="0" marR="0" lvl="0" indent="0" algn="l" defTabSz="914400" rtl="0" eaLnBrk="1" fontAlgn="auto" latinLnBrk="0" hangingPunct="1">
              <a:lnSpc>
                <a:spcPct val="100000"/>
              </a:lnSpc>
              <a:spcBef>
                <a:spcPts val="0"/>
              </a:spcBef>
              <a:spcAft>
                <a:spcPts val="0"/>
              </a:spcAft>
              <a:buClr>
                <a:srgbClr val="C00000"/>
              </a:buClr>
              <a:buSzTx/>
              <a:buFont typeface="System Font Regular"/>
              <a:buNone/>
              <a:tabLst/>
              <a:defRPr/>
            </a:pPr>
            <a:r>
              <a:rPr kumimoji="0" lang="es-US" sz="500" b="0" i="0" u="none" strike="noStrike" cap="none" normalizeH="0" baseline="0" noProof="0" dirty="0">
                <a:ln>
                  <a:noFill/>
                </a:ln>
                <a:effectLst/>
                <a:uLnTx/>
                <a:uFillTx/>
                <a:ea typeface="+mn-lt"/>
              </a:rPr>
              <a:t>Es un depresivo. Eso significa que ralentiza todas las funciones del cuerpo, incluyendo la respiración, el pulso y la digestión.  En resumen, cuando el cuerpo se ralentiza demasiado, la gente muere.</a:t>
            </a:r>
          </a:p>
        </p:txBody>
      </p:sp>
      <p:sp>
        <p:nvSpPr>
          <p:cNvPr id="55" name="Slide Number Placeholder 54">
            <a:extLst>
              <a:ext uri="{FF2B5EF4-FFF2-40B4-BE49-F238E27FC236}">
                <a16:creationId xmlns:a16="http://schemas.microsoft.com/office/drawing/2014/main" id="{F0066890-17A5-75EE-FFD3-58C277703B33}"/>
              </a:ext>
            </a:extLst>
          </p:cNvPr>
          <p:cNvSpPr>
            <a:spLocks noGrp="1"/>
          </p:cNvSpPr>
          <p:nvPr>
            <p:ph type="sldNum" sz="quarter" idx="12"/>
          </p:nvPr>
        </p:nvSpPr>
        <p:spPr>
          <a:xfrm>
            <a:off x="8610600" y="6356350"/>
            <a:ext cx="2743200" cy="365125"/>
          </a:xfrm>
        </p:spPr>
        <p:txBody>
          <a:bodyPr/>
          <a:lstStyle/>
          <a:p>
            <a:pPr lvl="0"/>
            <a:r>
              <a:rPr lang="es-US" b="1" noProof="0" dirty="0">
                <a:solidFill>
                  <a:schemeClr val="tx1"/>
                </a:solidFill>
              </a:rPr>
              <a:t>| </a:t>
            </a:r>
            <a:fld id="{D447BB2B-ED08-DE44-A114-EDC612879DA1}" type="slidenum">
              <a:rPr lang="es-US" b="1" noProof="0" smtClean="0">
                <a:solidFill>
                  <a:schemeClr val="tx1"/>
                </a:solidFill>
              </a:rPr>
              <a:pPr lvl="0"/>
              <a:t>4</a:t>
            </a:fld>
            <a:endParaRPr lang="es-US" b="1" noProof="0" dirty="0">
              <a:solidFill>
                <a:schemeClr val="tx1"/>
              </a:solidFill>
            </a:endParaRPr>
          </a:p>
        </p:txBody>
      </p:sp>
      <p:pic>
        <p:nvPicPr>
          <p:cNvPr id="3" name="Picture 2">
            <a:extLst>
              <a:ext uri="{FF2B5EF4-FFF2-40B4-BE49-F238E27FC236}">
                <a16:creationId xmlns:a16="http://schemas.microsoft.com/office/drawing/2014/main" id="{AD7DCCF3-975F-6B45-E42D-844EDB79B28A}"/>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553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0035" y="573903"/>
            <a:ext cx="7096367" cy="3175139"/>
          </a:xfrm>
          <a:prstGeom prst="rect">
            <a:avLst/>
          </a:prstGeom>
        </p:spPr>
      </p:pic>
      <p:sp>
        <p:nvSpPr>
          <p:cNvPr id="4" name="Title 3"/>
          <p:cNvSpPr>
            <a:spLocks noGrp="1"/>
          </p:cNvSpPr>
          <p:nvPr>
            <p:ph type="title" idx="4294967295"/>
          </p:nvPr>
        </p:nvSpPr>
        <p:spPr>
          <a:xfrm>
            <a:off x="1365161" y="4151073"/>
            <a:ext cx="7931241"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80060" marR="0" lvl="1" indent="0" algn="ctr" defTabSz="96012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rgbClr val="BD0003"/>
                </a:solidFill>
                <a:effectLst/>
                <a:uLnTx/>
                <a:uFillTx/>
                <a:latin typeface="Aptos" panose="02110004020202020204"/>
                <a:ea typeface="Aptos"/>
                <a:cs typeface="Calibri" panose="020F0502020204030204" pitchFamily="34" charset="0"/>
              </a:rPr>
              <a:t>En promedio, 189 personas mueren por sobredosis o envenenamiento por drogas todos los días en los EE. UU.</a:t>
            </a:r>
          </a:p>
        </p:txBody>
      </p:sp>
      <p:sp>
        <p:nvSpPr>
          <p:cNvPr id="6" name="TextBox 5">
            <a:extLst>
              <a:ext uri="{FF2B5EF4-FFF2-40B4-BE49-F238E27FC236}">
                <a16:creationId xmlns:a16="http://schemas.microsoft.com/office/drawing/2014/main" id="{09B989F3-829F-A93F-D54F-6B628A916650}"/>
              </a:ext>
            </a:extLst>
          </p:cNvPr>
          <p:cNvSpPr txBox="1"/>
          <p:nvPr/>
        </p:nvSpPr>
        <p:spPr>
          <a:xfrm>
            <a:off x="8251556" y="6313437"/>
            <a:ext cx="2089692" cy="553998"/>
          </a:xfrm>
          <a:prstGeom prst="rect">
            <a:avLst/>
          </a:prstGeom>
          <a:noFill/>
        </p:spPr>
        <p:txBody>
          <a:bodyPr wrap="square">
            <a:spAutoFit/>
          </a:bodyPr>
          <a:lstStyle/>
          <a:p>
            <a:r>
              <a:rPr lang="es-US" sz="300" noProof="0" dirty="0"/>
              <a:t>Notas del orador:</a:t>
            </a:r>
          </a:p>
          <a:p>
            <a:r>
              <a:rPr lang="es-US" sz="300" noProof="0" dirty="0"/>
              <a:t>Por aquí es por donde tenemos que empezar:</a:t>
            </a:r>
          </a:p>
          <a:p>
            <a:r>
              <a:rPr lang="es-US" sz="300" noProof="0" dirty="0"/>
              <a:t>En promedio, 189 personas mueren por sobredosis de drogas todos los días en los Estados Unidos.  Hay muchas maneras de ver esta cifra: un accidente aéreo todos los días; más personas que las que hay en una promoción de estudiantes de último curso de secundaria; o más de ocho personas durante el tiempo que estoy aquí con ustedes hoy. </a:t>
            </a:r>
          </a:p>
          <a:p>
            <a:r>
              <a:rPr lang="es-US" sz="300" noProof="0" dirty="0"/>
              <a:t>Pero cuando su hijo, su hermano, su amigo, es uno de esos 189, afecta directamente a su mundo.  Cada muerte por sobredosis o envenenamiento por drogas es una tragedia.</a:t>
            </a:r>
          </a:p>
          <a:p>
            <a:r>
              <a:rPr lang="es-US" sz="300" noProof="0" dirty="0"/>
              <a:t>NOTA:  Basado en los datos más recientes de los CDC (en el momento de la publicación), septiembre de 2025.  Es posible que los datos se revisen al alza.</a:t>
            </a:r>
          </a:p>
        </p:txBody>
      </p:sp>
      <p:sp>
        <p:nvSpPr>
          <p:cNvPr id="2" name="Slide Number Placeholder 1">
            <a:extLst>
              <a:ext uri="{FF2B5EF4-FFF2-40B4-BE49-F238E27FC236}">
                <a16:creationId xmlns:a16="http://schemas.microsoft.com/office/drawing/2014/main" id="{44CF0E61-D6D0-9F2D-BA50-2C006F75F7EC}"/>
              </a:ext>
            </a:extLst>
          </p:cNvPr>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chemeClr val="tx1"/>
                </a:solidFill>
                <a:effectLst/>
                <a:uLnTx/>
                <a:uFillTx/>
                <a:latin typeface="Aptos" panose="02110004020202020204"/>
                <a:ea typeface="Aptos"/>
                <a:cs typeface="+mn-cs"/>
              </a:rPr>
              <a:t> | </a:t>
            </a:r>
            <a:fld id="{00000000-1234-1234-1234-123412341234}" type="slidenum">
              <a:rPr kumimoji="0" lang="es-US" sz="1200" b="1" i="0" u="none" strike="noStrike" kern="1200" cap="none" spc="0" normalizeH="0" baseline="0" noProof="0" smtClean="0">
                <a:ln>
                  <a:noFill/>
                </a:ln>
                <a:solidFill>
                  <a:schemeClr val="tx1"/>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US" sz="1200" b="1" i="0" u="none" strike="noStrike" kern="1200" cap="none" spc="0" normalizeH="0" baseline="0" noProof="0" dirty="0">
              <a:ln>
                <a:noFill/>
              </a:ln>
              <a:solidFill>
                <a:schemeClr val="tx1"/>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89577454-7571-5151-AF76-13AE7F584C37}"/>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892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54278-1E9C-1B1B-9B71-33D16175442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923A666-2384-D903-5347-026BCA832C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16200000">
            <a:off x="2673895" y="-2667635"/>
            <a:ext cx="6850471" cy="12185738"/>
          </a:xfrm>
          <a:prstGeom prst="rect">
            <a:avLst/>
          </a:prstGeom>
        </p:spPr>
      </p:pic>
      <p:pic>
        <p:nvPicPr>
          <p:cNvPr id="22" name="Picture 21">
            <a:extLst>
              <a:ext uri="{FF2B5EF4-FFF2-40B4-BE49-F238E27FC236}">
                <a16:creationId xmlns:a16="http://schemas.microsoft.com/office/drawing/2014/main" id="{0920187D-6E6D-A8FA-7614-9037E7185E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4AC6317D-3B86-B26A-1C95-90343EF17543}"/>
              </a:ext>
              <a:ext uri="{C183D7F6-B498-43B3-948B-1728B52AA6E4}">
                <adec:decorative xmlns:adec="http://schemas.microsoft.com/office/drawing/2017/decorative" val="1"/>
              </a:ext>
            </a:extLst>
          </p:cNvPr>
          <p:cNvSpPr/>
          <p:nvPr/>
        </p:nvSpPr>
        <p:spPr>
          <a:xfrm>
            <a:off x="7951"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Title 12">
            <a:extLst>
              <a:ext uri="{FF2B5EF4-FFF2-40B4-BE49-F238E27FC236}">
                <a16:creationId xmlns:a16="http://schemas.microsoft.com/office/drawing/2014/main" id="{A3369E32-1650-7E0E-A9F9-EC1F7111045B}"/>
              </a:ext>
            </a:extLst>
          </p:cNvPr>
          <p:cNvSpPr txBox="1">
            <a:spLocks noGrp="1"/>
          </p:cNvSpPr>
          <p:nvPr>
            <p:ph type="title" idx="4294967295"/>
          </p:nvPr>
        </p:nvSpPr>
        <p:spPr>
          <a:xfrm>
            <a:off x="2957349" y="810300"/>
            <a:ext cx="476258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effectLst/>
                <a:uLnTx/>
                <a:uFillTx/>
                <a:latin typeface="Aptos" panose="02110004020202020204"/>
                <a:ea typeface="Aptos"/>
                <a:cs typeface="+mn-cs"/>
              </a:rPr>
              <a:t>Muertes por sobredosis</a:t>
            </a:r>
          </a:p>
        </p:txBody>
      </p:sp>
      <p:pic>
        <p:nvPicPr>
          <p:cNvPr id="4" name="Picture 3">
            <a:extLst>
              <a:ext uri="{FF2B5EF4-FFF2-40B4-BE49-F238E27FC236}">
                <a16:creationId xmlns:a16="http://schemas.microsoft.com/office/drawing/2014/main" id="{A96AD7C5-16CA-8DB7-CDD1-4B379F1DD6F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5940" y="2642237"/>
            <a:ext cx="960120" cy="786765"/>
          </a:xfrm>
          <a:prstGeom prst="rect">
            <a:avLst/>
          </a:prstGeom>
        </p:spPr>
      </p:pic>
      <p:grpSp>
        <p:nvGrpSpPr>
          <p:cNvPr id="8" name="Group 7">
            <a:extLst>
              <a:ext uri="{FF2B5EF4-FFF2-40B4-BE49-F238E27FC236}">
                <a16:creationId xmlns:a16="http://schemas.microsoft.com/office/drawing/2014/main" id="{EB9677E1-2823-12B4-75E6-BEB7D8B9550A}"/>
              </a:ext>
              <a:ext uri="{C183D7F6-B498-43B3-948B-1728B52AA6E4}">
                <adec:decorative xmlns:adec="http://schemas.microsoft.com/office/drawing/2017/decorative" val="1"/>
              </a:ext>
            </a:extLst>
          </p:cNvPr>
          <p:cNvGrpSpPr/>
          <p:nvPr/>
        </p:nvGrpSpPr>
        <p:grpSpPr>
          <a:xfrm rot="20355242">
            <a:off x="3097181" y="3761880"/>
            <a:ext cx="1281608" cy="124816"/>
            <a:chOff x="3307877" y="3924736"/>
            <a:chExt cx="1220579" cy="118872"/>
          </a:xfrm>
        </p:grpSpPr>
        <p:cxnSp>
          <p:nvCxnSpPr>
            <p:cNvPr id="12" name="Straight Connector 11">
              <a:extLst>
                <a:ext uri="{FF2B5EF4-FFF2-40B4-BE49-F238E27FC236}">
                  <a16:creationId xmlns:a16="http://schemas.microsoft.com/office/drawing/2014/main" id="{D8ED3EEB-FD85-7816-89A4-615C919FE523}"/>
                </a:ext>
                <a:ext uri="{C183D7F6-B498-43B3-948B-1728B52AA6E4}">
                  <adec:decorative xmlns:adec="http://schemas.microsoft.com/office/drawing/2017/decorative" val="1"/>
                </a:ext>
              </a:extLst>
            </p:cNvPr>
            <p:cNvCxnSpPr/>
            <p:nvPr/>
          </p:nvCxnSpPr>
          <p:spPr>
            <a:xfrm>
              <a:off x="3367313" y="3984172"/>
              <a:ext cx="116114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CC1F1EF-00FB-C153-EF73-5A1A5F0835F7}"/>
                </a:ext>
                <a:ext uri="{C183D7F6-B498-43B3-948B-1728B52AA6E4}">
                  <adec:decorative xmlns:adec="http://schemas.microsoft.com/office/drawing/2017/decorative" val="1"/>
                </a:ext>
              </a:extLst>
            </p:cNvPr>
            <p:cNvSpPr>
              <a:spLocks noChangeAspect="1"/>
            </p:cNvSpPr>
            <p:nvPr/>
          </p:nvSpPr>
          <p:spPr>
            <a:xfrm>
              <a:off x="3307877" y="3924736"/>
              <a:ext cx="118872" cy="118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E4417D06-C855-19AB-9BBE-8303B520D988}"/>
              </a:ext>
              <a:ext uri="{C183D7F6-B498-43B3-948B-1728B52AA6E4}">
                <adec:decorative xmlns:adec="http://schemas.microsoft.com/office/drawing/2017/decorative" val="1"/>
              </a:ext>
            </a:extLst>
          </p:cNvPr>
          <p:cNvGrpSpPr/>
          <p:nvPr/>
        </p:nvGrpSpPr>
        <p:grpSpPr>
          <a:xfrm rot="1004509">
            <a:off x="8167019" y="3726166"/>
            <a:ext cx="731518" cy="124816"/>
            <a:chOff x="7540172" y="3597806"/>
            <a:chExt cx="696684" cy="118872"/>
          </a:xfrm>
          <a:solidFill>
            <a:srgbClr val="C00100"/>
          </a:solidFill>
        </p:grpSpPr>
        <p:cxnSp>
          <p:nvCxnSpPr>
            <p:cNvPr id="17" name="Straight Connector 16">
              <a:extLst>
                <a:ext uri="{FF2B5EF4-FFF2-40B4-BE49-F238E27FC236}">
                  <a16:creationId xmlns:a16="http://schemas.microsoft.com/office/drawing/2014/main" id="{EBADAABC-9FDE-E681-ED97-BA2247BB6D3A}"/>
                </a:ext>
                <a:ext uri="{C183D7F6-B498-43B3-948B-1728B52AA6E4}">
                  <adec:decorative xmlns:adec="http://schemas.microsoft.com/office/drawing/2017/decorative" val="1"/>
                </a:ext>
              </a:extLst>
            </p:cNvPr>
            <p:cNvCxnSpPr>
              <a:cxnSpLocks/>
            </p:cNvCxnSpPr>
            <p:nvPr/>
          </p:nvCxnSpPr>
          <p:spPr>
            <a:xfrm flipH="1">
              <a:off x="7540172" y="3657242"/>
              <a:ext cx="637249" cy="0"/>
            </a:xfrm>
            <a:prstGeom prst="line">
              <a:avLst/>
            </a:prstGeom>
            <a:grpFill/>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73A1438-2AAB-6CF8-DD69-8F09A88339B2}"/>
                </a:ext>
                <a:ext uri="{C183D7F6-B498-43B3-948B-1728B52AA6E4}">
                  <adec:decorative xmlns:adec="http://schemas.microsoft.com/office/drawing/2017/decorative" val="1"/>
                </a:ext>
              </a:extLst>
            </p:cNvPr>
            <p:cNvSpPr>
              <a:spLocks noChangeAspect="1"/>
            </p:cNvSpPr>
            <p:nvPr/>
          </p:nvSpPr>
          <p:spPr>
            <a:xfrm rot="10800000">
              <a:off x="8117984" y="3597806"/>
              <a:ext cx="118872" cy="1188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0120" rtl="0" eaLnBrk="1" fontAlgn="auto" latinLnBrk="0" hangingPunct="1">
                <a:lnSpc>
                  <a:spcPct val="100000"/>
                </a:lnSpc>
                <a:spcBef>
                  <a:spcPts val="0"/>
                </a:spcBef>
                <a:spcAft>
                  <a:spcPts val="0"/>
                </a:spcAft>
                <a:buClrTx/>
                <a:buSzTx/>
                <a:buFontTx/>
                <a:buNone/>
                <a:tabLst/>
                <a:defRPr/>
              </a:pPr>
              <a:endParaRPr kumimoji="0" lang="es-US" sz="189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aphicFrame>
        <p:nvGraphicFramePr>
          <p:cNvPr id="5" name="Content Placeholder 9" descr="&gt; 68,962 drug overdose deaths. 49% involved synthetic opioids, primarily fentanyl. 38% involved psychostimulants, primarily methamphetamine. ">
            <a:extLst>
              <a:ext uri="{FF2B5EF4-FFF2-40B4-BE49-F238E27FC236}">
                <a16:creationId xmlns:a16="http://schemas.microsoft.com/office/drawing/2014/main" id="{DAF2EDF7-CFEC-700D-ACB4-49BF8A7700E6}"/>
              </a:ext>
            </a:extLst>
          </p:cNvPr>
          <p:cNvGraphicFramePr>
            <a:graphicFrameLocks/>
          </p:cNvGraphicFramePr>
          <p:nvPr>
            <p:extLst>
              <p:ext uri="{D42A27DB-BD31-4B8C-83A1-F6EECF244321}">
                <p14:modId xmlns:p14="http://schemas.microsoft.com/office/powerpoint/2010/main" val="3781985984"/>
              </p:ext>
            </p:extLst>
          </p:nvPr>
        </p:nvGraphicFramePr>
        <p:xfrm>
          <a:off x="171436" y="1179536"/>
          <a:ext cx="12012613" cy="4835525"/>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D1EFFC42-337C-109A-89FF-4DAD924AF160}"/>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11" name="TextBox 10">
            <a:extLst>
              <a:ext uri="{FF2B5EF4-FFF2-40B4-BE49-F238E27FC236}">
                <a16:creationId xmlns:a16="http://schemas.microsoft.com/office/drawing/2014/main" id="{E6AC45C5-F284-91CB-E13D-9030E2FC2463}"/>
              </a:ext>
            </a:extLst>
          </p:cNvPr>
          <p:cNvSpPr txBox="1"/>
          <p:nvPr/>
        </p:nvSpPr>
        <p:spPr>
          <a:xfrm>
            <a:off x="3767166" y="6235388"/>
            <a:ext cx="4534131" cy="577081"/>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050" b="1" i="0" u="none" strike="noStrike" cap="none" normalizeH="0" baseline="0" noProof="0" dirty="0">
                <a:ln>
                  <a:noFill/>
                </a:ln>
                <a:solidFill>
                  <a:srgbClr val="626569"/>
                </a:solidFill>
                <a:effectLst/>
                <a:uLnTx/>
                <a:uFillTx/>
                <a:latin typeface="Aptos" panose="02110004020202020204"/>
                <a:ea typeface="Aptos"/>
                <a:cs typeface="Karla"/>
                <a:sym typeface="Karla"/>
              </a:rPr>
              <a:t>Fuente:</a:t>
            </a:r>
            <a:r>
              <a:rPr kumimoji="0" lang="es-US" sz="1050" b="1" i="0" u="none" strike="noStrike" cap="none" normalizeH="0" baseline="0" noProof="0" dirty="0">
                <a:ln>
                  <a:noFill/>
                </a:ln>
                <a:solidFill>
                  <a:srgbClr val="626569"/>
                </a:solidFill>
                <a:effectLst/>
                <a:uLnTx/>
                <a:uFillTx/>
                <a:latin typeface="Aptos" panose="02110004020202020204"/>
                <a:ea typeface="Aptos"/>
                <a:cs typeface="Karla Light"/>
                <a:sym typeface="Karla Light"/>
              </a:rPr>
              <a:t> </a:t>
            </a:r>
            <a:r>
              <a:rPr kumimoji="0" lang="es-US" sz="1050" b="0" i="0" u="none" strike="noStrike" cap="none" normalizeH="0" baseline="0" noProof="0" dirty="0">
                <a:ln>
                  <a:noFill/>
                </a:ln>
                <a:solidFill>
                  <a:srgbClr val="626569"/>
                </a:solidFill>
                <a:effectLst/>
                <a:uLnTx/>
                <a:uFillTx/>
                <a:latin typeface="Aptos" panose="02110004020202020204"/>
                <a:ea typeface="Aptos"/>
                <a:cs typeface="Karla Light"/>
                <a:sym typeface="Karla Light"/>
              </a:rPr>
              <a:t>Centros para el Control y la Prevención de Enfermedades, año que finalizó en septiembre de 2025, </a:t>
            </a:r>
            <a:r>
              <a:rPr kumimoji="0" lang="es-US" sz="1050" b="0" i="0" u="none" strike="noStrike" cap="none" normalizeH="0" baseline="0" noProof="0" dirty="0">
                <a:ln>
                  <a:noFill/>
                </a:ln>
                <a:solidFill>
                  <a:srgbClr val="626569"/>
                </a:solidFill>
                <a:effectLst/>
                <a:uLnTx/>
                <a:uFillTx/>
                <a:latin typeface="Aptos" panose="02110004020202020204"/>
                <a:ea typeface="Aptos"/>
                <a:cs typeface="Karla Light"/>
                <a:sym typeface="Karla Light"/>
                <a:hlinkClick r:id="rId7" tooltip="Datos sobre sobredosis de drogas"/>
              </a:rPr>
              <a:t>https://www.cdc.gov/nchs/nvss/vsrr/drug-overdose-data.htm</a:t>
            </a:r>
          </a:p>
        </p:txBody>
      </p:sp>
      <p:sp>
        <p:nvSpPr>
          <p:cNvPr id="6" name="TextBox 5">
            <a:extLst>
              <a:ext uri="{FF2B5EF4-FFF2-40B4-BE49-F238E27FC236}">
                <a16:creationId xmlns:a16="http://schemas.microsoft.com/office/drawing/2014/main" id="{9C40F9B2-F66A-4439-7C3A-B370ABCFC31A}"/>
              </a:ext>
            </a:extLst>
          </p:cNvPr>
          <p:cNvSpPr txBox="1"/>
          <p:nvPr/>
        </p:nvSpPr>
        <p:spPr>
          <a:xfrm>
            <a:off x="8608910" y="6499469"/>
            <a:ext cx="2273475" cy="276999"/>
          </a:xfrm>
          <a:prstGeom prst="rect">
            <a:avLst/>
          </a:prstGeom>
          <a:noFill/>
        </p:spPr>
        <p:txBody>
          <a:bodyPr wrap="square">
            <a:spAutoFit/>
          </a:bodyPr>
          <a:lstStyle/>
          <a:p>
            <a:r>
              <a:rPr lang="es-US" sz="300" noProof="0" dirty="0"/>
              <a:t>Notas del orador: </a:t>
            </a:r>
          </a:p>
          <a:p>
            <a:r>
              <a:rPr lang="es-US" sz="300" noProof="0" dirty="0"/>
              <a:t>Muertes por sobredosis. </a:t>
            </a:r>
          </a:p>
          <a:p>
            <a:r>
              <a:rPr lang="es-US" sz="300" noProof="0" dirty="0"/>
              <a:t>La mayoría de las muertes por sobredosis se deben a los opioides.</a:t>
            </a:r>
            <a:r>
              <a:rPr lang="es-US" sz="300" baseline="0" noProof="0" dirty="0"/>
              <a:t> </a:t>
            </a:r>
          </a:p>
          <a:p>
            <a:r>
              <a:rPr lang="es-US" sz="300" baseline="0" noProof="0" dirty="0"/>
              <a:t>La mayoría de las muertes por opioides se deben a opioides sintéticos, como el fentanilo. </a:t>
            </a:r>
          </a:p>
        </p:txBody>
      </p:sp>
      <p:sp>
        <p:nvSpPr>
          <p:cNvPr id="55" name="Slide Number Placeholder 54">
            <a:extLst>
              <a:ext uri="{FF2B5EF4-FFF2-40B4-BE49-F238E27FC236}">
                <a16:creationId xmlns:a16="http://schemas.microsoft.com/office/drawing/2014/main" id="{363689F9-6929-926F-D07B-F0036A645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ED1F0B11-9D2C-B7D8-6D98-450F05397E61}"/>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97387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201D67-27EA-4AEF-51BD-CC31763E8C71}"/>
              </a:ext>
            </a:extLst>
          </p:cNvPr>
          <p:cNvSpPr>
            <a:spLocks noGrp="1"/>
          </p:cNvSpPr>
          <p:nvPr>
            <p:ph type="title" idx="4294967295"/>
          </p:nvPr>
        </p:nvSpPr>
        <p:spPr>
          <a:xfrm>
            <a:off x="359604" y="454607"/>
            <a:ext cx="6445931" cy="734871"/>
          </a:xfrm>
        </p:spPr>
        <p:txBody>
          <a:bodyPr vert="horz" lIns="91440" tIns="45720" rIns="91440" bIns="45720" rtlCol="0" anchor="b">
            <a:normAutofit fontScale="90000"/>
          </a:bodyPr>
          <a:lstStyle/>
          <a:p>
            <a:r>
              <a:rPr lang="es-US" noProof="0" dirty="0"/>
              <a:t>Muertes por sobredosis en el año anterior</a:t>
            </a:r>
          </a:p>
        </p:txBody>
      </p:sp>
      <p:sp>
        <p:nvSpPr>
          <p:cNvPr id="11" name="Oval 10">
            <a:extLst>
              <a:ext uri="{FF2B5EF4-FFF2-40B4-BE49-F238E27FC236}">
                <a16:creationId xmlns:a16="http://schemas.microsoft.com/office/drawing/2014/main" id="{DAB3B1B4-800B-FEEB-DE8F-C4D38A57B2EA}"/>
              </a:ext>
            </a:extLst>
          </p:cNvPr>
          <p:cNvSpPr>
            <a:spLocks/>
          </p:cNvSpPr>
          <p:nvPr/>
        </p:nvSpPr>
        <p:spPr>
          <a:xfrm>
            <a:off x="3737087" y="454607"/>
            <a:ext cx="4717833" cy="1650093"/>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200" b="1" i="0" u="none" strike="noStrike" cap="none" normalizeH="0" baseline="0" noProof="0" dirty="0">
                <a:ln>
                  <a:noFill/>
                </a:ln>
                <a:solidFill>
                  <a:prstClr val="black"/>
                </a:solidFill>
                <a:effectLst/>
                <a:uLnTx/>
                <a:uFillTx/>
                <a:latin typeface="Aptos" panose="02110004020202020204"/>
                <a:ea typeface="Aptos"/>
                <a:cs typeface="+mn-cs"/>
              </a:rPr>
              <a:t>Muertes por sobredosis en el año anterior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70" b="0" i="0" u="none" strike="noStrike" cap="none" normalizeH="0" baseline="0" noProof="0" dirty="0">
                <a:ln>
                  <a:noFill/>
                </a:ln>
                <a:solidFill>
                  <a:prstClr val="black"/>
                </a:solidFill>
                <a:effectLst/>
                <a:uLnTx/>
                <a:uFillTx/>
                <a:latin typeface="Aptos" panose="02110004020202020204"/>
                <a:ea typeface="Aptos"/>
                <a:cs typeface="+mn-cs"/>
              </a:rPr>
              <a:t>Cifras provisionales de los CDC sobre muertes por sobredosis de drogas</a:t>
            </a:r>
          </a:p>
        </p:txBody>
      </p:sp>
      <p:graphicFrame>
        <p:nvGraphicFramePr>
          <p:cNvPr id="3" name="Chart 2" descr="Bar graph showing overdose deaths by month and year (number of deaths in the year prior to that month). Three values are being compared and are approximated. January 2015: 47,000. July 2023: 110,000. September 2025: 70,000. ">
            <a:extLst>
              <a:ext uri="{FF2B5EF4-FFF2-40B4-BE49-F238E27FC236}">
                <a16:creationId xmlns:a16="http://schemas.microsoft.com/office/drawing/2014/main" id="{7511D6DD-4F25-CC08-F073-84A3ED1BA4DB}"/>
              </a:ext>
            </a:extLst>
          </p:cNvPr>
          <p:cNvGraphicFramePr>
            <a:graphicFrameLocks/>
          </p:cNvGraphicFramePr>
          <p:nvPr>
            <p:extLst>
              <p:ext uri="{D42A27DB-BD31-4B8C-83A1-F6EECF244321}">
                <p14:modId xmlns:p14="http://schemas.microsoft.com/office/powerpoint/2010/main" val="4191323250"/>
              </p:ext>
            </p:extLst>
          </p:nvPr>
        </p:nvGraphicFramePr>
        <p:xfrm>
          <a:off x="87682" y="1545494"/>
          <a:ext cx="11999934" cy="4270915"/>
        </p:xfrm>
        <a:graphic>
          <a:graphicData uri="http://schemas.openxmlformats.org/drawingml/2006/chart">
            <c:chart xmlns:c="http://schemas.openxmlformats.org/drawingml/2006/chart" xmlns:r="http://schemas.openxmlformats.org/officeDocument/2006/relationships" r:id="rId3"/>
          </a:graphicData>
        </a:graphic>
      </p:graphicFrame>
      <p:sp>
        <p:nvSpPr>
          <p:cNvPr id="4" name="Arrow: Bent-Up 3">
            <a:extLst>
              <a:ext uri="{FF2B5EF4-FFF2-40B4-BE49-F238E27FC236}">
                <a16:creationId xmlns:a16="http://schemas.microsoft.com/office/drawing/2014/main" id="{FEF111B0-CFF5-8D90-6F10-4C656C44EADC}"/>
              </a:ext>
              <a:ext uri="{C183D7F6-B498-43B3-948B-1728B52AA6E4}">
                <adec:decorative xmlns:adec="http://schemas.microsoft.com/office/drawing/2017/decorative" val="1"/>
              </a:ext>
            </a:extLst>
          </p:cNvPr>
          <p:cNvSpPr/>
          <p:nvPr/>
        </p:nvSpPr>
        <p:spPr>
          <a:xfrm rot="10800000" flipH="1">
            <a:off x="9530500" y="1381125"/>
            <a:ext cx="2573818" cy="1294166"/>
          </a:xfrm>
          <a:prstGeom prst="bentUpArrow">
            <a:avLst/>
          </a:prstGeom>
          <a:solidFill>
            <a:srgbClr val="131E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47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932E66CC-BA95-F159-1D87-41FBB04AA763}"/>
              </a:ext>
            </a:extLst>
          </p:cNvPr>
          <p:cNvSpPr/>
          <p:nvPr/>
        </p:nvSpPr>
        <p:spPr>
          <a:xfrm>
            <a:off x="8454920" y="179969"/>
            <a:ext cx="3527379" cy="1147007"/>
          </a:xfrm>
          <a:prstGeom prst="roundRect">
            <a:avLst/>
          </a:prstGeom>
          <a:solidFill>
            <a:srgbClr val="131E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dirty="0">
                <a:ln>
                  <a:noFill/>
                </a:ln>
                <a:solidFill>
                  <a:prstClr val="white"/>
                </a:solidFill>
                <a:effectLst/>
                <a:uLnTx/>
                <a:uFillTx/>
                <a:latin typeface="Aptos" panose="02110004020202020204"/>
                <a:ea typeface="Aptos"/>
                <a:cs typeface="+mn-cs"/>
              </a:rPr>
              <a:t>Las sobredosis de drogas han </a:t>
            </a:r>
            <a:r>
              <a:rPr kumimoji="0" lang="es-US" b="1" i="0" u="none" strike="noStrike" cap="none" normalizeH="0" baseline="0" noProof="0" dirty="0">
                <a:ln>
                  <a:noFill/>
                </a:ln>
                <a:solidFill>
                  <a:srgbClr val="FF3A30"/>
                </a:solidFill>
                <a:effectLst/>
                <a:uLnTx/>
                <a:uFillTx/>
                <a:latin typeface="Aptos" panose="02110004020202020204"/>
                <a:ea typeface="Aptos"/>
                <a:cs typeface="+mn-cs"/>
              </a:rPr>
              <a:t>DISMINUIDO</a:t>
            </a:r>
            <a:r>
              <a:rPr kumimoji="0" lang="es-US" b="0" i="0" u="none" strike="noStrike" cap="none" normalizeH="0" baseline="0" noProof="0" dirty="0">
                <a:ln>
                  <a:noFill/>
                </a:ln>
                <a:solidFill>
                  <a:prstClr val="white"/>
                </a:solidFill>
                <a:effectLst/>
                <a:uLnTx/>
                <a:uFillTx/>
                <a:latin typeface="Aptos" panose="02110004020202020204"/>
                <a:ea typeface="Aptos"/>
                <a:cs typeface="+mn-cs"/>
              </a:rPr>
              <a:t> un 38 % desde el máximo registrado en julio de 2023.</a:t>
            </a:r>
          </a:p>
        </p:txBody>
      </p:sp>
      <p:sp>
        <p:nvSpPr>
          <p:cNvPr id="8" name="Speech Bubble: Rectangle with Corners Rounded 7">
            <a:extLst>
              <a:ext uri="{FF2B5EF4-FFF2-40B4-BE49-F238E27FC236}">
                <a16:creationId xmlns:a16="http://schemas.microsoft.com/office/drawing/2014/main" id="{FABC4BCE-2F3A-D938-6398-D8CF087492CD}"/>
              </a:ext>
            </a:extLst>
          </p:cNvPr>
          <p:cNvSpPr/>
          <p:nvPr/>
        </p:nvSpPr>
        <p:spPr>
          <a:xfrm>
            <a:off x="710621" y="1759513"/>
            <a:ext cx="2488676" cy="954198"/>
          </a:xfrm>
          <a:prstGeom prst="wedgeRoundRectCallout">
            <a:avLst>
              <a:gd name="adj1" fmla="val -44697"/>
              <a:gd name="adj2" fmla="val 122764"/>
              <a:gd name="adj3" fmla="val 16667"/>
            </a:avLst>
          </a:prstGeom>
          <a:solidFill>
            <a:srgbClr val="131E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US" noProof="0" dirty="0">
                <a:solidFill>
                  <a:prstClr val="white"/>
                </a:solidFill>
              </a:rPr>
              <a:t>Pero sigue siendo un 45 % </a:t>
            </a:r>
            <a:r>
              <a:rPr lang="es-US" b="1" noProof="0" dirty="0">
                <a:solidFill>
                  <a:srgbClr val="FF3A30"/>
                </a:solidFill>
              </a:rPr>
              <a:t>MÁS ALTO</a:t>
            </a:r>
            <a:r>
              <a:rPr lang="es-US" b="1" noProof="0" dirty="0">
                <a:solidFill>
                  <a:prstClr val="white"/>
                </a:solidFill>
              </a:rPr>
              <a:t> </a:t>
            </a:r>
            <a:r>
              <a:rPr lang="es-US" noProof="0" dirty="0">
                <a:solidFill>
                  <a:prstClr val="white"/>
                </a:solidFill>
              </a:rPr>
              <a:t>que en enero de 2015</a:t>
            </a:r>
          </a:p>
        </p:txBody>
      </p:sp>
      <p:graphicFrame>
        <p:nvGraphicFramePr>
          <p:cNvPr id="6" name="Table 5">
            <a:extLst>
              <a:ext uri="{FF2B5EF4-FFF2-40B4-BE49-F238E27FC236}">
                <a16:creationId xmlns:a16="http://schemas.microsoft.com/office/drawing/2014/main" id="{263C0F5E-D4F2-C291-3659-8951078AB07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10622551"/>
              </p:ext>
            </p:extLst>
          </p:nvPr>
        </p:nvGraphicFramePr>
        <p:xfrm>
          <a:off x="766966" y="5738767"/>
          <a:ext cx="11003355" cy="365760"/>
        </p:xfrm>
        <a:graphic>
          <a:graphicData uri="http://schemas.openxmlformats.org/drawingml/2006/table">
            <a:tbl>
              <a:tblPr firstRow="1" bandRow="1">
                <a:tableStyleId>{5C22544A-7EE6-4342-B048-85BDC9FD1C3A}</a:tableStyleId>
              </a:tblPr>
              <a:tblGrid>
                <a:gridCol w="1000305">
                  <a:extLst>
                    <a:ext uri="{9D8B030D-6E8A-4147-A177-3AD203B41FA5}">
                      <a16:colId xmlns:a16="http://schemas.microsoft.com/office/drawing/2014/main" val="1070620947"/>
                    </a:ext>
                  </a:extLst>
                </a:gridCol>
                <a:gridCol w="1000305">
                  <a:extLst>
                    <a:ext uri="{9D8B030D-6E8A-4147-A177-3AD203B41FA5}">
                      <a16:colId xmlns:a16="http://schemas.microsoft.com/office/drawing/2014/main" val="803318245"/>
                    </a:ext>
                  </a:extLst>
                </a:gridCol>
                <a:gridCol w="1000305">
                  <a:extLst>
                    <a:ext uri="{9D8B030D-6E8A-4147-A177-3AD203B41FA5}">
                      <a16:colId xmlns:a16="http://schemas.microsoft.com/office/drawing/2014/main" val="605762298"/>
                    </a:ext>
                  </a:extLst>
                </a:gridCol>
                <a:gridCol w="1037875">
                  <a:extLst>
                    <a:ext uri="{9D8B030D-6E8A-4147-A177-3AD203B41FA5}">
                      <a16:colId xmlns:a16="http://schemas.microsoft.com/office/drawing/2014/main" val="2521591635"/>
                    </a:ext>
                  </a:extLst>
                </a:gridCol>
                <a:gridCol w="990027">
                  <a:extLst>
                    <a:ext uri="{9D8B030D-6E8A-4147-A177-3AD203B41FA5}">
                      <a16:colId xmlns:a16="http://schemas.microsoft.com/office/drawing/2014/main" val="710160810"/>
                    </a:ext>
                  </a:extLst>
                </a:gridCol>
                <a:gridCol w="1010653">
                  <a:extLst>
                    <a:ext uri="{9D8B030D-6E8A-4147-A177-3AD203B41FA5}">
                      <a16:colId xmlns:a16="http://schemas.microsoft.com/office/drawing/2014/main" val="1477260592"/>
                    </a:ext>
                  </a:extLst>
                </a:gridCol>
                <a:gridCol w="1072529">
                  <a:extLst>
                    <a:ext uri="{9D8B030D-6E8A-4147-A177-3AD203B41FA5}">
                      <a16:colId xmlns:a16="http://schemas.microsoft.com/office/drawing/2014/main" val="3017364031"/>
                    </a:ext>
                  </a:extLst>
                </a:gridCol>
                <a:gridCol w="1003778">
                  <a:extLst>
                    <a:ext uri="{9D8B030D-6E8A-4147-A177-3AD203B41FA5}">
                      <a16:colId xmlns:a16="http://schemas.microsoft.com/office/drawing/2014/main" val="2201144927"/>
                    </a:ext>
                  </a:extLst>
                </a:gridCol>
                <a:gridCol w="1038153">
                  <a:extLst>
                    <a:ext uri="{9D8B030D-6E8A-4147-A177-3AD203B41FA5}">
                      <a16:colId xmlns:a16="http://schemas.microsoft.com/office/drawing/2014/main" val="3684031891"/>
                    </a:ext>
                  </a:extLst>
                </a:gridCol>
                <a:gridCol w="1058779">
                  <a:extLst>
                    <a:ext uri="{9D8B030D-6E8A-4147-A177-3AD203B41FA5}">
                      <a16:colId xmlns:a16="http://schemas.microsoft.com/office/drawing/2014/main" val="2313464808"/>
                    </a:ext>
                  </a:extLst>
                </a:gridCol>
                <a:gridCol w="790646">
                  <a:extLst>
                    <a:ext uri="{9D8B030D-6E8A-4147-A177-3AD203B41FA5}">
                      <a16:colId xmlns:a16="http://schemas.microsoft.com/office/drawing/2014/main" val="3666311174"/>
                    </a:ext>
                  </a:extLst>
                </a:gridCol>
              </a:tblGrid>
              <a:tr h="183141">
                <a:tc>
                  <a:txBody>
                    <a:bodyPr/>
                    <a:lstStyle/>
                    <a:p>
                      <a:pPr algn="ctr"/>
                      <a:r>
                        <a:rPr lang="es-US" noProof="0" dirty="0">
                          <a:solidFill>
                            <a:schemeClr val="tx1"/>
                          </a:solidFill>
                        </a:rPr>
                        <a:t>2015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US" noProof="0" dirty="0">
                          <a:solidFill>
                            <a:schemeClr val="tx1"/>
                          </a:solidFill>
                        </a:rPr>
                        <a:t>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4384346"/>
                  </a:ext>
                </a:extLst>
              </a:tr>
            </a:tbl>
          </a:graphicData>
        </a:graphic>
      </p:graphicFrame>
      <p:sp>
        <p:nvSpPr>
          <p:cNvPr id="10" name="TextBox 9">
            <a:extLst>
              <a:ext uri="{FF2B5EF4-FFF2-40B4-BE49-F238E27FC236}">
                <a16:creationId xmlns:a16="http://schemas.microsoft.com/office/drawing/2014/main" id="{0A1586A5-B0DF-E2EB-25D7-CD0423228025}"/>
              </a:ext>
            </a:extLst>
          </p:cNvPr>
          <p:cNvSpPr txBox="1"/>
          <p:nvPr/>
        </p:nvSpPr>
        <p:spPr>
          <a:xfrm>
            <a:off x="909718" y="6045210"/>
            <a:ext cx="9308891" cy="861774"/>
          </a:xfrm>
          <a:prstGeom prst="rect">
            <a:avLst/>
          </a:prstGeom>
          <a:noFill/>
        </p:spPr>
        <p:txBody>
          <a:bodyPr wrap="square">
            <a:spAutoFit/>
          </a:bodyPr>
          <a:lstStyle/>
          <a:p>
            <a:r>
              <a:rPr lang="es-US" sz="1000" noProof="0" dirty="0"/>
              <a:t>Notas del orador:</a:t>
            </a:r>
          </a:p>
          <a:p>
            <a:r>
              <a:rPr lang="es-US" sz="1000" noProof="0" dirty="0"/>
              <a:t>Esta diapositiva muestra la tasa de mortalidad por sobredosis de drogas entre la población estadounidense durante la última década.</a:t>
            </a:r>
          </a:p>
          <a:p>
            <a:r>
              <a:rPr lang="es-US" sz="1000" noProof="0" dirty="0"/>
              <a:t>Las barras reflejan el número de personas que murieron en el año anterior a ese mes.  [NOTA:  NO ES EL NÚMERO DE MUERTES AL MES.]</a:t>
            </a:r>
          </a:p>
          <a:p>
            <a:r>
              <a:rPr lang="es-US" sz="1000" noProof="0" dirty="0"/>
              <a:t>Por lo tanto, debemos estar agradecidos de que las cifras vayan en la dirección correcta, aunque al mismo tiempo hay que reconocer que el número de fallecidos sigue siendo demasiado elevado.</a:t>
            </a:r>
          </a:p>
        </p:txBody>
      </p:sp>
      <p:sp>
        <p:nvSpPr>
          <p:cNvPr id="2" name="Slide Number Placeholder 1">
            <a:extLst>
              <a:ext uri="{FF2B5EF4-FFF2-40B4-BE49-F238E27FC236}">
                <a16:creationId xmlns:a16="http://schemas.microsoft.com/office/drawing/2014/main" id="{AAB4167F-4421-6BE4-051A-4F0B2652CB8D}"/>
              </a:ext>
            </a:extLst>
          </p:cNvPr>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prstClr val="black">
                    <a:tint val="82000"/>
                  </a:prstClr>
                </a:solidFill>
                <a:effectLst/>
                <a:uLnTx/>
                <a:uFillTx/>
                <a:latin typeface="Aptos" panose="02110004020202020204"/>
                <a:ea typeface="Aptos"/>
                <a:cs typeface="+mn-cs"/>
              </a:rPr>
              <a:t> </a:t>
            </a:r>
            <a:r>
              <a:rPr kumimoji="0" lang="es-US" sz="1200" b="1" i="0" u="none" strike="noStrike" cap="none" normalizeH="0" baseline="0" noProof="0" dirty="0">
                <a:ln>
                  <a:noFill/>
                </a:ln>
                <a:solidFill>
                  <a:schemeClr val="tx1"/>
                </a:solidFill>
                <a:effectLst/>
                <a:uLnTx/>
                <a:uFillTx/>
                <a:latin typeface="Aptos" panose="02110004020202020204"/>
                <a:ea typeface="Aptos"/>
                <a:cs typeface="+mn-cs"/>
              </a:rPr>
              <a:t>| </a:t>
            </a:r>
            <a:fld id="{017D9891-871D-D84C-B216-77B96298C297}" type="slidenum">
              <a:rPr kumimoji="0" lang="es-US" sz="1200" b="1" i="0" u="none" strike="noStrike" kern="1200" cap="none" spc="0" normalizeH="0" baseline="0" noProof="0" smtClean="0">
                <a:ln>
                  <a:noFill/>
                </a:ln>
                <a:solidFill>
                  <a:schemeClr val="tx1"/>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US" sz="1200" b="1" i="0" u="none" strike="noStrike" kern="1200" cap="none" spc="0" normalizeH="0" baseline="0" noProof="0" dirty="0">
              <a:ln>
                <a:noFill/>
              </a:ln>
              <a:solidFill>
                <a:schemeClr val="tx1"/>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0865A895-D0F1-4F44-7BE9-A7A6FEF10EC7}"/>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855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870D1-21D2-96BB-1B5A-A054986CCF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FE6398-7702-5FF8-7BED-7CE01629A0A7}"/>
              </a:ext>
              <a:ext uri="{C183D7F6-B498-43B3-948B-1728B52AA6E4}">
                <adec:decorative xmlns:adec="http://schemas.microsoft.com/office/drawing/2017/decorative" val="1"/>
              </a:ext>
            </a:extLst>
          </p:cNvPr>
          <p:cNvSpPr/>
          <p:nvPr/>
        </p:nvSpPr>
        <p:spPr>
          <a:xfrm>
            <a:off x="0" y="1592227"/>
            <a:ext cx="12185739" cy="4647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C8AECCCA-4785-4C0C-0C00-BDB392A7A0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90266" y="1212550"/>
            <a:ext cx="5285503" cy="546100"/>
          </a:xfrm>
          <a:prstGeom prst="rect">
            <a:avLst/>
          </a:prstGeom>
        </p:spPr>
      </p:pic>
      <p:sp>
        <p:nvSpPr>
          <p:cNvPr id="25" name="Title 24">
            <a:extLst>
              <a:ext uri="{FF2B5EF4-FFF2-40B4-BE49-F238E27FC236}">
                <a16:creationId xmlns:a16="http://schemas.microsoft.com/office/drawing/2014/main" id="{885AF885-2EEE-A166-F7F9-0A62E5E942CA}"/>
              </a:ext>
            </a:extLst>
          </p:cNvPr>
          <p:cNvSpPr txBox="1">
            <a:spLocks noGrp="1"/>
          </p:cNvSpPr>
          <p:nvPr>
            <p:ph type="title" idx="4294967295"/>
          </p:nvPr>
        </p:nvSpPr>
        <p:spPr>
          <a:xfrm>
            <a:off x="7170007" y="1357171"/>
            <a:ext cx="4688015" cy="35394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7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LA INICIATIVA “FENTANYL FREE AMERICA”</a:t>
            </a:r>
          </a:p>
        </p:txBody>
      </p:sp>
      <p:sp>
        <p:nvSpPr>
          <p:cNvPr id="13" name="Textbox 12">
            <a:extLst>
              <a:ext uri="{FF2B5EF4-FFF2-40B4-BE49-F238E27FC236}">
                <a16:creationId xmlns:a16="http://schemas.microsoft.com/office/drawing/2014/main" id="{89B33645-2DB7-2CC4-494C-AA45582E7799}"/>
              </a:ext>
              <a:ext uri="{C183D7F6-B498-43B3-948B-1728B52AA6E4}">
                <adec:decorative xmlns:adec="http://schemas.microsoft.com/office/drawing/2017/decorative" val="1"/>
              </a:ext>
            </a:extLst>
          </p:cNvPr>
          <p:cNvSpPr txBox="1"/>
          <p:nvPr/>
        </p:nvSpPr>
        <p:spPr>
          <a:xfrm>
            <a:off x="665411" y="2508807"/>
            <a:ext cx="3350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prstClr val="white"/>
                </a:solidFill>
                <a:effectLst/>
                <a:uLnTx/>
                <a:uFillTx/>
                <a:latin typeface="Aptos" panose="02110004020202020204"/>
                <a:ea typeface="Aptos"/>
                <a:cs typeface="+mn-cs"/>
              </a:rPr>
              <a:t>Muertes por sobredosis</a:t>
            </a:r>
          </a:p>
        </p:txBody>
      </p:sp>
      <p:sp>
        <p:nvSpPr>
          <p:cNvPr id="23" name="Content Placeholder 3">
            <a:extLst>
              <a:ext uri="{FF2B5EF4-FFF2-40B4-BE49-F238E27FC236}">
                <a16:creationId xmlns:a16="http://schemas.microsoft.com/office/drawing/2014/main" id="{92F7EC82-B5E8-C6AC-1F90-C4C373C8E461}"/>
              </a:ext>
            </a:extLst>
          </p:cNvPr>
          <p:cNvSpPr txBox="1">
            <a:spLocks/>
          </p:cNvSpPr>
          <p:nvPr/>
        </p:nvSpPr>
        <p:spPr>
          <a:xfrm>
            <a:off x="202810" y="1840526"/>
            <a:ext cx="5592129" cy="2330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sz="3360" b="0" i="0" u="none" strike="noStrike" cap="none" normalizeH="0" baseline="0" noProof="0" dirty="0">
                <a:ln>
                  <a:noFill/>
                </a:ln>
                <a:solidFill>
                  <a:prstClr val="black"/>
                </a:solidFill>
                <a:effectLst/>
                <a:uLnTx/>
                <a:uFillTx/>
                <a:latin typeface="Aptos" panose="02110004020202020204"/>
                <a:ea typeface="Aptos"/>
                <a:cs typeface="Karla"/>
                <a:sym typeface="Karla"/>
              </a:rPr>
              <a:t>Las cantidades de fentanilo que la DEA incautó en 2025 son suficientes para </a:t>
            </a:r>
            <a:r>
              <a:rPr kumimoji="0" lang="es-US" sz="3360" b="1" i="0" u="none" strike="noStrike" cap="none" normalizeH="0" baseline="0" noProof="0" dirty="0">
                <a:ln>
                  <a:noFill/>
                </a:ln>
                <a:solidFill>
                  <a:srgbClr val="C00000"/>
                </a:solidFill>
                <a:effectLst/>
                <a:uLnTx/>
                <a:uFillTx/>
                <a:latin typeface="Aptos" panose="02110004020202020204"/>
                <a:ea typeface="Aptos"/>
                <a:cs typeface="Karla"/>
                <a:sym typeface="Karla"/>
              </a:rPr>
              <a:t>matar a casi todos los estadounidenses.</a:t>
            </a:r>
          </a:p>
        </p:txBody>
      </p:sp>
      <p:pic>
        <p:nvPicPr>
          <p:cNvPr id="22" name="Picture 21">
            <a:extLst>
              <a:ext uri="{FF2B5EF4-FFF2-40B4-BE49-F238E27FC236}">
                <a16:creationId xmlns:a16="http://schemas.microsoft.com/office/drawing/2014/main" id="{B5BE0654-065E-8447-2DAD-B2DD06587B9A}"/>
              </a:ext>
              <a:ext uri="{C183D7F6-B498-43B3-948B-1728B52AA6E4}">
                <adec:decorative xmlns:adec="http://schemas.microsoft.com/office/drawing/2017/decorative" val="1"/>
              </a:ext>
            </a:extLst>
          </p:cNvPr>
          <p:cNvPicPr>
            <a:picLocks noChangeAspect="1"/>
          </p:cNvPicPr>
          <p:nvPr/>
        </p:nvPicPr>
        <p:blipFill>
          <a:blip r:embed="rId4">
            <a:lum bright="-10000"/>
          </a:blip>
          <a:stretch>
            <a:fillRect/>
          </a:stretch>
        </p:blipFill>
        <p:spPr>
          <a:xfrm>
            <a:off x="5794939" y="2090791"/>
            <a:ext cx="6063083" cy="3918403"/>
          </a:xfrm>
          <a:prstGeom prst="rect">
            <a:avLst/>
          </a:prstGeom>
        </p:spPr>
      </p:pic>
      <p:pic>
        <p:nvPicPr>
          <p:cNvPr id="7" name="Picture 6">
            <a:extLst>
              <a:ext uri="{FF2B5EF4-FFF2-40B4-BE49-F238E27FC236}">
                <a16:creationId xmlns:a16="http://schemas.microsoft.com/office/drawing/2014/main" id="{609D913D-DBFF-8F81-41CD-B87C5416402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4" name="TextBox 3">
            <a:extLst>
              <a:ext uri="{FF2B5EF4-FFF2-40B4-BE49-F238E27FC236}">
                <a16:creationId xmlns:a16="http://schemas.microsoft.com/office/drawing/2014/main" id="{F9B4E7BB-830D-4A41-0554-38E66F22DD96}"/>
              </a:ext>
            </a:extLst>
          </p:cNvPr>
          <p:cNvSpPr txBox="1"/>
          <p:nvPr/>
        </p:nvSpPr>
        <p:spPr>
          <a:xfrm>
            <a:off x="333978" y="4310010"/>
            <a:ext cx="610391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noProof="0" dirty="0"/>
              <a:t>Notas del orador: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noProof="0" dirty="0"/>
              <a:t>En el año 2025, la DEA incautó más de 45 millones de pastillas de fentanilo y más de 9,600 libras de fentanilo en polvo. Esta es la mayor cantidad de fentanilo incautada por la DEA en un solo año. Asciende a aproximadamente 333 millones de dosis mortales de fentanilo, suficiente para matar a casi todos los estadounidenses. (Al 12/12/25)</a:t>
            </a:r>
          </a:p>
        </p:txBody>
      </p:sp>
      <p:sp>
        <p:nvSpPr>
          <p:cNvPr id="10" name="TextBox 9">
            <a:extLst>
              <a:ext uri="{FF2B5EF4-FFF2-40B4-BE49-F238E27FC236}">
                <a16:creationId xmlns:a16="http://schemas.microsoft.com/office/drawing/2014/main" id="{A79DE150-192E-F4DB-4936-7904DDF68EC6}"/>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55" name="Slide Number Placeholder 54">
            <a:extLst>
              <a:ext uri="{FF2B5EF4-FFF2-40B4-BE49-F238E27FC236}">
                <a16:creationId xmlns:a16="http://schemas.microsoft.com/office/drawing/2014/main" id="{E72FF01F-B00D-2D70-E682-FC2F1B70E2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40D92FF-2D5D-A83E-B44D-4B962F670ED0}"/>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2538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6171-CF5D-30ED-9AE0-14A3291945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81499D-67DD-91A8-5680-DF4CDF8CD26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951"/>
            <a:ext cx="2618772" cy="1432699"/>
          </a:xfrm>
          <a:prstGeom prst="rect">
            <a:avLst/>
          </a:prstGeom>
        </p:spPr>
      </p:pic>
      <p:sp>
        <p:nvSpPr>
          <p:cNvPr id="2" name="Rectangle 1">
            <a:extLst>
              <a:ext uri="{FF2B5EF4-FFF2-40B4-BE49-F238E27FC236}">
                <a16:creationId xmlns:a16="http://schemas.microsoft.com/office/drawing/2014/main" id="{09759672-E653-C556-0BBB-5CFDDDD701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D43A7B2B-77B6-8FFB-034C-6B6E5DA917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71532" y="1212550"/>
            <a:ext cx="6104238" cy="546100"/>
          </a:xfrm>
          <a:prstGeom prst="rect">
            <a:avLst/>
          </a:prstGeom>
        </p:spPr>
      </p:pic>
      <p:sp>
        <p:nvSpPr>
          <p:cNvPr id="19" name="Title 18">
            <a:extLst>
              <a:ext uri="{FF2B5EF4-FFF2-40B4-BE49-F238E27FC236}">
                <a16:creationId xmlns:a16="http://schemas.microsoft.com/office/drawing/2014/main" id="{CE3EC33C-6F4D-90B7-FFFB-AF959CB00127}"/>
              </a:ext>
            </a:extLst>
          </p:cNvPr>
          <p:cNvSpPr txBox="1">
            <a:spLocks noGrp="1"/>
          </p:cNvSpPr>
          <p:nvPr>
            <p:ph type="title" idx="4294967295"/>
          </p:nvPr>
        </p:nvSpPr>
        <p:spPr>
          <a:xfrm>
            <a:off x="6565692" y="1245225"/>
            <a:ext cx="481149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rPr>
              <a:t>Pastillas falsificadas comunes</a:t>
            </a:r>
          </a:p>
        </p:txBody>
      </p:sp>
      <p:sp>
        <p:nvSpPr>
          <p:cNvPr id="26" name="TextBox 25">
            <a:extLst>
              <a:ext uri="{FF2B5EF4-FFF2-40B4-BE49-F238E27FC236}">
                <a16:creationId xmlns:a16="http://schemas.microsoft.com/office/drawing/2014/main" id="{FEC776F3-A2DE-F709-9FE9-78986FC11DC9}"/>
              </a:ext>
            </a:extLst>
          </p:cNvPr>
          <p:cNvSpPr txBox="1"/>
          <p:nvPr/>
        </p:nvSpPr>
        <p:spPr>
          <a:xfrm>
            <a:off x="862709" y="5069315"/>
            <a:ext cx="2880361" cy="369332"/>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err="1">
                <a:ln>
                  <a:noFill/>
                </a:ln>
                <a:solidFill>
                  <a:prstClr val="white"/>
                </a:solidFill>
                <a:effectLst/>
                <a:uLnTx/>
                <a:uFillTx/>
                <a:latin typeface="Arial" panose="020B0604020202020204" pitchFamily="34" charset="0"/>
                <a:ea typeface="Arial"/>
                <a:cs typeface="+mn-cs"/>
              </a:rPr>
              <a:t>Adderall</a:t>
            </a:r>
            <a:r>
              <a:rPr kumimoji="0" lang="es-US" sz="1800" b="0" i="0" u="none" strike="noStrike" cap="none" normalizeH="0" baseline="0" noProof="0" dirty="0">
                <a:ln>
                  <a:noFill/>
                </a:ln>
                <a:solidFill>
                  <a:prstClr val="white"/>
                </a:solidFill>
                <a:effectLst/>
                <a:uLnTx/>
                <a:uFillTx/>
                <a:latin typeface="Arial" panose="020B0604020202020204" pitchFamily="34" charset="0"/>
                <a:ea typeface="Arial"/>
                <a:cs typeface="+mn-cs"/>
              </a:rPr>
              <a:t>®</a:t>
            </a:r>
          </a:p>
        </p:txBody>
      </p:sp>
      <p:pic>
        <p:nvPicPr>
          <p:cNvPr id="8" name="Picture 2" descr="Fotografía de un comprimido auténtico de Adderall.">
            <a:extLst>
              <a:ext uri="{FF2B5EF4-FFF2-40B4-BE49-F238E27FC236}">
                <a16:creationId xmlns:a16="http://schemas.microsoft.com/office/drawing/2014/main" id="{893F6D71-D073-39D6-192B-471669A219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862710" y="2050244"/>
            <a:ext cx="2880360" cy="2880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EDE3162-4E42-6158-6D82-680279F867FA}"/>
              </a:ext>
            </a:extLst>
          </p:cNvPr>
          <p:cNvSpPr txBox="1"/>
          <p:nvPr/>
        </p:nvSpPr>
        <p:spPr>
          <a:xfrm>
            <a:off x="4644479" y="5099306"/>
            <a:ext cx="2896779" cy="369332"/>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err="1">
                <a:ln>
                  <a:noFill/>
                </a:ln>
                <a:solidFill>
                  <a:prstClr val="white"/>
                </a:solidFill>
                <a:effectLst/>
                <a:uLnTx/>
                <a:uFillTx/>
                <a:latin typeface="Arial" panose="020B0604020202020204" pitchFamily="34" charset="0"/>
                <a:ea typeface="Arial"/>
                <a:cs typeface="+mn-cs"/>
              </a:rPr>
              <a:t>Oxycodone</a:t>
            </a:r>
            <a:r>
              <a:rPr kumimoji="0" lang="es-US" sz="1800" b="0" i="0" u="none" strike="noStrike" cap="none" normalizeH="0" baseline="0" noProof="0" dirty="0">
                <a:ln>
                  <a:noFill/>
                </a:ln>
                <a:solidFill>
                  <a:prstClr val="white"/>
                </a:solidFill>
                <a:effectLst/>
                <a:uLnTx/>
                <a:uFillTx/>
                <a:latin typeface="Arial" panose="020B0604020202020204" pitchFamily="34" charset="0"/>
                <a:ea typeface="Arial"/>
                <a:cs typeface="+mn-cs"/>
              </a:rPr>
              <a:t>®</a:t>
            </a:r>
          </a:p>
        </p:txBody>
      </p:sp>
      <p:pic>
        <p:nvPicPr>
          <p:cNvPr id="15" name="Picture 14" descr="Fotografía en la que se muestran el anverso y el reverso de comprimidos auténticos de oxicodona.">
            <a:extLst>
              <a:ext uri="{FF2B5EF4-FFF2-40B4-BE49-F238E27FC236}">
                <a16:creationId xmlns:a16="http://schemas.microsoft.com/office/drawing/2014/main" id="{FEB73B25-8CD7-9E08-4451-8A77DE8861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5489" y="2027384"/>
            <a:ext cx="2880360" cy="2880360"/>
          </a:xfrm>
          <a:prstGeom prst="rect">
            <a:avLst/>
          </a:prstGeom>
        </p:spPr>
      </p:pic>
      <p:sp>
        <p:nvSpPr>
          <p:cNvPr id="17" name="TextBox 16">
            <a:extLst>
              <a:ext uri="{FF2B5EF4-FFF2-40B4-BE49-F238E27FC236}">
                <a16:creationId xmlns:a16="http://schemas.microsoft.com/office/drawing/2014/main" id="{0ABD8A8B-C4FF-5B9C-C77E-9589E864FE1B}"/>
              </a:ext>
            </a:extLst>
          </p:cNvPr>
          <p:cNvSpPr txBox="1"/>
          <p:nvPr/>
        </p:nvSpPr>
        <p:spPr>
          <a:xfrm>
            <a:off x="8253190" y="5069315"/>
            <a:ext cx="3193524" cy="369332"/>
          </a:xfrm>
          <a:prstGeom prst="rect">
            <a:avLst/>
          </a:prstGeom>
          <a:noFill/>
        </p:spPr>
        <p:txBody>
          <a:bodyPr wrap="square" rtlCol="0">
            <a:spAutoFit/>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err="1">
                <a:ln>
                  <a:noFill/>
                </a:ln>
                <a:solidFill>
                  <a:prstClr val="white"/>
                </a:solidFill>
                <a:effectLst/>
                <a:uLnTx/>
                <a:uFillTx/>
                <a:latin typeface="Arial" panose="020B0604020202020204" pitchFamily="34" charset="0"/>
                <a:ea typeface="Arial"/>
                <a:cs typeface="+mn-cs"/>
              </a:rPr>
              <a:t>Xanax</a:t>
            </a:r>
            <a:r>
              <a:rPr kumimoji="0" lang="es-US" sz="1800" b="0" i="0" u="none" strike="noStrike" cap="none" normalizeH="0" baseline="0" noProof="0" dirty="0">
                <a:ln>
                  <a:noFill/>
                </a:ln>
                <a:solidFill>
                  <a:prstClr val="white"/>
                </a:solidFill>
                <a:effectLst/>
                <a:uLnTx/>
                <a:uFillTx/>
                <a:latin typeface="Arial" panose="020B0604020202020204" pitchFamily="34" charset="0"/>
                <a:ea typeface="Arial"/>
                <a:cs typeface="+mn-cs"/>
              </a:rPr>
              <a:t>®</a:t>
            </a:r>
          </a:p>
        </p:txBody>
      </p:sp>
      <p:pic>
        <p:nvPicPr>
          <p:cNvPr id="12" name="Picture 11" descr="Fotografía de un comprimido auténtico de Xanax.">
            <a:extLst>
              <a:ext uri="{FF2B5EF4-FFF2-40B4-BE49-F238E27FC236}">
                <a16:creationId xmlns:a16="http://schemas.microsoft.com/office/drawing/2014/main" id="{DF022BFB-8067-49FB-02AB-6579F79F762E}"/>
              </a:ext>
            </a:extLst>
          </p:cNvPr>
          <p:cNvPicPr>
            <a:picLocks noChangeAspect="1"/>
          </p:cNvPicPr>
          <p:nvPr/>
        </p:nvPicPr>
        <p:blipFill>
          <a:blip r:embed="rId7" cstate="screen">
            <a:extLst>
              <a:ext uri="{28A0092B-C50C-407E-A947-70E740481C1C}">
                <a14:useLocalDpi xmlns:a14="http://schemas.microsoft.com/office/drawing/2010/main"/>
              </a:ext>
            </a:extLst>
          </a:blip>
          <a:srcRect t="-1"/>
          <a:stretch>
            <a:fillRect/>
          </a:stretch>
        </p:blipFill>
        <p:spPr>
          <a:xfrm>
            <a:off x="8154874" y="2042876"/>
            <a:ext cx="3291840" cy="2834640"/>
          </a:xfrm>
          <a:prstGeom prst="rect">
            <a:avLst/>
          </a:prstGeom>
        </p:spPr>
      </p:pic>
      <p:sp>
        <p:nvSpPr>
          <p:cNvPr id="10" name="TextBox 9">
            <a:extLst>
              <a:ext uri="{FF2B5EF4-FFF2-40B4-BE49-F238E27FC236}">
                <a16:creationId xmlns:a16="http://schemas.microsoft.com/office/drawing/2014/main" id="{8AE92C4E-5538-5B8C-FEBE-C2D36CC8152B}"/>
              </a:ext>
              <a:ext uri="{C183D7F6-B498-43B3-948B-1728B52AA6E4}">
                <adec:decorative xmlns:adec="http://schemas.microsoft.com/office/drawing/2017/decorative" val="1"/>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121E3E"/>
                </a:solidFill>
                <a:effectLst/>
                <a:uLnTx/>
                <a:uFillTx/>
                <a:latin typeface="Arial" panose="020B0604020202020204" pitchFamily="34" charset="0"/>
                <a:ea typeface="Arial"/>
                <a:cs typeface="Arial" panose="020B0604020202020204" pitchFamily="34" charset="0"/>
              </a:rPr>
              <a:t>ADMINISTRACIÓN PARA EL CONTROL DE DROGAS</a:t>
            </a:r>
          </a:p>
        </p:txBody>
      </p:sp>
      <p:sp>
        <p:nvSpPr>
          <p:cNvPr id="4" name="TextBox 3">
            <a:extLst>
              <a:ext uri="{FF2B5EF4-FFF2-40B4-BE49-F238E27FC236}">
                <a16:creationId xmlns:a16="http://schemas.microsoft.com/office/drawing/2014/main" id="{89C85356-A7DE-9944-AF6C-225A28D01242}"/>
              </a:ext>
            </a:extLst>
          </p:cNvPr>
          <p:cNvSpPr txBox="1"/>
          <p:nvPr/>
        </p:nvSpPr>
        <p:spPr>
          <a:xfrm>
            <a:off x="4188080" y="6575265"/>
            <a:ext cx="6104238" cy="230832"/>
          </a:xfrm>
          <a:prstGeom prst="rect">
            <a:avLst/>
          </a:prstGeom>
          <a:noFill/>
        </p:spPr>
        <p:txBody>
          <a:bodyPr wrap="square">
            <a:spAutoFit/>
          </a:bodyPr>
          <a:lstStyle/>
          <a:p>
            <a:r>
              <a:rPr lang="es-US" sz="300" noProof="0" dirty="0"/>
              <a:t>Notas del orador:</a:t>
            </a:r>
          </a:p>
          <a:p>
            <a:r>
              <a:rPr lang="es-US" sz="300" noProof="0" dirty="0"/>
              <a:t>Algunas de las pastillas falsificadas más comunes están diseñadas para parecerse a opioides recetados, como la oxicodona, la hidrocodona (</a:t>
            </a:r>
            <a:r>
              <a:rPr lang="es-US" sz="300" noProof="0" dirty="0" err="1"/>
              <a:t>Vicodin</a:t>
            </a:r>
            <a:r>
              <a:rPr lang="es-US" sz="300" noProof="0" dirty="0"/>
              <a:t>) y el alprazolam (</a:t>
            </a:r>
            <a:r>
              <a:rPr lang="es-US" sz="300" noProof="0" dirty="0" err="1"/>
              <a:t>Xanax</a:t>
            </a:r>
            <a:r>
              <a:rPr lang="es-US" sz="300" noProof="0" dirty="0"/>
              <a:t>), así como a estimulantes como las anfetaminas como el </a:t>
            </a:r>
            <a:r>
              <a:rPr lang="es-US" sz="300" noProof="0" dirty="0" err="1"/>
              <a:t>Adderall</a:t>
            </a:r>
            <a:r>
              <a:rPr lang="es-US" sz="300" noProof="0" dirty="0"/>
              <a:t>.</a:t>
            </a:r>
          </a:p>
          <a:p>
            <a:r>
              <a:rPr lang="es-US" sz="300" noProof="0" dirty="0"/>
              <a:t>Las pastillas recetadas falsificadas son muy fáciles de conseguir y a menudo se venden en las redes sociales y en plataformas de comercio electrónico, por lo que están al alcance de cualquiera que tenga un teléfono inteligente.</a:t>
            </a:r>
          </a:p>
        </p:txBody>
      </p:sp>
      <p:sp>
        <p:nvSpPr>
          <p:cNvPr id="55" name="Slide Number Placeholder 54">
            <a:extLst>
              <a:ext uri="{FF2B5EF4-FFF2-40B4-BE49-F238E27FC236}">
                <a16:creationId xmlns:a16="http://schemas.microsoft.com/office/drawing/2014/main" id="{CDD271B4-B602-CFF1-7BDE-39915DA1BE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dirty="0">
                <a:ln>
                  <a:noFill/>
                </a:ln>
                <a:solidFill>
                  <a:srgbClr val="121E3E"/>
                </a:solidFill>
                <a:effectLst/>
                <a:uLnTx/>
                <a:uFillTx/>
                <a:latin typeface="Aptos" panose="02110004020202020204"/>
                <a:ea typeface="Aptos"/>
                <a:cs typeface="+mn-cs"/>
              </a:rPr>
              <a:t>| </a:t>
            </a:r>
            <a:fld id="{D447BB2B-ED08-DE44-A114-EDC612879DA1}" type="slidenum">
              <a:rPr kumimoji="0" lang="es-US" sz="1200" b="1" i="0" u="none" strike="noStrike" kern="1200" cap="none" spc="0" normalizeH="0" baseline="0" noProof="0" smtClean="0">
                <a:ln>
                  <a:noFill/>
                </a:ln>
                <a:solidFill>
                  <a:srgbClr val="121E3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33A544DB-B5CE-A585-E576-BE96BFE010E6}"/>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3260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otalTime>798</TotalTime>
  <Words>5903</Words>
  <Application>Microsoft Office PowerPoint</Application>
  <PresentationFormat>Widescreen</PresentationFormat>
  <Paragraphs>505</Paragraphs>
  <Slides>36</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Helvetica Neue</vt:lpstr>
      <vt:lpstr>System Font Regular</vt:lpstr>
      <vt:lpstr>Wingdings</vt:lpstr>
      <vt:lpstr>1_Office Theme</vt:lpstr>
      <vt:lpstr>Estados Unidos libre de fentanilo</vt:lpstr>
      <vt:lpstr>Estados Unidos libre de fentanilo es …</vt:lpstr>
      <vt:lpstr>Para lograr que Estados Unidos esté libre de fentanilo debemos comenzar con entender la amenaza…</vt:lpstr>
      <vt:lpstr>¿Qué es el fentanilo?</vt:lpstr>
      <vt:lpstr>En promedio, 189 personas mueren por sobredosis o envenenamiento por drogas todos los días en los EE. UU.</vt:lpstr>
      <vt:lpstr>Muertes por sobredosis</vt:lpstr>
      <vt:lpstr>Muertes por sobredosis en el año anterior</vt:lpstr>
      <vt:lpstr>LA INICIATIVA “FENTANYL FREE AMERICA”</vt:lpstr>
      <vt:lpstr>Pastillas falsificadas comunes</vt:lpstr>
      <vt:lpstr>Fotos de drogas que se consumen de forma indebida</vt:lpstr>
      <vt:lpstr>Los cárteles de Sinaloa y Jalisco son las organizaciones criminales principalmente responsables de la muerte de estadounidenses por el fentanilo</vt:lpstr>
      <vt:lpstr>Cadena de suministro de fentanilo ilícito</vt:lpstr>
      <vt:lpstr>PROTEGER</vt:lpstr>
      <vt:lpstr>LA DEA PROTEGE A ESTADOS UNIDOS</vt:lpstr>
      <vt:lpstr>APLICACIÓN DE LA LEY POR PARTE DE LA DEA</vt:lpstr>
      <vt:lpstr>PREVENCIÓN DEL DESVÍO POR PARTE DE LA DEA</vt:lpstr>
      <vt:lpstr>INTELIGENCIA DE LA DEA</vt:lpstr>
      <vt:lpstr>PREVENIR</vt:lpstr>
      <vt:lpstr>Presentaciones específicas sobre drogas</vt:lpstr>
      <vt:lpstr>Presentación de “Herramientas para hablar”</vt:lpstr>
      <vt:lpstr>Juntos para las familias es …</vt:lpstr>
      <vt:lpstr>Día Nacional de Recogida de Medicamentos Recetados</vt:lpstr>
      <vt:lpstr>Página web para padres y cuidadores</vt:lpstr>
      <vt:lpstr>Página web para educación superior</vt:lpstr>
      <vt:lpstr>Página web para adolescentes</vt:lpstr>
      <vt:lpstr>Página web para educadores</vt:lpstr>
      <vt:lpstr>Publicaciones</vt:lpstr>
      <vt:lpstr>Áreas estratégicas para la divulgación entre las comunidades indígenas</vt:lpstr>
      <vt:lpstr>Operation Engage</vt:lpstr>
      <vt:lpstr>Sedes de la Operation Engage 2026</vt:lpstr>
      <vt:lpstr>Especialistas en divulgación comunitaria de la DEA</vt:lpstr>
      <vt:lpstr>APOYAR</vt:lpstr>
      <vt:lpstr>La intervención y el tratamiento tempranos SALVAN VIDAS</vt:lpstr>
      <vt:lpstr>Juntos para las familias</vt:lpstr>
      <vt:lpstr>ÚNASE A LA LUCHA PARA LIBERAR A ESTADOS UNIDOS DEL FENTANILO</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Estados Unidos libre de fentanilo</dc:title>
  <dc:subject>Fentanyl Free America</dc:subject>
  <dc:creator>DOJ/DEA</dc:creator>
  <cp:lastModifiedBy>Laura</cp:lastModifiedBy>
  <cp:revision>25</cp:revision>
  <dcterms:created xsi:type="dcterms:W3CDTF">2026-03-02T20:46:22Z</dcterms:created>
  <dcterms:modified xsi:type="dcterms:W3CDTF">2026-04-21T19:39:57Z</dcterms:modified>
</cp:coreProperties>
</file>