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6" r:id="rId1"/>
    <p:sldMasterId id="2147483878" r:id="rId2"/>
    <p:sldMasterId id="2147483838" r:id="rId3"/>
    <p:sldMasterId id="2147483903" r:id="rId4"/>
  </p:sldMasterIdLst>
  <p:notesMasterIdLst>
    <p:notesMasterId r:id="rId36"/>
  </p:notesMasterIdLst>
  <p:handoutMasterIdLst>
    <p:handoutMasterId r:id="rId37"/>
  </p:handoutMasterIdLst>
  <p:sldIdLst>
    <p:sldId id="373" r:id="rId5"/>
    <p:sldId id="5850" r:id="rId6"/>
    <p:sldId id="6013" r:id="rId7"/>
    <p:sldId id="275" r:id="rId8"/>
    <p:sldId id="598" r:id="rId9"/>
    <p:sldId id="5985" r:id="rId10"/>
    <p:sldId id="263" r:id="rId11"/>
    <p:sldId id="375" r:id="rId12"/>
    <p:sldId id="378" r:id="rId13"/>
    <p:sldId id="6014" r:id="rId14"/>
    <p:sldId id="264" r:id="rId15"/>
    <p:sldId id="276" r:id="rId16"/>
    <p:sldId id="6015" r:id="rId17"/>
    <p:sldId id="543" r:id="rId18"/>
    <p:sldId id="5988" r:id="rId19"/>
    <p:sldId id="372" r:id="rId20"/>
    <p:sldId id="368" r:id="rId21"/>
    <p:sldId id="1138" r:id="rId22"/>
    <p:sldId id="1151" r:id="rId23"/>
    <p:sldId id="380" r:id="rId24"/>
    <p:sldId id="381" r:id="rId25"/>
    <p:sldId id="383" r:id="rId26"/>
    <p:sldId id="385" r:id="rId27"/>
    <p:sldId id="257" r:id="rId28"/>
    <p:sldId id="258" r:id="rId29"/>
    <p:sldId id="261" r:id="rId30"/>
    <p:sldId id="394" r:id="rId31"/>
    <p:sldId id="262" r:id="rId32"/>
    <p:sldId id="367" r:id="rId33"/>
    <p:sldId id="6012" r:id="rId34"/>
    <p:sldId id="435" r:id="rId3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2"/>
    <a:srgbClr val="F6F6F7"/>
    <a:srgbClr val="4577B8"/>
    <a:srgbClr val="FF3828"/>
    <a:srgbClr val="E5E9ED"/>
    <a:srgbClr val="545456"/>
    <a:srgbClr val="393833"/>
    <a:srgbClr val="56655F"/>
    <a:srgbClr val="4F5052"/>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0" autoAdjust="0"/>
    <p:restoredTop sz="86405" autoAdjust="0"/>
  </p:normalViewPr>
  <p:slideViewPr>
    <p:cSldViewPr snapToGrid="0" snapToObjects="1">
      <p:cViewPr varScale="1">
        <p:scale>
          <a:sx n="57" d="100"/>
          <a:sy n="57" d="100"/>
        </p:scale>
        <p:origin x="72" y="365"/>
      </p:cViewPr>
      <p:guideLst/>
    </p:cSldViewPr>
  </p:slideViewPr>
  <p:outlineViewPr>
    <p:cViewPr>
      <p:scale>
        <a:sx n="33" d="100"/>
        <a:sy n="33" d="100"/>
      </p:scale>
      <p:origin x="0" y="-5635"/>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6" d="100"/>
          <a:sy n="86" d="100"/>
        </p:scale>
        <p:origin x="386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VSRR_Provisional_Drug_Overdose_!$F$1</c:f>
              <c:strCache>
                <c:ptCount val="1"/>
                <c:pt idx="0">
                  <c:v>Data Value</c:v>
                </c:pt>
              </c:strCache>
            </c:strRef>
          </c:tx>
          <c:spPr>
            <a:solidFill>
              <a:schemeClr val="accent1"/>
            </a:solidFill>
            <a:ln>
              <a:noFill/>
            </a:ln>
            <a:effectLst/>
          </c:spPr>
          <c:invertIfNegative val="0"/>
          <c:dPt>
            <c:idx val="0"/>
            <c:invertIfNegative val="0"/>
            <c:bubble3D val="0"/>
            <c:spPr>
              <a:solidFill>
                <a:srgbClr val="FF0000"/>
              </a:solidFill>
              <a:ln>
                <a:solidFill>
                  <a:schemeClr val="tx1"/>
                </a:solidFill>
              </a:ln>
              <a:effectLst/>
            </c:spPr>
            <c:extLst>
              <c:ext xmlns:c16="http://schemas.microsoft.com/office/drawing/2014/chart" uri="{C3380CC4-5D6E-409C-BE32-E72D297353CC}">
                <c16:uniqueId val="{00000005-17AE-4484-89FB-BB47C783092B}"/>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2-C84D-49AE-B35A-E8C67B157D4E}"/>
              </c:ext>
            </c:extLst>
          </c:dPt>
          <c:dPt>
            <c:idx val="34"/>
            <c:invertIfNegative val="0"/>
            <c:bubble3D val="0"/>
            <c:spPr>
              <a:solidFill>
                <a:srgbClr val="FF0000"/>
              </a:solidFill>
              <a:ln>
                <a:solidFill>
                  <a:schemeClr val="tx1"/>
                </a:solidFill>
              </a:ln>
              <a:effectLst/>
            </c:spPr>
            <c:extLst>
              <c:ext xmlns:c16="http://schemas.microsoft.com/office/drawing/2014/chart" uri="{C3380CC4-5D6E-409C-BE32-E72D297353CC}">
                <c16:uniqueId val="{00000006-17AE-4484-89FB-BB47C783092B}"/>
              </c:ext>
            </c:extLst>
          </c:dPt>
          <c:dPt>
            <c:idx val="41"/>
            <c:invertIfNegative val="0"/>
            <c:bubble3D val="0"/>
            <c:spPr>
              <a:solidFill>
                <a:schemeClr val="accent1"/>
              </a:solidFill>
              <a:ln>
                <a:noFill/>
              </a:ln>
              <a:effectLst/>
            </c:spPr>
            <c:extLst>
              <c:ext xmlns:c16="http://schemas.microsoft.com/office/drawing/2014/chart" uri="{C3380CC4-5D6E-409C-BE32-E72D297353CC}">
                <c16:uniqueId val="{00000001-C84D-49AE-B35A-E8C67B157D4E}"/>
              </c:ext>
            </c:extLst>
          </c:dPt>
          <c:dPt>
            <c:idx val="43"/>
            <c:invertIfNegative val="0"/>
            <c:bubble3D val="0"/>
            <c:spPr>
              <a:solidFill>
                <a:srgbClr val="FF0000"/>
              </a:solidFill>
              <a:ln>
                <a:solidFill>
                  <a:schemeClr val="tx1"/>
                </a:solidFill>
              </a:ln>
              <a:effectLst/>
            </c:spPr>
            <c:extLst>
              <c:ext xmlns:c16="http://schemas.microsoft.com/office/drawing/2014/chart" uri="{C3380CC4-5D6E-409C-BE32-E72D297353CC}">
                <c16:uniqueId val="{00000004-17AE-4484-89FB-BB47C783092B}"/>
              </c:ext>
            </c:extLst>
          </c:dPt>
          <c:cat>
            <c:multiLvlStrRef>
              <c:f>VSRR_Provisional_Drug_Overdose_!$B$2:$E$78123</c:f>
              <c:multiLvlStrCache>
                <c:ptCount val="44"/>
                <c:lvl>
                  <c:pt idx="0">
                    <c:v>January</c:v>
                  </c:pt>
                  <c:pt idx="1">
                    <c:v>April</c:v>
                  </c:pt>
                  <c:pt idx="2">
                    <c:v>July</c:v>
                  </c:pt>
                  <c:pt idx="3">
                    <c:v>October</c:v>
                  </c:pt>
                  <c:pt idx="4">
                    <c:v>January</c:v>
                  </c:pt>
                  <c:pt idx="5">
                    <c:v>April</c:v>
                  </c:pt>
                  <c:pt idx="6">
                    <c:v>July</c:v>
                  </c:pt>
                  <c:pt idx="7">
                    <c:v>October</c:v>
                  </c:pt>
                  <c:pt idx="8">
                    <c:v>January</c:v>
                  </c:pt>
                  <c:pt idx="9">
                    <c:v>April</c:v>
                  </c:pt>
                  <c:pt idx="10">
                    <c:v>July</c:v>
                  </c:pt>
                  <c:pt idx="11">
                    <c:v>October</c:v>
                  </c:pt>
                  <c:pt idx="12">
                    <c:v>January</c:v>
                  </c:pt>
                  <c:pt idx="13">
                    <c:v>April</c:v>
                  </c:pt>
                  <c:pt idx="14">
                    <c:v>July</c:v>
                  </c:pt>
                  <c:pt idx="15">
                    <c:v>October</c:v>
                  </c:pt>
                  <c:pt idx="16">
                    <c:v>January</c:v>
                  </c:pt>
                  <c:pt idx="17">
                    <c:v>April</c:v>
                  </c:pt>
                  <c:pt idx="18">
                    <c:v>July</c:v>
                  </c:pt>
                  <c:pt idx="19">
                    <c:v>October</c:v>
                  </c:pt>
                  <c:pt idx="20">
                    <c:v>January</c:v>
                  </c:pt>
                  <c:pt idx="21">
                    <c:v>April</c:v>
                  </c:pt>
                  <c:pt idx="22">
                    <c:v>July</c:v>
                  </c:pt>
                  <c:pt idx="23">
                    <c:v>October</c:v>
                  </c:pt>
                  <c:pt idx="24">
                    <c:v>January</c:v>
                  </c:pt>
                  <c:pt idx="25">
                    <c:v>April</c:v>
                  </c:pt>
                  <c:pt idx="26">
                    <c:v>July</c:v>
                  </c:pt>
                  <c:pt idx="27">
                    <c:v>October</c:v>
                  </c:pt>
                  <c:pt idx="28">
                    <c:v>January</c:v>
                  </c:pt>
                  <c:pt idx="29">
                    <c:v>April</c:v>
                  </c:pt>
                  <c:pt idx="30">
                    <c:v>July</c:v>
                  </c:pt>
                  <c:pt idx="31">
                    <c:v>October</c:v>
                  </c:pt>
                  <c:pt idx="32">
                    <c:v>January</c:v>
                  </c:pt>
                  <c:pt idx="33">
                    <c:v>April</c:v>
                  </c:pt>
                  <c:pt idx="34">
                    <c:v>July</c:v>
                  </c:pt>
                  <c:pt idx="35">
                    <c:v>October</c:v>
                  </c:pt>
                  <c:pt idx="36">
                    <c:v>January</c:v>
                  </c:pt>
                  <c:pt idx="37">
                    <c:v>April</c:v>
                  </c:pt>
                  <c:pt idx="38">
                    <c:v>July</c:v>
                  </c:pt>
                  <c:pt idx="39">
                    <c:v>October</c:v>
                  </c:pt>
                  <c:pt idx="40">
                    <c:v>January</c:v>
                  </c:pt>
                  <c:pt idx="41">
                    <c:v>April</c:v>
                  </c:pt>
                  <c:pt idx="42">
                    <c:v>July</c:v>
                  </c:pt>
                  <c:pt idx="43">
                    <c:v>September</c:v>
                  </c:pt>
                </c:lvl>
                <c:lvl>
                  <c:pt idx="0">
                    <c:v>2015</c:v>
                  </c:pt>
                  <c:pt idx="1">
                    <c:v>2015</c:v>
                  </c:pt>
                  <c:pt idx="2">
                    <c:v>2015</c:v>
                  </c:pt>
                  <c:pt idx="3">
                    <c:v>2015</c:v>
                  </c:pt>
                  <c:pt idx="4">
                    <c:v>2016</c:v>
                  </c:pt>
                  <c:pt idx="5">
                    <c:v>2016</c:v>
                  </c:pt>
                  <c:pt idx="6">
                    <c:v>2016</c:v>
                  </c:pt>
                  <c:pt idx="7">
                    <c:v>2016</c:v>
                  </c:pt>
                  <c:pt idx="8">
                    <c:v>2017</c:v>
                  </c:pt>
                  <c:pt idx="9">
                    <c:v>2017</c:v>
                  </c:pt>
                  <c:pt idx="10">
                    <c:v>2017</c:v>
                  </c:pt>
                  <c:pt idx="11">
                    <c:v>2017</c:v>
                  </c:pt>
                  <c:pt idx="12">
                    <c:v>2018</c:v>
                  </c:pt>
                  <c:pt idx="13">
                    <c:v>2018</c:v>
                  </c:pt>
                  <c:pt idx="14">
                    <c:v>2018</c:v>
                  </c:pt>
                  <c:pt idx="15">
                    <c:v>2018</c:v>
                  </c:pt>
                  <c:pt idx="16">
                    <c:v>2019</c:v>
                  </c:pt>
                  <c:pt idx="17">
                    <c:v>2019</c:v>
                  </c:pt>
                  <c:pt idx="18">
                    <c:v>2019</c:v>
                  </c:pt>
                  <c:pt idx="19">
                    <c:v>2019</c:v>
                  </c:pt>
                  <c:pt idx="20">
                    <c:v>2020</c:v>
                  </c:pt>
                  <c:pt idx="21">
                    <c:v>2020</c:v>
                  </c:pt>
                  <c:pt idx="22">
                    <c:v>2020</c:v>
                  </c:pt>
                  <c:pt idx="23">
                    <c:v>2020</c:v>
                  </c:pt>
                  <c:pt idx="24">
                    <c:v>2021</c:v>
                  </c:pt>
                  <c:pt idx="25">
                    <c:v>2021</c:v>
                  </c:pt>
                  <c:pt idx="26">
                    <c:v>2021</c:v>
                  </c:pt>
                  <c:pt idx="27">
                    <c:v>2021</c:v>
                  </c:pt>
                  <c:pt idx="28">
                    <c:v>2022</c:v>
                  </c:pt>
                  <c:pt idx="29">
                    <c:v>2022</c:v>
                  </c:pt>
                  <c:pt idx="30">
                    <c:v>2022</c:v>
                  </c:pt>
                  <c:pt idx="31">
                    <c:v>2022</c:v>
                  </c:pt>
                  <c:pt idx="32">
                    <c:v>2023</c:v>
                  </c:pt>
                  <c:pt idx="33">
                    <c:v>2023</c:v>
                  </c:pt>
                  <c:pt idx="34">
                    <c:v>2023</c:v>
                  </c:pt>
                  <c:pt idx="35">
                    <c:v>2023</c:v>
                  </c:pt>
                  <c:pt idx="36">
                    <c:v>2024</c:v>
                  </c:pt>
                  <c:pt idx="37">
                    <c:v>2024</c:v>
                  </c:pt>
                  <c:pt idx="38">
                    <c:v>2024</c:v>
                  </c:pt>
                  <c:pt idx="39">
                    <c:v>2024</c:v>
                  </c:pt>
                  <c:pt idx="40">
                    <c:v>2025</c:v>
                  </c:pt>
                  <c:pt idx="41">
                    <c:v>2025</c:v>
                  </c:pt>
                  <c:pt idx="42">
                    <c:v>2025</c:v>
                  </c:pt>
                  <c:pt idx="43">
                    <c:v>2025</c:v>
                  </c:pt>
                </c:lvl>
              </c:multiLvlStrCache>
            </c:multiLvlStrRef>
          </c:cat>
          <c:val>
            <c:numRef>
              <c:f>VSRR_Provisional_Drug_Overdose_!$F$2:$F$78123</c:f>
              <c:numCache>
                <c:formatCode>#,##0</c:formatCode>
                <c:ptCount val="44"/>
                <c:pt idx="0">
                  <c:v>47523</c:v>
                </c:pt>
                <c:pt idx="1">
                  <c:v>48748</c:v>
                </c:pt>
                <c:pt idx="2">
                  <c:v>50301</c:v>
                </c:pt>
                <c:pt idx="3">
                  <c:v>52114</c:v>
                </c:pt>
                <c:pt idx="4">
                  <c:v>52902</c:v>
                </c:pt>
                <c:pt idx="5">
                  <c:v>55763</c:v>
                </c:pt>
                <c:pt idx="6">
                  <c:v>58525</c:v>
                </c:pt>
                <c:pt idx="7">
                  <c:v>61062</c:v>
                </c:pt>
                <c:pt idx="8">
                  <c:v>65571</c:v>
                </c:pt>
                <c:pt idx="9">
                  <c:v>67493</c:v>
                </c:pt>
                <c:pt idx="10">
                  <c:v>69504</c:v>
                </c:pt>
                <c:pt idx="11">
                  <c:v>70690</c:v>
                </c:pt>
                <c:pt idx="12">
                  <c:v>70122</c:v>
                </c:pt>
                <c:pt idx="13">
                  <c:v>69042</c:v>
                </c:pt>
                <c:pt idx="14">
                  <c:v>68728</c:v>
                </c:pt>
                <c:pt idx="15">
                  <c:v>68404</c:v>
                </c:pt>
                <c:pt idx="16">
                  <c:v>67697</c:v>
                </c:pt>
                <c:pt idx="17">
                  <c:v>67736</c:v>
                </c:pt>
                <c:pt idx="18">
                  <c:v>68023</c:v>
                </c:pt>
                <c:pt idx="19">
                  <c:v>69371</c:v>
                </c:pt>
                <c:pt idx="20">
                  <c:v>72124</c:v>
                </c:pt>
                <c:pt idx="21">
                  <c:v>77017</c:v>
                </c:pt>
                <c:pt idx="22">
                  <c:v>85236</c:v>
                </c:pt>
                <c:pt idx="23">
                  <c:v>90093</c:v>
                </c:pt>
                <c:pt idx="24">
                  <c:v>94788</c:v>
                </c:pt>
                <c:pt idx="25">
                  <c:v>99772</c:v>
                </c:pt>
                <c:pt idx="26">
                  <c:v>101477</c:v>
                </c:pt>
                <c:pt idx="27">
                  <c:v>105528</c:v>
                </c:pt>
                <c:pt idx="28">
                  <c:v>107800</c:v>
                </c:pt>
                <c:pt idx="29">
                  <c:v>107785</c:v>
                </c:pt>
                <c:pt idx="30">
                  <c:v>107583</c:v>
                </c:pt>
                <c:pt idx="31">
                  <c:v>107819</c:v>
                </c:pt>
                <c:pt idx="32">
                  <c:v>109745</c:v>
                </c:pt>
                <c:pt idx="33">
                  <c:v>110774</c:v>
                </c:pt>
                <c:pt idx="34">
                  <c:v>111382</c:v>
                </c:pt>
                <c:pt idx="35">
                  <c:v>109703</c:v>
                </c:pt>
                <c:pt idx="36">
                  <c:v>105521</c:v>
                </c:pt>
                <c:pt idx="37">
                  <c:v>100049</c:v>
                </c:pt>
                <c:pt idx="38">
                  <c:v>93190</c:v>
                </c:pt>
                <c:pt idx="39">
                  <c:v>85175</c:v>
                </c:pt>
                <c:pt idx="40">
                  <c:v>79191</c:v>
                </c:pt>
                <c:pt idx="41">
                  <c:v>75180</c:v>
                </c:pt>
                <c:pt idx="42">
                  <c:v>71250</c:v>
                </c:pt>
                <c:pt idx="43">
                  <c:v>68962</c:v>
                </c:pt>
              </c:numCache>
            </c:numRef>
          </c:val>
          <c:extLst>
            <c:ext xmlns:c16="http://schemas.microsoft.com/office/drawing/2014/chart" uri="{C3380CC4-5D6E-409C-BE32-E72D297353CC}">
              <c16:uniqueId val="{00000000-C84D-49AE-B35A-E8C67B157D4E}"/>
            </c:ext>
          </c:extLst>
        </c:ser>
        <c:dLbls>
          <c:showLegendKey val="0"/>
          <c:showVal val="0"/>
          <c:showCatName val="0"/>
          <c:showSerName val="0"/>
          <c:showPercent val="0"/>
          <c:showBubbleSize val="0"/>
        </c:dLbls>
        <c:gapWidth val="219"/>
        <c:overlap val="-27"/>
        <c:axId val="1626322191"/>
        <c:axId val="1626342831"/>
      </c:barChart>
      <c:catAx>
        <c:axId val="1626322191"/>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342831"/>
        <c:crosses val="autoZero"/>
        <c:auto val="0"/>
        <c:lblAlgn val="ctr"/>
        <c:lblOffset val="100"/>
        <c:noMultiLvlLbl val="1"/>
      </c:catAx>
      <c:valAx>
        <c:axId val="1626342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3221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13CB28A7-CDAA-4D97-A974-258E2BB83944}" type="datetimeFigureOut">
              <a:rPr lang="en-US" smtClean="0"/>
              <a:t>4/21/2026</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AFF8709-DC5E-4D68-BA15-9C30C54F7B61}" type="slidenum">
              <a:rPr lang="en-US" smtClean="0"/>
              <a:t>‹#›</a:t>
            </a:fld>
            <a:endParaRPr lang="en-US"/>
          </a:p>
        </p:txBody>
      </p:sp>
    </p:spTree>
    <p:extLst>
      <p:ext uri="{BB962C8B-B14F-4D97-AF65-F5344CB8AC3E}">
        <p14:creationId xmlns:p14="http://schemas.microsoft.com/office/powerpoint/2010/main" val="24091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954A1E25-34C1-442D-8048-BEC824B6C841}" type="datetimeFigureOut">
              <a:rPr lang="en-US" smtClean="0"/>
              <a:t>4/21/2026</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B3478273-6C31-4210-875F-5930F018A88E}" type="slidenum">
              <a:rPr lang="en-US" smtClean="0"/>
              <a:t>‹#›</a:t>
            </a:fld>
            <a:endParaRPr lang="en-US" dirty="0"/>
          </a:p>
        </p:txBody>
      </p:sp>
    </p:spTree>
    <p:extLst>
      <p:ext uri="{BB962C8B-B14F-4D97-AF65-F5344CB8AC3E}">
        <p14:creationId xmlns:p14="http://schemas.microsoft.com/office/powerpoint/2010/main" val="294980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Localize your welcome page….</a:t>
            </a:r>
          </a:p>
          <a:p>
            <a:r>
              <a:rPr lang="en-US" dirty="0"/>
              <a:t>Explain who DEA is and what we do</a:t>
            </a:r>
          </a:p>
          <a:p>
            <a:r>
              <a:rPr lang="en-US" dirty="0"/>
              <a:t>Here to talk about the threat to our community from fake pills and fentanyl</a:t>
            </a:r>
          </a:p>
          <a:p>
            <a:endParaRPr lang="en-US" dirty="0"/>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1</a:t>
            </a:fld>
            <a:endParaRPr lang="en-US" dirty="0"/>
          </a:p>
        </p:txBody>
      </p:sp>
    </p:spTree>
    <p:extLst>
      <p:ext uri="{BB962C8B-B14F-4D97-AF65-F5344CB8AC3E}">
        <p14:creationId xmlns:p14="http://schemas.microsoft.com/office/powerpoint/2010/main" val="1087856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75388350f_0_86: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endParaRPr lang="en-US" dirty="0"/>
          </a:p>
          <a:p>
            <a:endParaRPr lang="en-US" dirty="0"/>
          </a:p>
          <a:p>
            <a:pPr>
              <a:buSzPts val="1100"/>
            </a:pPr>
            <a:endParaRPr dirty="0"/>
          </a:p>
        </p:txBody>
      </p:sp>
      <p:sp>
        <p:nvSpPr>
          <p:cNvPr id="211" name="Google Shape;211;g1075388350f_0_8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659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solidFill>
                <a:srgbClr val="FF0000"/>
              </a:solidFill>
            </a:endParaRPr>
          </a:p>
          <a:p>
            <a:r>
              <a:rPr lang="en-US" b="1" baseline="0" dirty="0">
                <a:solidFill>
                  <a:srgbClr val="FF0000"/>
                </a:solidFill>
              </a:rPr>
              <a:t>How about this picture?</a:t>
            </a:r>
          </a:p>
        </p:txBody>
      </p:sp>
      <p:sp>
        <p:nvSpPr>
          <p:cNvPr id="4" name="Slide Number Placeholder 3"/>
          <p:cNvSpPr>
            <a:spLocks noGrp="1"/>
          </p:cNvSpPr>
          <p:nvPr>
            <p:ph type="sldNum" sz="quarter" idx="5"/>
          </p:nvPr>
        </p:nvSpPr>
        <p:spPr/>
        <p:txBody>
          <a:bodyPr/>
          <a:lstStyle/>
          <a:p>
            <a:fld id="{B3478273-6C31-4210-875F-5930F018A88E}" type="slidenum">
              <a:rPr lang="en-US" smtClean="0"/>
              <a:t>12</a:t>
            </a:fld>
            <a:endParaRPr lang="en-US" dirty="0"/>
          </a:p>
        </p:txBody>
      </p:sp>
    </p:spTree>
    <p:extLst>
      <p:ext uri="{BB962C8B-B14F-4D97-AF65-F5344CB8AC3E}">
        <p14:creationId xmlns:p14="http://schemas.microsoft.com/office/powerpoint/2010/main" val="750547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17B7E-B621-FA61-E894-AB70D60DB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FFFEA-35E2-F16D-D6E6-2C743F1A3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2350B-C41F-3177-BE47-03465264B7F6}"/>
              </a:ext>
            </a:extLst>
          </p:cNvPr>
          <p:cNvSpPr>
            <a:spLocks noGrp="1"/>
          </p:cNvSpPr>
          <p:nvPr>
            <p:ph type="body" idx="1"/>
          </p:nvPr>
        </p:nvSpPr>
        <p:spPr/>
        <p:txBody>
          <a:bodyPr/>
          <a:lstStyle/>
          <a:p>
            <a:endParaRPr lang="en-US" b="1" baseline="0" dirty="0">
              <a:solidFill>
                <a:srgbClr val="FF0000"/>
              </a:solidFill>
            </a:endParaRPr>
          </a:p>
          <a:p>
            <a:r>
              <a:rPr lang="en-US" b="1" baseline="0" dirty="0">
                <a:solidFill>
                  <a:srgbClr val="FF0000"/>
                </a:solidFill>
              </a:rPr>
              <a:t>Xanax</a:t>
            </a:r>
          </a:p>
          <a:p>
            <a:r>
              <a:rPr lang="en-US" b="1" baseline="0" dirty="0">
                <a:solidFill>
                  <a:srgbClr val="FF0000"/>
                </a:solidFill>
              </a:rPr>
              <a:t>Real – top</a:t>
            </a:r>
          </a:p>
          <a:p>
            <a:r>
              <a:rPr lang="en-US" b="1" baseline="0" dirty="0">
                <a:solidFill>
                  <a:srgbClr val="FF0000"/>
                </a:solidFill>
              </a:rPr>
              <a:t>Fake - Bottom</a:t>
            </a:r>
          </a:p>
          <a:p>
            <a:endParaRPr lang="en-US" dirty="0"/>
          </a:p>
          <a:p>
            <a:r>
              <a:rPr lang="en-US" dirty="0"/>
              <a:t>The fact of the matter is, fake pills appear nearly identical to legitimate prescription medications.</a:t>
            </a:r>
          </a:p>
          <a:p>
            <a:endParaRPr lang="en-US" dirty="0"/>
          </a:p>
          <a:p>
            <a:r>
              <a:rPr lang="en-US" dirty="0"/>
              <a:t>If you did not get a pill from a licensed physician or pharmacist there is no way of telling whether a pill is legitimate or fake.  Even that pill your friend gives you for your headache or back pain – there is no way to tell whether they contain fentanyl or methamphetamine.  Even if someone tells you it is Oxycodone, Vicodin or Adderall you can’t trust them, unless it came from a pharmacist.  </a:t>
            </a:r>
          </a:p>
          <a:p>
            <a:endParaRPr lang="en-US" dirty="0"/>
          </a:p>
          <a:p>
            <a:r>
              <a:rPr lang="en-US" dirty="0"/>
              <a:t>Expect it to be fake – drug traffickers are preying on our dependence on pills and will market certain products as legitimate medications when they contain none of the active ingredients of those medications.   </a:t>
            </a:r>
          </a:p>
          <a:p>
            <a:endParaRPr lang="en-US" dirty="0"/>
          </a:p>
          <a:p>
            <a:endParaRPr lang="en-US" dirty="0"/>
          </a:p>
        </p:txBody>
      </p:sp>
      <p:sp>
        <p:nvSpPr>
          <p:cNvPr id="4" name="Slide Number Placeholder 3">
            <a:extLst>
              <a:ext uri="{FF2B5EF4-FFF2-40B4-BE49-F238E27FC236}">
                <a16:creationId xmlns:a16="http://schemas.microsoft.com/office/drawing/2014/main" id="{2BD30A26-79C1-FEB1-F75E-25E122AE6E2C}"/>
              </a:ext>
            </a:extLst>
          </p:cNvPr>
          <p:cNvSpPr>
            <a:spLocks noGrp="1"/>
          </p:cNvSpPr>
          <p:nvPr>
            <p:ph type="sldNum" sz="quarter" idx="5"/>
          </p:nvPr>
        </p:nvSpPr>
        <p:spPr/>
        <p:txBody>
          <a:bodyPr/>
          <a:lstStyle/>
          <a:p>
            <a:fld id="{B3478273-6C31-4210-875F-5930F018A88E}" type="slidenum">
              <a:rPr lang="en-US" smtClean="0"/>
              <a:t>13</a:t>
            </a:fld>
            <a:endParaRPr lang="en-US" dirty="0"/>
          </a:p>
        </p:txBody>
      </p:sp>
    </p:spTree>
    <p:extLst>
      <p:ext uri="{BB962C8B-B14F-4D97-AF65-F5344CB8AC3E}">
        <p14:creationId xmlns:p14="http://schemas.microsoft.com/office/powerpoint/2010/main" val="4107679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DEA has tracked the percentage of counterfeit fentanyl pills that contain a lethal dose.  Most recently, DEA determined that 29 percent of these pills are deadly.  That is down from recent years, but still incredibly dangerous.</a:t>
            </a:r>
          </a:p>
        </p:txBody>
      </p:sp>
      <p:sp>
        <p:nvSpPr>
          <p:cNvPr id="4" name="Slide Number Placeholder 3"/>
          <p:cNvSpPr>
            <a:spLocks noGrp="1"/>
          </p:cNvSpPr>
          <p:nvPr>
            <p:ph type="sldNum" sz="quarter" idx="5"/>
          </p:nvPr>
        </p:nvSpPr>
        <p:spPr/>
        <p:txBody>
          <a:bodyPr/>
          <a:lstStyle/>
          <a:p>
            <a:fld id="{B3478273-6C31-4210-875F-5930F018A88E}" type="slidenum">
              <a:rPr lang="en-US" smtClean="0"/>
              <a:t>14</a:t>
            </a:fld>
            <a:endParaRPr lang="en-US" dirty="0"/>
          </a:p>
        </p:txBody>
      </p:sp>
    </p:spTree>
    <p:extLst>
      <p:ext uri="{BB962C8B-B14F-4D97-AF65-F5344CB8AC3E}">
        <p14:creationId xmlns:p14="http://schemas.microsoft.com/office/powerpoint/2010/main" val="211546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have seen this image before – A lethal dose of fentanyl can fit on the tip of a pencil.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fentanyl appears most often in heroin and counterfeit pills, fentanyl and its analogs are also being found in meth, MDMA/Ecstasy and cocaine.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2B053-8D3C-4446-8043-6A0D0F5F31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659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Medical grade fentanyl is made in a clean controlled laboratory, like this one, with strict regulations and taken in hospitals or nursing homes under strict medical care.</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16</a:t>
            </a:fld>
            <a:endParaRPr lang="en-US" dirty="0"/>
          </a:p>
        </p:txBody>
      </p:sp>
    </p:spTree>
    <p:extLst>
      <p:ext uri="{BB962C8B-B14F-4D97-AF65-F5344CB8AC3E}">
        <p14:creationId xmlns:p14="http://schemas.microsoft.com/office/powerpoint/2010/main" val="3808177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aren’t talking about medical grade fentanyl.  </a:t>
            </a:r>
          </a:p>
          <a:p>
            <a:r>
              <a:rPr lang="en-US" dirty="0"/>
              <a:t>We are talking about illicit fentanyl made in places like jungles, and warehouses, and garages.</a:t>
            </a:r>
          </a:p>
          <a:p>
            <a:endParaRPr lang="en-US" dirty="0"/>
          </a:p>
          <a:p>
            <a:r>
              <a:rPr lang="en-US" dirty="0"/>
              <a:t>There is no quality control in these operations.  There is also no regard for human lives.  There is no telling how much fentanyl will end up in one pill.  </a:t>
            </a:r>
          </a:p>
          <a:p>
            <a:r>
              <a:rPr lang="en-US" dirty="0"/>
              <a:t> </a:t>
            </a:r>
          </a:p>
        </p:txBody>
      </p:sp>
      <p:sp>
        <p:nvSpPr>
          <p:cNvPr id="4" name="Slide Number Placeholder 3"/>
          <p:cNvSpPr>
            <a:spLocks noGrp="1"/>
          </p:cNvSpPr>
          <p:nvPr>
            <p:ph type="sldNum" sz="quarter" idx="5"/>
          </p:nvPr>
        </p:nvSpPr>
        <p:spPr/>
        <p:txBody>
          <a:bodyPr/>
          <a:lstStyle/>
          <a:p>
            <a:fld id="{B3478273-6C31-4210-875F-5930F018A88E}" type="slidenum">
              <a:rPr lang="en-US" smtClean="0"/>
              <a:t>17</a:t>
            </a:fld>
            <a:endParaRPr lang="en-US" dirty="0"/>
          </a:p>
        </p:txBody>
      </p:sp>
    </p:spTree>
    <p:extLst>
      <p:ext uri="{BB962C8B-B14F-4D97-AF65-F5344CB8AC3E}">
        <p14:creationId xmlns:p14="http://schemas.microsoft.com/office/powerpoint/2010/main" val="1238996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 is actively targeting the two Mexico-based drug cartels that are responsible for most of the fentanyl being trafficked into American communities. They are the Sinaloa and Jalisco cartels and their criminal work reaches across the U.S.</a:t>
            </a:r>
          </a:p>
        </p:txBody>
      </p:sp>
      <p:sp>
        <p:nvSpPr>
          <p:cNvPr id="4" name="Slide Number Placeholder 3"/>
          <p:cNvSpPr>
            <a:spLocks noGrp="1"/>
          </p:cNvSpPr>
          <p:nvPr>
            <p:ph type="sldNum" sz="quarter" idx="5"/>
          </p:nvPr>
        </p:nvSpPr>
        <p:spPr/>
        <p:txBody>
          <a:bodyPr/>
          <a:lstStyle/>
          <a:p>
            <a:fld id="{B3478273-6C31-4210-875F-5930F018A88E}" type="slidenum">
              <a:rPr lang="en-US" smtClean="0"/>
              <a:t>18</a:t>
            </a:fld>
            <a:endParaRPr lang="en-US" dirty="0"/>
          </a:p>
        </p:txBody>
      </p:sp>
    </p:spTree>
    <p:extLst>
      <p:ext uri="{BB962C8B-B14F-4D97-AF65-F5344CB8AC3E}">
        <p14:creationId xmlns:p14="http://schemas.microsoft.com/office/powerpoint/2010/main" val="1152180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4417" indent="0">
              <a:buNone/>
            </a:pPr>
            <a:r>
              <a:rPr lang="en-US" dirty="0"/>
              <a:t>Here is an infographic that shows you the supply chain that illicit fentanyl takes on its way to American cities and towns. It starts with precursor chemicals from China that are smuggled to Mexico. In Mexico, those chemicals are manufactured into fake pills made to look like legitimate pharmaceuticals. From there, the pills are smuggled into American communities and distributed to individuals. The final step is that the profits made from the sale of these poisons are laundered back to the drug cartels and their suppliers. </a:t>
            </a:r>
          </a:p>
        </p:txBody>
      </p:sp>
    </p:spTree>
    <p:extLst>
      <p:ext uri="{BB962C8B-B14F-4D97-AF65-F5344CB8AC3E}">
        <p14:creationId xmlns:p14="http://schemas.microsoft.com/office/powerpoint/2010/main" val="3238438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Social media sites, popular with high </a:t>
            </a:r>
            <a:r>
              <a:rPr lang="en-US" dirty="0" err="1"/>
              <a:t>schoolers</a:t>
            </a:r>
            <a:r>
              <a:rPr lang="en-US" dirty="0"/>
              <a:t> and young adults to share stories and pictures, have also become popular platforms for drug trafficking organizations who use the sites to sell their illicit drugs.</a:t>
            </a:r>
          </a:p>
        </p:txBody>
      </p:sp>
      <p:sp>
        <p:nvSpPr>
          <p:cNvPr id="4" name="Slide Number Placeholder 3"/>
          <p:cNvSpPr>
            <a:spLocks noGrp="1"/>
          </p:cNvSpPr>
          <p:nvPr>
            <p:ph type="sldNum" sz="quarter" idx="10"/>
          </p:nvPr>
        </p:nvSpPr>
        <p:spPr/>
        <p:txBody>
          <a:bodyPr/>
          <a:lstStyle/>
          <a:p>
            <a:fld id="{B3478273-6C31-4210-875F-5930F018A88E}" type="slidenum">
              <a:rPr lang="en-US" smtClean="0"/>
              <a:t>20</a:t>
            </a:fld>
            <a:endParaRPr lang="en-US" dirty="0"/>
          </a:p>
        </p:txBody>
      </p:sp>
    </p:spTree>
    <p:extLst>
      <p:ext uri="{BB962C8B-B14F-4D97-AF65-F5344CB8AC3E}">
        <p14:creationId xmlns:p14="http://schemas.microsoft.com/office/powerpoint/2010/main" val="83979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Pill Can Kill is part of DEA’s new Fentanyl Free America mission.</a:t>
            </a:r>
          </a:p>
        </p:txBody>
      </p:sp>
      <p:sp>
        <p:nvSpPr>
          <p:cNvPr id="4" name="Slide Number Placeholder 3"/>
          <p:cNvSpPr>
            <a:spLocks noGrp="1"/>
          </p:cNvSpPr>
          <p:nvPr>
            <p:ph type="sldNum" sz="quarter" idx="5"/>
          </p:nvPr>
        </p:nvSpPr>
        <p:spPr/>
        <p:txBody>
          <a:bodyPr/>
          <a:lstStyle/>
          <a:p>
            <a:fld id="{B3478273-6C31-4210-875F-5930F018A88E}" type="slidenum">
              <a:rPr lang="en-US" smtClean="0"/>
              <a:t>2</a:t>
            </a:fld>
            <a:endParaRPr lang="en-US" dirty="0"/>
          </a:p>
        </p:txBody>
      </p:sp>
    </p:spTree>
    <p:extLst>
      <p:ext uri="{BB962C8B-B14F-4D97-AF65-F5344CB8AC3E}">
        <p14:creationId xmlns:p14="http://schemas.microsoft.com/office/powerpoint/2010/main" val="2440019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traffickers</a:t>
            </a:r>
            <a:r>
              <a:rPr lang="en-US" baseline="0" dirty="0"/>
              <a:t> and those seeking these drugs are using a whole language of </a:t>
            </a:r>
            <a:r>
              <a:rPr lang="en-US" baseline="0" dirty="0" err="1"/>
              <a:t>emojis</a:t>
            </a:r>
            <a:r>
              <a:rPr lang="en-US" baseline="0" dirty="0"/>
              <a:t> on social media to communicate about selling and buying these drugs.</a:t>
            </a:r>
          </a:p>
          <a:p>
            <a:endParaRPr lang="en-US" baseline="0" dirty="0"/>
          </a:p>
          <a:p>
            <a:pPr defTabSz="931774">
              <a:defRPr/>
            </a:pPr>
            <a:r>
              <a:rPr lang="en-US" dirty="0">
                <a:latin typeface="Arial" panose="020B0604020202020204" pitchFamily="34" charset="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t>DEA works with social media and internet companies to provide information that will help them better understand how dangerous drug traffickers operate in their space.</a:t>
            </a:r>
          </a:p>
          <a:p>
            <a:pPr defTabSz="931774">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3478273-6C31-4210-875F-5930F018A88E}" type="slidenum">
              <a:rPr lang="en-US" smtClean="0"/>
              <a:t>21</a:t>
            </a:fld>
            <a:endParaRPr lang="en-US" dirty="0"/>
          </a:p>
        </p:txBody>
      </p:sp>
    </p:spTree>
    <p:extLst>
      <p:ext uri="{BB962C8B-B14F-4D97-AF65-F5344CB8AC3E}">
        <p14:creationId xmlns:p14="http://schemas.microsoft.com/office/powerpoint/2010/main" val="1060024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r>
              <a:rPr lang="en-US" sz="1400" dirty="0"/>
              <a:t>DEA has launched “One Pill Can Kill” awareness campaign. Please help us spread the word.</a:t>
            </a:r>
          </a:p>
          <a:p>
            <a:endParaRPr lang="en-US" sz="1400" dirty="0"/>
          </a:p>
          <a:p>
            <a:pPr defTabSz="931774">
              <a:defRPr/>
            </a:pPr>
            <a:r>
              <a:rPr lang="en-US" sz="1400" dirty="0"/>
              <a:t>Educate the general public about the dangers associated with fake pills.</a:t>
            </a:r>
          </a:p>
          <a:p>
            <a:pPr defTabSz="931774">
              <a:defRPr/>
            </a:pPr>
            <a:endParaRPr lang="en-US" sz="1400" dirty="0"/>
          </a:p>
          <a:p>
            <a:pPr defTabSz="950969">
              <a:defRPr/>
            </a:pPr>
            <a:r>
              <a:rPr lang="en-US" sz="1400" dirty="0"/>
              <a:t>Connect people with information and resources related to fake pills, fentanyl, and methamphetamine in an effort to drive down overdose deaths.</a:t>
            </a:r>
          </a:p>
          <a:p>
            <a:pPr marL="0" indent="0" defTabSz="950969">
              <a:buFont typeface="Arial" panose="020B0604020202020204" pitchFamily="34" charset="0"/>
              <a:buNone/>
              <a:defRPr/>
            </a:pPr>
            <a:endParaRPr lang="en-US" sz="1400" dirty="0"/>
          </a:p>
          <a:p>
            <a:pPr defTabSz="950969">
              <a:defRPr/>
            </a:pPr>
            <a:r>
              <a:rPr lang="en-US" sz="1400" dirty="0"/>
              <a:t>Partner with local, state and federal law enforcement, prevention and public health organizations to elevate the awareness of these dangerous and potentially deadly counterfeit pills.</a:t>
            </a:r>
          </a:p>
          <a:p>
            <a:pPr defTabSz="931774">
              <a:defRPr/>
            </a:pPr>
            <a:endParaRPr lang="en-US" sz="1400" dirty="0"/>
          </a:p>
          <a:p>
            <a:endParaRPr lang="en-US" sz="1400" dirty="0"/>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22</a:t>
            </a:fld>
            <a:endParaRPr lang="en-US" dirty="0"/>
          </a:p>
        </p:txBody>
      </p:sp>
    </p:spTree>
    <p:extLst>
      <p:ext uri="{BB962C8B-B14F-4D97-AF65-F5344CB8AC3E}">
        <p14:creationId xmlns:p14="http://schemas.microsoft.com/office/powerpoint/2010/main" val="2609772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2650" y="133350"/>
            <a:ext cx="3281363" cy="1846263"/>
          </a:xfrm>
        </p:spPr>
      </p:sp>
      <p:sp>
        <p:nvSpPr>
          <p:cNvPr id="3" name="Notes Placeholder 2"/>
          <p:cNvSpPr>
            <a:spLocks noGrp="1"/>
          </p:cNvSpPr>
          <p:nvPr>
            <p:ph type="body" idx="1"/>
          </p:nvPr>
        </p:nvSpPr>
        <p:spPr>
          <a:xfrm>
            <a:off x="1330549" y="2075534"/>
            <a:ext cx="10130255" cy="2155434"/>
          </a:xfrm>
        </p:spPr>
        <p:txBody>
          <a:bodyPr/>
          <a:lstStyle/>
          <a:p>
            <a:pPr marL="178307" indent="-178307" defTabSz="950969">
              <a:buFont typeface="Arial" panose="020B0604020202020204" pitchFamily="34" charset="0"/>
              <a:buChar char="•"/>
              <a:defRPr/>
            </a:pPr>
            <a:r>
              <a:rPr lang="en-US" sz="1400" dirty="0"/>
              <a:t>Encourage people to only use medications as they are prescribed to them by a licensed medical provider and dispensed by a trusted pharmacy.</a:t>
            </a:r>
          </a:p>
          <a:p>
            <a:pPr marL="0" indent="0" defTabSz="950969">
              <a:buFont typeface="Arial" panose="020B0604020202020204" pitchFamily="34" charset="0"/>
              <a:buNone/>
              <a:defRPr/>
            </a:pPr>
            <a:endParaRPr lang="en-US" sz="1400" dirty="0"/>
          </a:p>
          <a:p>
            <a:pPr marL="178307" indent="-178307" defTabSz="950969">
              <a:buFont typeface="Arial" panose="020B0604020202020204" pitchFamily="34" charset="0"/>
              <a:buChar char="•"/>
              <a:defRPr/>
            </a:pPr>
            <a:r>
              <a:rPr lang="en-US" sz="1400" dirty="0"/>
              <a:t>Remind people to protect themselves from diversion by securing their prescription medications and cleaning out their medicine cabinets at least twice a year.</a:t>
            </a:r>
          </a:p>
          <a:p>
            <a:pPr marL="0" indent="0" defTabSz="950969">
              <a:buFont typeface="Arial" panose="020B0604020202020204" pitchFamily="34" charset="0"/>
              <a:buNone/>
              <a:defRPr/>
            </a:pPr>
            <a:endParaRPr lang="en-US" sz="1400" dirty="0"/>
          </a:p>
          <a:p>
            <a:pPr defTabSz="950969">
              <a:defRPr/>
            </a:pPr>
            <a:r>
              <a:rPr lang="en-US" sz="1400" u="sng" dirty="0"/>
              <a:t>Key Messages</a:t>
            </a:r>
            <a:endParaRPr lang="en-US" sz="1400" dirty="0"/>
          </a:p>
          <a:p>
            <a:pPr marL="237742" indent="-237742" defTabSz="950969">
              <a:buFont typeface="+mj-lt"/>
              <a:buAutoNum type="arabicPeriod"/>
              <a:defRPr/>
            </a:pPr>
            <a:r>
              <a:rPr lang="en-US" dirty="0"/>
              <a:t>The drug overdose crisis in the United States is a clear and present public health, public safety, and national security threat.</a:t>
            </a:r>
          </a:p>
          <a:p>
            <a:pPr marL="237742" indent="-237742" defTabSz="950969">
              <a:buFont typeface="+mj-lt"/>
              <a:buAutoNum type="arabicPeriod"/>
              <a:defRPr/>
            </a:pPr>
            <a:r>
              <a:rPr lang="en-US" sz="1400" dirty="0"/>
              <a:t>One Pill Can Kill. Don’t take this warning lightly. It only takes one counterfeit pill, with a lethal dose of fentanyl, to kill you.</a:t>
            </a:r>
          </a:p>
          <a:p>
            <a:pPr marL="237742" indent="-237742" defTabSz="950969">
              <a:buFont typeface="+mj-lt"/>
              <a:buAutoNum type="arabicPeriod"/>
              <a:defRPr/>
            </a:pPr>
            <a:r>
              <a:rPr lang="en-US" sz="1400" dirty="0"/>
              <a:t>Only take medications that were prescribed to you by a trusted medical professional and dispensed by a licensed pharmacist.</a:t>
            </a:r>
          </a:p>
          <a:p>
            <a:pPr marL="237742" indent="-237742" defTabSz="950969">
              <a:buFont typeface="+mj-lt"/>
              <a:buAutoNum type="arabicPeriod"/>
              <a:defRPr/>
            </a:pPr>
            <a:r>
              <a:rPr lang="en-US" sz="1400" dirty="0"/>
              <a:t>Transnational Drug Trafficking Organizations have capitalized on the opioid epidemic and prescription drug misuse by flooding the United States with mass quantities of counterfeit prescription pills.</a:t>
            </a:r>
          </a:p>
          <a:p>
            <a:pPr marL="237742" indent="-237742" defTabSz="950969">
              <a:buFont typeface="+mj-lt"/>
              <a:buAutoNum type="arabicPeriod"/>
              <a:defRPr/>
            </a:pPr>
            <a:r>
              <a:rPr lang="en-US" sz="1400" dirty="0"/>
              <a:t>DEA will continue its mission to target the most dangerous individuals and organizations who are causing harm in our neighborhoods and communities; we are dedicated to reducing drug-related violence; and we must do our part to lower drug overdose deaths.</a:t>
            </a:r>
          </a:p>
          <a:p>
            <a:pPr marL="237742" indent="-237742" defTabSz="950969">
              <a:buFont typeface="+mj-lt"/>
              <a:buAutoNum type="arabicPeriod"/>
              <a:defRPr/>
            </a:pPr>
            <a:r>
              <a:rPr lang="en-US" sz="1400" dirty="0"/>
              <a:t>Social media sites, popular with high schoolers and young adults, to share stories and pictures have also become popular platforms for drug trafficking organizations who use the sites to sell their illicit drugs.</a:t>
            </a:r>
          </a:p>
          <a:p>
            <a:pPr marL="237742" indent="-237742" defTabSz="950969">
              <a:buFont typeface="+mj-lt"/>
              <a:buAutoNum type="arabicPeriod"/>
              <a:defRPr/>
            </a:pPr>
            <a:r>
              <a:rPr lang="en-US" sz="1400" dirty="0"/>
              <a:t>DEA works with social media and internet companies to provide information that will help them better understand how dangerous drug traffickers operate in their space.</a:t>
            </a:r>
          </a:p>
          <a:p>
            <a:pPr marL="237742" indent="-237742" defTabSz="950969">
              <a:buFont typeface="+mj-lt"/>
              <a:buAutoNum type="arabicPeriod"/>
              <a:defRPr/>
            </a:pPr>
            <a:r>
              <a:rPr lang="en-US" sz="1400" dirty="0"/>
              <a:t>The best way to affect supply is to reduce demand. One of the best ways to reduce demand is through education and awareness.</a:t>
            </a:r>
          </a:p>
          <a:p>
            <a:pPr defTabSz="950969">
              <a:defRPr/>
            </a:pPr>
            <a:endParaRPr lang="en-US" sz="1400" u="sng" dirty="0"/>
          </a:p>
        </p:txBody>
      </p:sp>
      <p:sp>
        <p:nvSpPr>
          <p:cNvPr id="4" name="Slide Number Placeholder 3"/>
          <p:cNvSpPr>
            <a:spLocks noGrp="1"/>
          </p:cNvSpPr>
          <p:nvPr>
            <p:ph type="sldNum" sz="quarter" idx="10"/>
          </p:nvPr>
        </p:nvSpPr>
        <p:spPr/>
        <p:txBody>
          <a:bodyPr/>
          <a:lstStyle/>
          <a:p>
            <a:fld id="{8BC749A4-AB19-45B5-BDCA-6CA7EA14C77D}" type="slidenum">
              <a:rPr lang="en-US" smtClean="0"/>
              <a:t>23</a:t>
            </a:fld>
            <a:endParaRPr lang="en-US" dirty="0"/>
          </a:p>
        </p:txBody>
      </p:sp>
    </p:spTree>
    <p:extLst>
      <p:ext uri="{BB962C8B-B14F-4D97-AF65-F5344CB8AC3E}">
        <p14:creationId xmlns:p14="http://schemas.microsoft.com/office/powerpoint/2010/main" val="1907645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314325"/>
            <a:ext cx="4213225" cy="2370138"/>
          </a:xfrm>
        </p:spPr>
      </p:sp>
      <p:sp>
        <p:nvSpPr>
          <p:cNvPr id="3" name="Notes Placeholder 2"/>
          <p:cNvSpPr>
            <a:spLocks noGrp="1"/>
          </p:cNvSpPr>
          <p:nvPr>
            <p:ph type="body" idx="1"/>
          </p:nvPr>
        </p:nvSpPr>
        <p:spPr>
          <a:xfrm>
            <a:off x="930910" y="2802455"/>
            <a:ext cx="7447280" cy="3905751"/>
          </a:xfrm>
        </p:spPr>
        <p:txBody>
          <a:bodyPr/>
          <a:lstStyle/>
          <a:p>
            <a:r>
              <a:rPr lang="en-US" dirty="0"/>
              <a:t>It is our hope that now you understand that [you as young people and your friends / the kids you care about] are being targeted and you are in danger because one pill can kill.</a:t>
            </a:r>
          </a:p>
          <a:p>
            <a:endParaRPr lang="en-US" dirty="0"/>
          </a:p>
          <a:p>
            <a:r>
              <a:rPr lang="en-US" dirty="0"/>
              <a:t>That knowledge can protect you, but you can also use it to protect people you care about.  </a:t>
            </a:r>
            <a:r>
              <a:rPr lang="en-US" b="1" dirty="0"/>
              <a:t>Here is what you can say:</a:t>
            </a:r>
          </a:p>
          <a:p>
            <a:endParaRPr lang="en-US" dirty="0"/>
          </a:p>
          <a:p>
            <a:r>
              <a:rPr lang="en-US" dirty="0"/>
              <a:t>The first thing I would tell a [friend / young person I care about] is </a:t>
            </a:r>
            <a:r>
              <a:rPr lang="en-US" b="1" dirty="0"/>
              <a:t>“You Matter.”</a:t>
            </a:r>
            <a:r>
              <a:rPr lang="en-US" dirty="0"/>
              <a:t>  Whatever stress or isolation or anger or upset you may feel, your life affects other people’s and their life would be worse if you’re not in it. Your future can make other people’s better.</a:t>
            </a:r>
          </a:p>
          <a:p>
            <a:endParaRPr lang="en-US" dirty="0"/>
          </a:p>
          <a:p>
            <a:r>
              <a:rPr lang="en-US" dirty="0"/>
              <a:t>The next thing I would say is that the </a:t>
            </a:r>
            <a:r>
              <a:rPr lang="en-US" b="1" dirty="0"/>
              <a:t>risks are real</a:t>
            </a:r>
            <a:r>
              <a:rPr lang="en-US" dirty="0"/>
              <a:t>. Substance use has never been healthy. There have always been dangers of addiction or bad decisions. But today’s drug supply is toxic and taking the lives of too many young people.</a:t>
            </a:r>
          </a:p>
          <a:p>
            <a:endParaRPr lang="en-US" dirty="0"/>
          </a:p>
          <a:p>
            <a:r>
              <a:rPr lang="en-US" dirty="0"/>
              <a:t>Third, if you need help; </a:t>
            </a:r>
            <a:r>
              <a:rPr lang="en-US" b="1" dirty="0"/>
              <a:t>get help</a:t>
            </a:r>
            <a:r>
              <a:rPr lang="en-US" dirty="0"/>
              <a:t>. Whether it is [a teacher or a school nurse or a coach / another parent or a doctor or a community organization] start looking and you will find people who want to help. Sometimes pride or fear can keep us for asking for help. Don’t let it. If all else fails, dial 988. It is a free national service from the federal government that can connect you with services that can help.</a:t>
            </a:r>
          </a:p>
          <a:p>
            <a:endParaRPr lang="en-US" dirty="0"/>
          </a:p>
          <a:p>
            <a:r>
              <a:rPr lang="en-US" dirty="0"/>
              <a:t>Finally, you can </a:t>
            </a:r>
            <a:r>
              <a:rPr lang="en-US" b="1" dirty="0"/>
              <a:t>give help</a:t>
            </a:r>
            <a:r>
              <a:rPr lang="en-US" dirty="0"/>
              <a:t>. That may mean having a tough conversation to say you are worried; or it could be getting trained to provide support to peers; or it could mean carrying naloxone.  There is something that all of us can do to save the lives of people in our world.</a:t>
            </a:r>
          </a:p>
        </p:txBody>
      </p:sp>
      <p:sp>
        <p:nvSpPr>
          <p:cNvPr id="4" name="Slide Number Placeholder 3"/>
          <p:cNvSpPr>
            <a:spLocks noGrp="1"/>
          </p:cNvSpPr>
          <p:nvPr>
            <p:ph type="sldNum" sz="quarter" idx="5"/>
          </p:nvPr>
        </p:nvSpPr>
        <p:spPr/>
        <p:txBody>
          <a:bodyPr/>
          <a:lstStyle/>
          <a:p>
            <a:fld id="{B3478273-6C31-4210-875F-5930F018A88E}" type="slidenum">
              <a:rPr lang="en-US" smtClean="0"/>
              <a:t>24</a:t>
            </a:fld>
            <a:endParaRPr lang="en-US" dirty="0"/>
          </a:p>
        </p:txBody>
      </p:sp>
    </p:spTree>
    <p:extLst>
      <p:ext uri="{BB962C8B-B14F-4D97-AF65-F5344CB8AC3E}">
        <p14:creationId xmlns:p14="http://schemas.microsoft.com/office/powerpoint/2010/main" val="1528624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415925"/>
            <a:ext cx="4213225" cy="2370138"/>
          </a:xfrm>
        </p:spPr>
      </p:sp>
      <p:sp>
        <p:nvSpPr>
          <p:cNvPr id="3" name="Notes Placeholder 2"/>
          <p:cNvSpPr>
            <a:spLocks noGrp="1"/>
          </p:cNvSpPr>
          <p:nvPr>
            <p:ph type="body" idx="1"/>
          </p:nvPr>
        </p:nvSpPr>
        <p:spPr/>
        <p:txBody>
          <a:bodyPr/>
          <a:lstStyle/>
          <a:p>
            <a:r>
              <a:rPr lang="en-US" dirty="0"/>
              <a:t>So – how do you have helpful conversations? That is – literally – a whole presentation by itself, but today we’ll talk about two tools you can use.</a:t>
            </a:r>
          </a:p>
          <a:p>
            <a:endParaRPr lang="en-US" dirty="0"/>
          </a:p>
          <a:p>
            <a:r>
              <a:rPr lang="en-US" dirty="0"/>
              <a:t>The first is open-ended questions. [ASK WHO HAS HEARD OF OPEN-ENDED QUESTIONS &amp; WHAT THE AUDIENCE THINKS THEY MEAN]</a:t>
            </a:r>
          </a:p>
          <a:p>
            <a:endParaRPr lang="en-US" dirty="0"/>
          </a:p>
          <a:p>
            <a:r>
              <a:rPr lang="en-US" dirty="0"/>
              <a:t>Very simply, open ended questions are questions that can’t be answered with a simple “yes” or “no” or other short answer.</a:t>
            </a:r>
          </a:p>
          <a:p>
            <a:endParaRPr lang="en-US" dirty="0"/>
          </a:p>
          <a:p>
            <a:r>
              <a:rPr lang="en-US" dirty="0"/>
              <a:t>There are a bunch of examples here.  What I would suggest is when you want to have an important conversation, think about the questions you want to ask and take some time to turn them into open-ended questions.</a:t>
            </a:r>
          </a:p>
        </p:txBody>
      </p:sp>
      <p:sp>
        <p:nvSpPr>
          <p:cNvPr id="4" name="Slide Number Placeholder 3"/>
          <p:cNvSpPr>
            <a:spLocks noGrp="1"/>
          </p:cNvSpPr>
          <p:nvPr>
            <p:ph type="sldNum" sz="quarter" idx="5"/>
          </p:nvPr>
        </p:nvSpPr>
        <p:spPr/>
        <p:txBody>
          <a:bodyPr/>
          <a:lstStyle/>
          <a:p>
            <a:fld id="{B3478273-6C31-4210-875F-5930F018A88E}" type="slidenum">
              <a:rPr lang="en-US" smtClean="0"/>
              <a:t>25</a:t>
            </a:fld>
            <a:endParaRPr lang="en-US" dirty="0"/>
          </a:p>
        </p:txBody>
      </p:sp>
    </p:spTree>
    <p:extLst>
      <p:ext uri="{BB962C8B-B14F-4D97-AF65-F5344CB8AC3E}">
        <p14:creationId xmlns:p14="http://schemas.microsoft.com/office/powerpoint/2010/main" val="1576699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tool is the information sandwich.  </a:t>
            </a:r>
          </a:p>
          <a:p>
            <a:endParaRPr lang="en-US" dirty="0"/>
          </a:p>
          <a:p>
            <a:r>
              <a:rPr lang="en-US" dirty="0"/>
              <a:t>If there is an idea or some facts that you want to share, the information sandwich is a great tool to visualize and use. </a:t>
            </a:r>
          </a:p>
          <a:p>
            <a:endParaRPr lang="en-US" dirty="0"/>
          </a:p>
          <a:p>
            <a:r>
              <a:rPr lang="en-US" dirty="0"/>
              <a:t>The first part is an invitation to talk; the middle is the information you want to provide; and the third part is checking back to make sure things make sense and – hopefully – continue the conversation.</a:t>
            </a:r>
          </a:p>
        </p:txBody>
      </p:sp>
      <p:sp>
        <p:nvSpPr>
          <p:cNvPr id="4" name="Slide Number Placeholder 3"/>
          <p:cNvSpPr>
            <a:spLocks noGrp="1"/>
          </p:cNvSpPr>
          <p:nvPr>
            <p:ph type="sldNum" sz="quarter" idx="5"/>
          </p:nvPr>
        </p:nvSpPr>
        <p:spPr/>
        <p:txBody>
          <a:bodyPr/>
          <a:lstStyle/>
          <a:p>
            <a:fld id="{B3478273-6C31-4210-875F-5930F018A88E}" type="slidenum">
              <a:rPr lang="en-US" smtClean="0"/>
              <a:t>26</a:t>
            </a:fld>
            <a:endParaRPr lang="en-US" dirty="0"/>
          </a:p>
        </p:txBody>
      </p:sp>
    </p:spTree>
    <p:extLst>
      <p:ext uri="{BB962C8B-B14F-4D97-AF65-F5344CB8AC3E}">
        <p14:creationId xmlns:p14="http://schemas.microsoft.com/office/powerpoint/2010/main" val="26245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a:extLst>
            <a:ext uri="{FF2B5EF4-FFF2-40B4-BE49-F238E27FC236}">
              <a16:creationId xmlns:a16="http://schemas.microsoft.com/office/drawing/2014/main" id="{0183A7B5-C1B8-FA3C-2C37-6F59FA7E7E70}"/>
            </a:ext>
          </a:extLst>
        </p:cNvPr>
        <p:cNvGrpSpPr/>
        <p:nvPr/>
      </p:nvGrpSpPr>
      <p:grpSpPr>
        <a:xfrm>
          <a:off x="0" y="0"/>
          <a:ext cx="0" cy="0"/>
          <a:chOff x="0" y="0"/>
          <a:chExt cx="0" cy="0"/>
        </a:xfrm>
      </p:grpSpPr>
      <p:sp>
        <p:nvSpPr>
          <p:cNvPr id="570" name="Google Shape;570;p28:notes">
            <a:extLst>
              <a:ext uri="{FF2B5EF4-FFF2-40B4-BE49-F238E27FC236}">
                <a16:creationId xmlns:a16="http://schemas.microsoft.com/office/drawing/2014/main" id="{B29F0918-CFD8-50D9-556E-8D9D3F98B3AD}"/>
              </a:ext>
            </a:extLst>
          </p:cNvPr>
          <p:cNvSpPr>
            <a:spLocks noGrp="1" noRot="1" noChangeAspect="1"/>
          </p:cNvSpPr>
          <p:nvPr>
            <p:ph type="sldImg" idx="2"/>
          </p:nvPr>
        </p:nvSpPr>
        <p:spPr>
          <a:xfrm>
            <a:off x="1855788" y="706438"/>
            <a:ext cx="4984750" cy="28051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1" name="Google Shape;571;p28:notes">
            <a:extLst>
              <a:ext uri="{FF2B5EF4-FFF2-40B4-BE49-F238E27FC236}">
                <a16:creationId xmlns:a16="http://schemas.microsoft.com/office/drawing/2014/main" id="{AF988EB1-C746-66CE-DF46-F144AA323164}"/>
              </a:ext>
            </a:extLst>
          </p:cNvPr>
          <p:cNvSpPr txBox="1">
            <a:spLocks noGrp="1"/>
          </p:cNvSpPr>
          <p:nvPr>
            <p:ph type="body" idx="1"/>
          </p:nvPr>
        </p:nvSpPr>
        <p:spPr>
          <a:xfrm>
            <a:off x="702634" y="3608777"/>
            <a:ext cx="8317569" cy="4196684"/>
          </a:xfrm>
          <a:prstGeom prst="rect">
            <a:avLst/>
          </a:prstGeom>
          <a:noFill/>
          <a:ln>
            <a:noFill/>
          </a:ln>
        </p:spPr>
        <p:txBody>
          <a:bodyPr spcFirstLastPara="1" wrap="square" lIns="93415" tIns="93415" rIns="93415" bIns="93415" anchor="t" anchorCtr="0">
            <a:normAutofit/>
          </a:bodyPr>
          <a:lstStyle/>
          <a:p>
            <a:pPr marL="158988">
              <a:buSzPts val="1100"/>
            </a:pPr>
            <a:r>
              <a:rPr lang="en-US" dirty="0">
                <a:latin typeface="Aptos" panose="020B0004020202020204" pitchFamily="34" charset="0"/>
              </a:rPr>
              <a:t>So, here is an example…</a:t>
            </a:r>
            <a:endParaRPr dirty="0">
              <a:latin typeface="Aptos" panose="020B0004020202020204" pitchFamily="34" charset="0"/>
            </a:endParaRPr>
          </a:p>
          <a:p>
            <a:pPr marL="158988">
              <a:buSzPts val="1100"/>
            </a:pPr>
            <a:endParaRPr dirty="0">
              <a:latin typeface="Aptos" panose="020B0004020202020204" pitchFamily="34" charset="0"/>
            </a:endParaRPr>
          </a:p>
          <a:p>
            <a:pPr marL="158988">
              <a:buSzPts val="1100"/>
            </a:pPr>
            <a:r>
              <a:rPr lang="en-US" dirty="0">
                <a:latin typeface="Aptos" panose="020B0004020202020204" pitchFamily="34" charset="0"/>
              </a:rPr>
              <a:t>[CLICK THROUGH AND READ EXAMPLE]</a:t>
            </a:r>
            <a:endParaRPr dirty="0">
              <a:latin typeface="Aptos" panose="020B0004020202020204" pitchFamily="34" charset="0"/>
            </a:endParaRPr>
          </a:p>
          <a:p>
            <a:pPr marL="158988">
              <a:buSzPts val="1100"/>
            </a:pPr>
            <a:endParaRPr dirty="0">
              <a:latin typeface="Aptos" panose="020B0004020202020204" pitchFamily="34" charset="0"/>
            </a:endParaRPr>
          </a:p>
          <a:p>
            <a:pPr marL="158988">
              <a:buClr>
                <a:srgbClr val="000000"/>
              </a:buClr>
              <a:buSzPts val="1100"/>
            </a:pPr>
            <a:r>
              <a:rPr lang="en-US" dirty="0">
                <a:latin typeface="Aptos" panose="020B0004020202020204" pitchFamily="34" charset="0"/>
              </a:rPr>
              <a:t>So, let’s break this down … </a:t>
            </a:r>
            <a:r>
              <a:rPr lang="en-US" b="0" i="0" u="none" strike="noStrike" cap="none" dirty="0">
                <a:latin typeface="Aptos" panose="020B0004020202020204" pitchFamily="34" charset="0"/>
                <a:ea typeface="Arial"/>
                <a:cs typeface="Arial"/>
                <a:sym typeface="Arial"/>
              </a:rPr>
              <a:t>“Can I share something I heard?” is “asking permission,” or an “invitation to talk.”  That moment may not be a good time to talk, and that’s ok. Find a better time.</a:t>
            </a:r>
            <a:endParaRPr dirty="0">
              <a:latin typeface="Aptos" panose="020B0004020202020204" pitchFamily="34" charset="0"/>
            </a:endParaRPr>
          </a:p>
          <a:p>
            <a:pPr marL="158988">
              <a:buClr>
                <a:srgbClr val="000000"/>
              </a:buClr>
              <a:buSzPts val="1100"/>
            </a:pPr>
            <a:endParaRPr b="0" i="0" u="none" strike="noStrike" cap="none" dirty="0">
              <a:latin typeface="Aptos" panose="020B0004020202020204" pitchFamily="34" charset="0"/>
              <a:ea typeface="Arial"/>
              <a:cs typeface="Arial"/>
              <a:sym typeface="Arial"/>
            </a:endParaRPr>
          </a:p>
          <a:p>
            <a:pPr marL="158988">
              <a:buClr>
                <a:srgbClr val="000000"/>
              </a:buClr>
              <a:buSzPts val="1100"/>
            </a:pPr>
            <a:r>
              <a:rPr lang="en-US" b="0" i="0" u="none" strike="noStrike" cap="none" dirty="0">
                <a:latin typeface="Aptos" panose="020B0004020202020204" pitchFamily="34" charset="0"/>
                <a:ea typeface="Arial"/>
                <a:cs typeface="Arial"/>
                <a:sym typeface="Arial"/>
              </a:rPr>
              <a:t>The “information” you are providing are facts about fentanyl.</a:t>
            </a:r>
            <a:endParaRPr dirty="0">
              <a:latin typeface="Aptos" panose="020B0004020202020204" pitchFamily="34" charset="0"/>
            </a:endParaRPr>
          </a:p>
          <a:p>
            <a:pPr marL="158988">
              <a:buClr>
                <a:srgbClr val="000000"/>
              </a:buClr>
              <a:buSzPts val="1100"/>
            </a:pPr>
            <a:endParaRPr b="0" i="0" u="none" strike="noStrike" cap="none" dirty="0">
              <a:latin typeface="Aptos" panose="020B0004020202020204" pitchFamily="34" charset="0"/>
              <a:ea typeface="Arial"/>
              <a:cs typeface="Arial"/>
              <a:sym typeface="Arial"/>
            </a:endParaRPr>
          </a:p>
          <a:p>
            <a:pPr marL="158988">
              <a:buClr>
                <a:srgbClr val="000000"/>
              </a:buClr>
              <a:buSzPts val="1100"/>
            </a:pPr>
            <a:r>
              <a:rPr lang="en-US" b="0" i="0" u="none" strike="noStrike" cap="none" dirty="0">
                <a:latin typeface="Aptos" panose="020B0004020202020204" pitchFamily="34" charset="0"/>
                <a:ea typeface="Arial"/>
                <a:cs typeface="Arial"/>
                <a:sym typeface="Arial"/>
              </a:rPr>
              <a:t>“What do you think about that?” is a way to “check for understanding.”  You may not get a response you like, but that’s ok.  It is better to get an open conversation going where you can share more information and work through any attitudes or information that could be risky.</a:t>
            </a:r>
          </a:p>
          <a:p>
            <a:pPr marL="457886" indent="-228943">
              <a:buSzPts val="1100"/>
            </a:pPr>
            <a:endParaRPr dirty="0"/>
          </a:p>
        </p:txBody>
      </p:sp>
      <p:sp>
        <p:nvSpPr>
          <p:cNvPr id="572" name="Google Shape;572;p28:notes">
            <a:extLst>
              <a:ext uri="{FF2B5EF4-FFF2-40B4-BE49-F238E27FC236}">
                <a16:creationId xmlns:a16="http://schemas.microsoft.com/office/drawing/2014/main" id="{8DBAB708-22FD-20D6-6D81-B332EAA8F2B3}"/>
              </a:ext>
            </a:extLst>
          </p:cNvPr>
          <p:cNvSpPr txBox="1">
            <a:spLocks noGrp="1"/>
          </p:cNvSpPr>
          <p:nvPr>
            <p:ph type="sldNum" idx="12"/>
          </p:nvPr>
        </p:nvSpPr>
        <p:spPr>
          <a:xfrm>
            <a:off x="1" y="0"/>
            <a:ext cx="3004098" cy="3005435"/>
          </a:xfrm>
          <a:prstGeom prst="rect">
            <a:avLst/>
          </a:prstGeom>
          <a:noFill/>
          <a:ln>
            <a:noFill/>
          </a:ln>
        </p:spPr>
        <p:txBody>
          <a:bodyPr spcFirstLastPara="1" wrap="square" lIns="91562" tIns="45769" rIns="91562" bIns="45769" anchor="t" anchorCtr="0">
            <a:noAutofit/>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27</a:t>
            </a:fld>
            <a:endParaRPr>
              <a:solidFill>
                <a:srgbClr val="000000"/>
              </a:solidFill>
              <a:latin typeface="Calibri"/>
              <a:ea typeface="Calibri"/>
              <a:cs typeface="Calibri"/>
              <a:sym typeface="Calibri"/>
            </a:endParaRPr>
          </a:p>
        </p:txBody>
      </p:sp>
      <p:sp>
        <p:nvSpPr>
          <p:cNvPr id="573" name="Google Shape;573;p28:notes">
            <a:extLst>
              <a:ext uri="{FF2B5EF4-FFF2-40B4-BE49-F238E27FC236}">
                <a16:creationId xmlns:a16="http://schemas.microsoft.com/office/drawing/2014/main" id="{E1EB17DA-FE1C-A25A-C969-2AEA992599C5}"/>
              </a:ext>
            </a:extLst>
          </p:cNvPr>
          <p:cNvSpPr txBox="1">
            <a:spLocks noGrp="1"/>
          </p:cNvSpPr>
          <p:nvPr>
            <p:ph type="hdr" idx="3"/>
          </p:nvPr>
        </p:nvSpPr>
        <p:spPr>
          <a:xfrm>
            <a:off x="1" y="0"/>
            <a:ext cx="3004098" cy="3005435"/>
          </a:xfrm>
          <a:prstGeom prst="rect">
            <a:avLst/>
          </a:prstGeom>
          <a:noFill/>
          <a:ln>
            <a:noFill/>
          </a:ln>
        </p:spPr>
        <p:txBody>
          <a:bodyPr spcFirstLastPara="1" wrap="square" lIns="91562" tIns="45769" rIns="91562" bIns="45769" anchor="t" anchorCtr="0">
            <a:noAutofit/>
          </a:bodyPr>
          <a:lstStyle/>
          <a:p>
            <a:pPr>
              <a:buClr>
                <a:srgbClr val="000000"/>
              </a:buClr>
              <a:buSzPts val="1200"/>
            </a:pPr>
            <a:r>
              <a:rPr lang="en-US" dirty="0">
                <a:solidFill>
                  <a:srgbClr val="000000"/>
                </a:solidFill>
                <a:latin typeface="Calibri"/>
                <a:ea typeface="Calibri"/>
                <a:cs typeface="Calibri"/>
                <a:sym typeface="Calibri"/>
              </a:rPr>
              <a:t>How to Talk with Your Young Person About Anything (including alcohol and other drugs)</a:t>
            </a:r>
            <a:endParaRPr dirty="0"/>
          </a:p>
        </p:txBody>
      </p:sp>
    </p:spTree>
    <p:extLst>
      <p:ext uri="{BB962C8B-B14F-4D97-AF65-F5344CB8AC3E}">
        <p14:creationId xmlns:p14="http://schemas.microsoft.com/office/powerpoint/2010/main" val="171799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is more than one way you can use your voice.</a:t>
            </a:r>
          </a:p>
          <a:p>
            <a:endParaRPr lang="en-US" dirty="0"/>
          </a:p>
          <a:p>
            <a:r>
              <a:rPr lang="en-US" dirty="0"/>
              <a:t>If you have a social media presence of any size DEA has created a toolkit of social media resources you can share.</a:t>
            </a:r>
          </a:p>
          <a:p>
            <a:endParaRPr lang="en-US" dirty="0"/>
          </a:p>
          <a:p>
            <a:r>
              <a:rPr lang="en-US" dirty="0"/>
              <a:t>Use the #onepillcankill hashtag on your post so our voices are heard loud and clear.</a:t>
            </a:r>
          </a:p>
        </p:txBody>
      </p:sp>
      <p:sp>
        <p:nvSpPr>
          <p:cNvPr id="4" name="Slide Number Placeholder 3"/>
          <p:cNvSpPr>
            <a:spLocks noGrp="1"/>
          </p:cNvSpPr>
          <p:nvPr>
            <p:ph type="sldNum" sz="quarter" idx="5"/>
          </p:nvPr>
        </p:nvSpPr>
        <p:spPr/>
        <p:txBody>
          <a:bodyPr/>
          <a:lstStyle/>
          <a:p>
            <a:fld id="{B3478273-6C31-4210-875F-5930F018A88E}" type="slidenum">
              <a:rPr lang="en-US" smtClean="0"/>
              <a:t>28</a:t>
            </a:fld>
            <a:endParaRPr lang="en-US" dirty="0"/>
          </a:p>
        </p:txBody>
      </p:sp>
    </p:spTree>
    <p:extLst>
      <p:ext uri="{BB962C8B-B14F-4D97-AF65-F5344CB8AC3E}">
        <p14:creationId xmlns:p14="http://schemas.microsoft.com/office/powerpoint/2010/main" val="4263827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If you scan this QR code it will take you right to our online resources. We encourage you to help us start and continue this important conversation. It’s never too early to talk to kids about the dangers of taking a pill that was not prescribed by a doctor and dispensed by a pharmacist.  It really only takes one of these fake pills, one time, to kill.</a:t>
            </a:r>
          </a:p>
          <a:p>
            <a:endParaRPr lang="en-US" baseline="0" dirty="0"/>
          </a:p>
          <a:p>
            <a:r>
              <a:rPr lang="en-US" baseline="0" dirty="0"/>
              <a:t>Thank you.</a:t>
            </a:r>
          </a:p>
        </p:txBody>
      </p:sp>
      <p:sp>
        <p:nvSpPr>
          <p:cNvPr id="4" name="Slide Number Placeholder 3"/>
          <p:cNvSpPr>
            <a:spLocks noGrp="1"/>
          </p:cNvSpPr>
          <p:nvPr>
            <p:ph type="sldNum" sz="quarter" idx="5"/>
          </p:nvPr>
        </p:nvSpPr>
        <p:spPr/>
        <p:txBody>
          <a:bodyPr/>
          <a:lstStyle/>
          <a:p>
            <a:fld id="{B3478273-6C31-4210-875F-5930F018A88E}" type="slidenum">
              <a:rPr lang="en-US" smtClean="0"/>
              <a:t>29</a:t>
            </a:fld>
            <a:endParaRPr lang="en-US" dirty="0"/>
          </a:p>
        </p:txBody>
      </p:sp>
    </p:spTree>
    <p:extLst>
      <p:ext uri="{BB962C8B-B14F-4D97-AF65-F5344CB8AC3E}">
        <p14:creationId xmlns:p14="http://schemas.microsoft.com/office/powerpoint/2010/main" val="155691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ask you today to Join the Fight!</a:t>
            </a:r>
          </a:p>
          <a:p>
            <a:endParaRPr lang="en-US" dirty="0"/>
          </a:p>
          <a:p>
            <a:r>
              <a:rPr lang="en-US" dirty="0"/>
              <a:t>We need every American’s assistance to save lives from fentanyl and other deadly drugs.</a:t>
            </a:r>
          </a:p>
          <a:p>
            <a:endParaRPr lang="en-US" dirty="0"/>
          </a:p>
          <a:p>
            <a:r>
              <a:rPr lang="en-US" dirty="0"/>
              <a:t>Please share what you have seen here today, through conversations and connections.</a:t>
            </a:r>
          </a:p>
          <a:p>
            <a:endParaRPr lang="en-US" dirty="0"/>
          </a:p>
          <a:p>
            <a:r>
              <a:rPr lang="en-US" dirty="0"/>
              <a:t>Participate in Take Back events that remove unwanted medications from our homes and communities.</a:t>
            </a:r>
          </a:p>
          <a:p>
            <a:endParaRPr lang="en-US" dirty="0"/>
          </a:p>
          <a:p>
            <a:r>
              <a:rPr lang="en-US" dirty="0"/>
              <a:t>And go to the Promote page to access resources you can use to get the word out.</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30</a:t>
            </a:fld>
            <a:endParaRPr lang="en-US"/>
          </a:p>
        </p:txBody>
      </p:sp>
    </p:spTree>
    <p:extLst>
      <p:ext uri="{BB962C8B-B14F-4D97-AF65-F5344CB8AC3E}">
        <p14:creationId xmlns:p14="http://schemas.microsoft.com/office/powerpoint/2010/main" val="14967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On December 3, 2025, DEA Administrator Terry Cole launched Fentanyl Free America, a multi-faceted effort to save American lives from synthetic opioids by disrupting the fentanyl supply chain to reduce its availability.</a:t>
            </a:r>
          </a:p>
          <a:p>
            <a:pPr marL="158750" indent="0">
              <a:buNone/>
            </a:pPr>
            <a:endParaRPr lang="en-US" dirty="0"/>
          </a:p>
          <a:p>
            <a:pPr marL="158750" indent="0">
              <a:buNone/>
            </a:pPr>
            <a:r>
              <a:rPr lang="en-US" dirty="0"/>
              <a:t>Fentanyl Free America has three components:</a:t>
            </a:r>
          </a:p>
          <a:p>
            <a:pPr marL="158750" indent="0">
              <a:buNone/>
            </a:pPr>
            <a:endParaRPr lang="en-US" dirty="0"/>
          </a:p>
          <a:p>
            <a:pPr marL="158750" indent="0">
              <a:buNone/>
            </a:pPr>
            <a:r>
              <a:rPr lang="en-US" dirty="0"/>
              <a:t>Protect Americans from drug traffickers;</a:t>
            </a:r>
          </a:p>
          <a:p>
            <a:pPr marL="158750" indent="0">
              <a:buNone/>
            </a:pPr>
            <a:r>
              <a:rPr lang="en-US" dirty="0"/>
              <a:t>Prevent fentanyl use, especially among young people; and</a:t>
            </a:r>
          </a:p>
          <a:p>
            <a:pPr marL="158750" indent="0">
              <a:buNone/>
            </a:pPr>
            <a:r>
              <a:rPr lang="en-US" dirty="0"/>
              <a:t>Support those affected by fentanyl, to include those suffering from addiction and their loved ones.</a:t>
            </a:r>
          </a:p>
          <a:p>
            <a:pPr marL="158750" indent="0">
              <a:buNone/>
            </a:pPr>
            <a:endParaRPr lang="en-US" dirty="0"/>
          </a:p>
          <a:p>
            <a:pPr marL="158750" indent="0">
              <a:buNone/>
            </a:pPr>
            <a:r>
              <a:rPr lang="en-US" dirty="0"/>
              <a:t>In today’s presentation we will discuss how DEA and its partners do this work.  </a:t>
            </a:r>
          </a:p>
          <a:p>
            <a:pPr marL="158750" indent="0">
              <a:buNone/>
            </a:pPr>
            <a:endParaRPr lang="en-US" dirty="0"/>
          </a:p>
          <a:p>
            <a:pPr marL="158750" indent="0">
              <a:buNone/>
            </a:pPr>
            <a:r>
              <a:rPr lang="en-US" dirty="0"/>
              <a:t>However, if there is one thing I would like you to leave here today knowing, it is the Fentanyl Free America web address, dea.gov/</a:t>
            </a:r>
            <a:r>
              <a:rPr lang="en-US" dirty="0" err="1"/>
              <a:t>fentanylfree</a:t>
            </a:r>
            <a:r>
              <a:rPr lang="en-US" dirty="0"/>
              <a:t>, to visit and share with your friends and colleagues.</a:t>
            </a:r>
          </a:p>
          <a:p>
            <a:endParaRPr lang="en-US" dirty="0"/>
          </a:p>
        </p:txBody>
      </p:sp>
      <p:sp>
        <p:nvSpPr>
          <p:cNvPr id="4" name="Slide Number Placeholder 3"/>
          <p:cNvSpPr>
            <a:spLocks noGrp="1"/>
          </p:cNvSpPr>
          <p:nvPr>
            <p:ph type="sldNum" sz="quarter" idx="5"/>
          </p:nvPr>
        </p:nvSpPr>
        <p:spPr/>
        <p:txBody>
          <a:bodyPr/>
          <a:lstStyle/>
          <a:p>
            <a:fld id="{D452B053-8D3C-4446-8043-6A0D0F5F31D6}" type="slidenum">
              <a:rPr lang="en-US" smtClean="0"/>
              <a:t>3</a:t>
            </a:fld>
            <a:endParaRPr lang="en-US"/>
          </a:p>
        </p:txBody>
      </p:sp>
    </p:spTree>
    <p:extLst>
      <p:ext uri="{BB962C8B-B14F-4D97-AF65-F5344CB8AC3E}">
        <p14:creationId xmlns:p14="http://schemas.microsoft.com/office/powerpoint/2010/main" val="4183964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D8BEE-EB57-FD4D-9395-B0AE007BD678}" type="slidenum">
              <a:rPr lang="en-US" smtClean="0"/>
              <a:t>31</a:t>
            </a:fld>
            <a:endParaRPr lang="en-US"/>
          </a:p>
        </p:txBody>
      </p:sp>
    </p:spTree>
    <p:extLst>
      <p:ext uri="{BB962C8B-B14F-4D97-AF65-F5344CB8AC3E}">
        <p14:creationId xmlns:p14="http://schemas.microsoft.com/office/powerpoint/2010/main" val="424872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today to talk about the drug overdose crisis.  It is one of the greatest threats to the safety, health and well-being in every community across America.   </a:t>
            </a:r>
          </a:p>
          <a:p>
            <a:endParaRPr lang="en-US" dirty="0"/>
          </a:p>
          <a:p>
            <a:r>
              <a:rPr lang="en-US" dirty="0"/>
              <a:t>DEA is doing everything it can to keep dangerous and deadly drugs out of your community, but we need your help.  We need you to be educated about the dangers of today’s drugs.  As we will discuss, some of these drugs are so lethal that experimenting with them just one time – could be deadly.    </a:t>
            </a:r>
          </a:p>
          <a:p>
            <a:endParaRPr lang="en-US" baseline="0" dirty="0"/>
          </a:p>
        </p:txBody>
      </p:sp>
      <p:sp>
        <p:nvSpPr>
          <p:cNvPr id="4" name="Slide Number Placeholder 3"/>
          <p:cNvSpPr>
            <a:spLocks noGrp="1"/>
          </p:cNvSpPr>
          <p:nvPr>
            <p:ph type="sldNum" sz="quarter" idx="5"/>
          </p:nvPr>
        </p:nvSpPr>
        <p:spPr/>
        <p:txBody>
          <a:bodyPr/>
          <a:lstStyle/>
          <a:p>
            <a:fld id="{B3478273-6C31-4210-875F-5930F018A88E}" type="slidenum">
              <a:rPr lang="en-US" smtClean="0"/>
              <a:t>4</a:t>
            </a:fld>
            <a:endParaRPr lang="en-US" dirty="0"/>
          </a:p>
        </p:txBody>
      </p:sp>
    </p:spTree>
    <p:extLst>
      <p:ext uri="{BB962C8B-B14F-4D97-AF65-F5344CB8AC3E}">
        <p14:creationId xmlns:p14="http://schemas.microsoft.com/office/powerpoint/2010/main" val="210026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1588" y="582613"/>
            <a:ext cx="5180012" cy="2914650"/>
          </a:xfrm>
        </p:spPr>
      </p:sp>
      <p:sp>
        <p:nvSpPr>
          <p:cNvPr id="3" name="Notes Placeholder 2"/>
          <p:cNvSpPr>
            <a:spLocks noGrp="1"/>
          </p:cNvSpPr>
          <p:nvPr>
            <p:ph type="body" idx="1"/>
          </p:nvPr>
        </p:nvSpPr>
        <p:spPr/>
        <p:txBody>
          <a:bodyPr/>
          <a:lstStyle/>
          <a:p>
            <a:pPr marL="158750" indent="0">
              <a:buNone/>
            </a:pPr>
            <a:r>
              <a:rPr lang="en-US" dirty="0"/>
              <a:t>This slide shows the rate at which Americans have been dying from drug overdoses over the past decade.</a:t>
            </a:r>
          </a:p>
          <a:p>
            <a:endParaRPr lang="en-US" dirty="0"/>
          </a:p>
          <a:p>
            <a:pPr marL="158750" indent="0">
              <a:buNone/>
            </a:pPr>
            <a:r>
              <a:rPr lang="en-US" dirty="0"/>
              <a:t>The bars reflect the number of people who died in the year prior to that month.  [NOTE:  NOT THE NUMBER OF DEATHS PER MONTH.]</a:t>
            </a:r>
          </a:p>
          <a:p>
            <a:endParaRPr lang="en-US" dirty="0"/>
          </a:p>
          <a:p>
            <a:pPr marL="158750" indent="0">
              <a:buNone/>
            </a:pPr>
            <a:r>
              <a:rPr lang="en-US" dirty="0"/>
              <a:t>So, we be thankful that numbers are moving it the right direction, while at the same time recognizing that the number of people dying is still far too high.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E6A0AE-D7B1-427E-8482-DD9AA922AA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323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7538839e9_2_0: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calendar year 2024, DEA seized more than 77 million fentanyl pills and nearly 12,000 pounds of fentanyl powder. It amounts to more than 300 million deadly doses of fentanyl—enough to kill every American.</a:t>
            </a:r>
          </a:p>
        </p:txBody>
      </p:sp>
      <p:sp>
        <p:nvSpPr>
          <p:cNvPr id="139" name="Google Shape;139;g107538839e9_2_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6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approximately 2 milligrams of Fentanyl and considered to be a lethal dose of fentanyl. </a:t>
            </a:r>
          </a:p>
          <a:p>
            <a:endParaRPr lang="en-US" dirty="0"/>
          </a:p>
          <a:p>
            <a:pPr defTabSz="931774">
              <a:defRPr/>
            </a:pPr>
            <a:r>
              <a:rPr lang="en-US" baseline="0" dirty="0"/>
              <a:t>Fentanyl is 50 times more potent than heroin and 100 times more potent than morphine.  </a:t>
            </a:r>
          </a:p>
          <a:p>
            <a:endParaRPr lang="en-US" dirty="0"/>
          </a:p>
          <a:p>
            <a:pPr defTabSz="931774">
              <a:defRPr/>
            </a:pPr>
            <a:r>
              <a:rPr lang="en-US" baseline="0" dirty="0"/>
              <a:t>The fentanyl driving this crisis isn’t just sold in fake pills.  Dealers are mixing fentanyl with other illicit drugs to make their product go further and increase their profits. </a:t>
            </a:r>
          </a:p>
          <a:p>
            <a:endParaRPr lang="en-US" dirty="0"/>
          </a:p>
        </p:txBody>
      </p:sp>
      <p:sp>
        <p:nvSpPr>
          <p:cNvPr id="4" name="Slide Number Placeholder 3"/>
          <p:cNvSpPr>
            <a:spLocks noGrp="1"/>
          </p:cNvSpPr>
          <p:nvPr>
            <p:ph type="sldNum" sz="quarter" idx="5"/>
          </p:nvPr>
        </p:nvSpPr>
        <p:spPr/>
        <p:txBody>
          <a:bodyPr/>
          <a:lstStyle/>
          <a:p>
            <a:fld id="{B3478273-6C31-4210-875F-5930F018A88E}" type="slidenum">
              <a:rPr lang="en-US" smtClean="0"/>
              <a:t>8</a:t>
            </a:fld>
            <a:endParaRPr lang="en-US" dirty="0"/>
          </a:p>
        </p:txBody>
      </p:sp>
    </p:spTree>
    <p:extLst>
      <p:ext uri="{BB962C8B-B14F-4D97-AF65-F5344CB8AC3E}">
        <p14:creationId xmlns:p14="http://schemas.microsoft.com/office/powerpoint/2010/main" val="305157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common fake pills are made to look like prescription opioids such as oxycodone, hydrocodone (Vicodin), alprazolam (Xanax) and stimulants like amphetamines such as Adderall.</a:t>
            </a:r>
          </a:p>
          <a:p>
            <a:endParaRPr lang="en-US" dirty="0"/>
          </a:p>
          <a:p>
            <a:r>
              <a:rPr lang="en-US" dirty="0"/>
              <a:t>Fake prescription pills are widely accessible and often sold on social media and e-commerce platforms, making them available to anyone with a smartphone.</a:t>
            </a:r>
          </a:p>
        </p:txBody>
      </p:sp>
      <p:sp>
        <p:nvSpPr>
          <p:cNvPr id="4" name="Slide Number Placeholder 3"/>
          <p:cNvSpPr>
            <a:spLocks noGrp="1"/>
          </p:cNvSpPr>
          <p:nvPr>
            <p:ph type="sldNum" sz="quarter" idx="5"/>
          </p:nvPr>
        </p:nvSpPr>
        <p:spPr/>
        <p:txBody>
          <a:bodyPr/>
          <a:lstStyle/>
          <a:p>
            <a:fld id="{B3478273-6C31-4210-875F-5930F018A88E}" type="slidenum">
              <a:rPr lang="en-US" smtClean="0"/>
              <a:t>9</a:t>
            </a:fld>
            <a:endParaRPr lang="en-US" dirty="0"/>
          </a:p>
        </p:txBody>
      </p:sp>
    </p:spTree>
    <p:extLst>
      <p:ext uri="{BB962C8B-B14F-4D97-AF65-F5344CB8AC3E}">
        <p14:creationId xmlns:p14="http://schemas.microsoft.com/office/powerpoint/2010/main" val="244222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a:extLst>
            <a:ext uri="{FF2B5EF4-FFF2-40B4-BE49-F238E27FC236}">
              <a16:creationId xmlns:a16="http://schemas.microsoft.com/office/drawing/2014/main" id="{7558AD0E-E76F-BF8F-6C44-96F11A3D32DA}"/>
            </a:ext>
          </a:extLst>
        </p:cNvPr>
        <p:cNvGrpSpPr/>
        <p:nvPr/>
      </p:nvGrpSpPr>
      <p:grpSpPr>
        <a:xfrm>
          <a:off x="0" y="0"/>
          <a:ext cx="0" cy="0"/>
          <a:chOff x="0" y="0"/>
          <a:chExt cx="0" cy="0"/>
        </a:xfrm>
      </p:grpSpPr>
      <p:sp>
        <p:nvSpPr>
          <p:cNvPr id="210" name="Google Shape;210;g1075388350f_0_86:notes">
            <a:extLst>
              <a:ext uri="{FF2B5EF4-FFF2-40B4-BE49-F238E27FC236}">
                <a16:creationId xmlns:a16="http://schemas.microsoft.com/office/drawing/2014/main" id="{571FDDEE-C4BF-EB3A-B6F9-1329BBAEC2E6}"/>
              </a:ext>
            </a:extLst>
          </p:cNvPr>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1" dirty="0">
                <a:solidFill>
                  <a:srgbClr val="FF0000"/>
                </a:solidFill>
              </a:rPr>
              <a:t>Let me ask you, which of these pills do you think is real?  And which is the fake?</a:t>
            </a:r>
          </a:p>
        </p:txBody>
      </p:sp>
      <p:sp>
        <p:nvSpPr>
          <p:cNvPr id="211" name="Google Shape;211;g1075388350f_0_86:notes">
            <a:extLst>
              <a:ext uri="{FF2B5EF4-FFF2-40B4-BE49-F238E27FC236}">
                <a16:creationId xmlns:a16="http://schemas.microsoft.com/office/drawing/2014/main" id="{0FF525B7-FDCB-52E6-EE7A-42744C98125D}"/>
              </a:ext>
            </a:extLst>
          </p:cNvPr>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2523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09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 uri="{C183D7F6-B498-43B3-948B-1728B52AA6E4}">
                <adec:decorative xmlns:adec="http://schemas.microsoft.com/office/drawing/2017/decorative" val="1"/>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4777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5E59524-A7B7-0E44-B522-7199BBF32E3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2A52339B-67C8-B143-82CE-95DD18A0EC28}"/>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80181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1" name="Slide Number Placeholder 5">
            <a:extLst>
              <a:ext uri="{FF2B5EF4-FFF2-40B4-BE49-F238E27FC236}">
                <a16:creationId xmlns:a16="http://schemas.microsoft.com/office/drawing/2014/main" id="{53ED412E-C1CB-8E4C-A299-E45FE76F0CD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5" name="Picture 14">
            <a:extLst>
              <a:ext uri="{FF2B5EF4-FFF2-40B4-BE49-F238E27FC236}">
                <a16:creationId xmlns:a16="http://schemas.microsoft.com/office/drawing/2014/main" id="{5F1466A8-A556-E94C-9956-0C5AB796FEB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6" name="Picture 15">
            <a:extLst>
              <a:ext uri="{FF2B5EF4-FFF2-40B4-BE49-F238E27FC236}">
                <a16:creationId xmlns:a16="http://schemas.microsoft.com/office/drawing/2014/main" id="{3CC982F5-6C2E-D949-9EE3-BC8B1EE4DB9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880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13" name="Slide Number Placeholder 5">
            <a:extLst>
              <a:ext uri="{FF2B5EF4-FFF2-40B4-BE49-F238E27FC236}">
                <a16:creationId xmlns:a16="http://schemas.microsoft.com/office/drawing/2014/main" id="{A87DC8A2-7D97-7049-9D91-F90B75E6172D}"/>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51629DC9-3441-C340-A1F6-F4A593C3EB9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25C40B4B-48C4-F844-8465-268A6720437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142652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EAB2E99-6A74-0548-ABFD-29F7ABAC561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F85F6A7F-187B-CB4E-8A06-FF0CE470640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5" name="Picture 14">
            <a:extLst>
              <a:ext uri="{FF2B5EF4-FFF2-40B4-BE49-F238E27FC236}">
                <a16:creationId xmlns:a16="http://schemas.microsoft.com/office/drawing/2014/main" id="{5BB254AC-048D-4E41-858B-64B30D27082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372746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3" name="Picture 12">
            <a:extLst>
              <a:ext uri="{FF2B5EF4-FFF2-40B4-BE49-F238E27FC236}">
                <a16:creationId xmlns:a16="http://schemas.microsoft.com/office/drawing/2014/main" id="{D5B71727-751F-F94E-9E32-75B1A47B489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4" name="Picture 13">
            <a:extLst>
              <a:ext uri="{FF2B5EF4-FFF2-40B4-BE49-F238E27FC236}">
                <a16:creationId xmlns:a16="http://schemas.microsoft.com/office/drawing/2014/main" id="{CABAF3DE-5C80-2B41-B03B-C65ABB42535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22114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1AC60C9C-0B08-ED42-90B1-E634D5427DB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BF50986E-2D59-1D43-831C-177E4F1821A6}"/>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296367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3AF933F2-087A-2845-93AE-DC61839E959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86F16E83-8715-1546-AE1C-F69C84B97D40}"/>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77430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7" name="Picture 16">
            <a:extLst>
              <a:ext uri="{FF2B5EF4-FFF2-40B4-BE49-F238E27FC236}">
                <a16:creationId xmlns:a16="http://schemas.microsoft.com/office/drawing/2014/main" id="{A522F5CE-05F1-A747-9F0A-0FF91AA38CB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8" name="Picture 17">
            <a:extLst>
              <a:ext uri="{FF2B5EF4-FFF2-40B4-BE49-F238E27FC236}">
                <a16:creationId xmlns:a16="http://schemas.microsoft.com/office/drawing/2014/main" id="{9035E359-FD71-274C-8D46-C7C80B04A8E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19110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149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a:extLst>
              <a:ext uri="{FF2B5EF4-FFF2-40B4-BE49-F238E27FC236}">
                <a16:creationId xmlns:a16="http://schemas.microsoft.com/office/drawing/2014/main" id="{CB7A3A2B-9D91-8F48-A9B7-AEF8637F46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12" name="Picture 11">
            <a:extLst>
              <a:ext uri="{FF2B5EF4-FFF2-40B4-BE49-F238E27FC236}">
                <a16:creationId xmlns:a16="http://schemas.microsoft.com/office/drawing/2014/main" id="{8B1792B0-1276-BB43-B2AF-A252ECA88141}"/>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0" y="2211"/>
            <a:ext cx="2404872" cy="797170"/>
          </a:xfrm>
          <a:prstGeom prst="rect">
            <a:avLst/>
          </a:prstGeom>
        </p:spPr>
      </p:pic>
    </p:spTree>
    <p:extLst>
      <p:ext uri="{BB962C8B-B14F-4D97-AF65-F5344CB8AC3E}">
        <p14:creationId xmlns:p14="http://schemas.microsoft.com/office/powerpoint/2010/main" val="406304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l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B19B1-50D7-B24B-87B0-6556C835723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522476" y="313942"/>
            <a:ext cx="9144000" cy="6230116"/>
          </a:xfrm>
          <a:prstGeom prst="rect">
            <a:avLst/>
          </a:prstGeom>
        </p:spPr>
      </p:pic>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6C3C2E49-5C82-A14B-980B-FF69256B479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8601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a:extLst>
              <a:ext uri="{FF2B5EF4-FFF2-40B4-BE49-F238E27FC236}">
                <a16:creationId xmlns:a16="http://schemas.microsoft.com/office/drawing/2014/main" id="{CB7A3A2B-9D91-8F48-A9B7-AEF8637F46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665476" y="1495425"/>
            <a:ext cx="6858000" cy="3867150"/>
          </a:xfrm>
          <a:prstGeom prst="rect">
            <a:avLst/>
          </a:prstGeom>
        </p:spPr>
      </p:pic>
      <p:pic>
        <p:nvPicPr>
          <p:cNvPr id="9" name="Picture 8">
            <a:extLst>
              <a:ext uri="{FF2B5EF4-FFF2-40B4-BE49-F238E27FC236}">
                <a16:creationId xmlns:a16="http://schemas.microsoft.com/office/drawing/2014/main" id="{C5D815B9-3617-E048-A477-CB10F158167B}"/>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112723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4" name="Picture 3">
            <a:extLst>
              <a:ext uri="{FF2B5EF4-FFF2-40B4-BE49-F238E27FC236}">
                <a16:creationId xmlns:a16="http://schemas.microsoft.com/office/drawing/2014/main" id="{CB7A3A2B-9D91-8F48-A9B7-AEF8637F46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665476" y="1495425"/>
            <a:ext cx="6858000" cy="3867150"/>
          </a:xfrm>
          <a:prstGeom prst="rect">
            <a:avLst/>
          </a:prstGeom>
        </p:spPr>
      </p:pic>
    </p:spTree>
    <p:extLst>
      <p:ext uri="{BB962C8B-B14F-4D97-AF65-F5344CB8AC3E}">
        <p14:creationId xmlns:p14="http://schemas.microsoft.com/office/powerpoint/2010/main" val="1741091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88932" y="6261650"/>
            <a:ext cx="548640" cy="554523"/>
          </a:xfrm>
          <a:prstGeom prst="rect">
            <a:avLst/>
          </a:prstGeom>
          <a:noFill/>
          <a:ln w="76200">
            <a:solidFill>
              <a:srgbClr val="4F5052"/>
            </a:solidFill>
            <a:miter lim="800000"/>
          </a:ln>
        </p:spPr>
        <p:txBody>
          <a:bodyPr vert="horz" wrap="none" lIns="45720" tIns="45720" rIns="45720" bIns="45720" rtlCol="0" anchor="ctr">
            <a:normAutofit/>
          </a:bodyPr>
          <a:lstStyle>
            <a:lvl1pPr algn="ctr">
              <a:defRPr sz="1200" b="0" i="0">
                <a:solidFill>
                  <a:schemeClr val="bg1"/>
                </a:solidFill>
                <a:latin typeface="Public Sans Medium" pitchFamily="2" charset="77"/>
              </a:defRPr>
            </a:lvl1pPr>
          </a:lstStyle>
          <a:p>
            <a:fld id="{017D9891-871D-D84C-B216-77B96298C297}" type="slidenum">
              <a:rPr lang="en-US" smtClean="0"/>
              <a:pPr/>
              <a:t>‹#›</a:t>
            </a:fld>
            <a:endParaRPr lang="en-US" sz="1200" dirty="0"/>
          </a:p>
        </p:txBody>
      </p:sp>
      <p:pic>
        <p:nvPicPr>
          <p:cNvPr id="7" name="Picture 6">
            <a:extLst>
              <a:ext uri="{FF2B5EF4-FFF2-40B4-BE49-F238E27FC236}">
                <a16:creationId xmlns:a16="http://schemas.microsoft.com/office/drawing/2014/main" id="{179B8353-5611-8A42-B3FB-FC9F5C3E3917}"/>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37437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68306" y="62616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bg1"/>
                </a:solidFill>
                <a:latin typeface="Public Sans Medium" pitchFamily="2" charset="77"/>
              </a:defRPr>
            </a:lvl1pPr>
          </a:lstStyle>
          <a:p>
            <a:fld id="{017D9891-871D-D84C-B216-77B96298C297}" type="slidenum">
              <a:rPr lang="en-US" smtClean="0"/>
              <a:pPr/>
              <a:t>‹#›</a:t>
            </a:fld>
            <a:endParaRPr lang="en-US" sz="1200" dirty="0"/>
          </a:p>
        </p:txBody>
      </p:sp>
      <p:pic>
        <p:nvPicPr>
          <p:cNvPr id="7" name="Picture 6">
            <a:extLst>
              <a:ext uri="{FF2B5EF4-FFF2-40B4-BE49-F238E27FC236}">
                <a16:creationId xmlns:a16="http://schemas.microsoft.com/office/drawing/2014/main" id="{79A824B9-706C-1640-B48B-9D567CEA40D6}"/>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03915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605937" y="6254775"/>
            <a:ext cx="548640" cy="554523"/>
          </a:xfrm>
          <a:prstGeom prst="rect">
            <a:avLst/>
          </a:prstGeom>
          <a:noFill/>
          <a:ln w="76200">
            <a:solidFill>
              <a:srgbClr val="545456"/>
            </a:solidFill>
            <a:miter lim="800000"/>
          </a:ln>
        </p:spPr>
        <p:txBody>
          <a:bodyPr vert="horz" wrap="none" lIns="45720" tIns="45720" rIns="45720" bIns="45720" rtlCol="0" anchor="ctr">
            <a:normAutofit/>
          </a:bodyPr>
          <a:lstStyle>
            <a:lvl1pPr algn="ctr">
              <a:defRPr sz="1200" b="0" i="0">
                <a:solidFill>
                  <a:schemeClr val="bg1"/>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2980009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82056" y="62616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200" b="0" i="0">
                <a:solidFill>
                  <a:schemeClr val="bg1"/>
                </a:solidFill>
                <a:latin typeface="Public Sans Medium" pitchFamily="2" charset="77"/>
              </a:defRPr>
            </a:lvl1pPr>
          </a:lstStyle>
          <a:p>
            <a:fld id="{017D9891-871D-D84C-B216-77B96298C297}" type="slidenum">
              <a:rPr lang="en-US" smtClean="0"/>
              <a:pPr/>
              <a:t>‹#›</a:t>
            </a:fld>
            <a:endParaRPr lang="en-US" sz="1200" dirty="0"/>
          </a:p>
        </p:txBody>
      </p:sp>
      <p:pic>
        <p:nvPicPr>
          <p:cNvPr id="9" name="Picture 8">
            <a:extLst>
              <a:ext uri="{FF2B5EF4-FFF2-40B4-BE49-F238E27FC236}">
                <a16:creationId xmlns:a16="http://schemas.microsoft.com/office/drawing/2014/main" id="{D644F058-E022-EA40-AA39-3266ECA712D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3" name="Picture 12">
            <a:extLst>
              <a:ext uri="{FF2B5EF4-FFF2-40B4-BE49-F238E27FC236}">
                <a16:creationId xmlns:a16="http://schemas.microsoft.com/office/drawing/2014/main" id="{59247240-0355-EF41-B121-10A17AB75260}"/>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437949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 uri="{C183D7F6-B498-43B3-948B-1728B52AA6E4}">
                <adec:decorative xmlns:adec="http://schemas.microsoft.com/office/drawing/2017/decorative" val="1"/>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1561431"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pic>
        <p:nvPicPr>
          <p:cNvPr id="12" name="Picture 11">
            <a:extLst>
              <a:ext uri="{FF2B5EF4-FFF2-40B4-BE49-F238E27FC236}">
                <a16:creationId xmlns:a16="http://schemas.microsoft.com/office/drawing/2014/main" id="{313B813C-3E17-F647-99B7-A91C374080F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BDD9932D-A10C-6044-98E2-0184B33A127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038803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1582056" y="6261650"/>
            <a:ext cx="548640" cy="554523"/>
          </a:xfrm>
          <a:prstGeom prst="rect">
            <a:avLst/>
          </a:prstGeom>
          <a:solidFill>
            <a:srgbClr val="F6F6F7"/>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C6B15C0C-687C-B342-8EDC-4FAFC53CDF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0869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E43DDE2D-7D85-BD43-8DE6-F9DCFC5489B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12745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DF7A58E7-C5A9-7843-B8BA-CF4D1C94EF94}"/>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7656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CDD6DB-19DC-154E-BA68-99302C80747E}"/>
              </a:ext>
              <a:ext uri="{C183D7F6-B498-43B3-948B-1728B52AA6E4}">
                <adec:decorative xmlns:adec="http://schemas.microsoft.com/office/drawing/2017/decorative" val="1"/>
              </a:ext>
            </a:extLst>
          </p:cNvPr>
          <p:cNvSpPr/>
          <p:nvPr userDrawn="1"/>
        </p:nvSpPr>
        <p:spPr>
          <a:xfrm>
            <a:off x="0" y="-4095"/>
            <a:ext cx="2400300" cy="6862095"/>
          </a:xfrm>
          <a:prstGeom prst="rect">
            <a:avLst/>
          </a:prstGeom>
          <a:solidFill>
            <a:schemeClr val="tx2">
              <a:alpha val="5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15683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5368ACA-9E52-7F44-BD61-ED2CDBB04F6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64307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C942EE-6F35-C948-A65B-9943D8F7D727}"/>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DE95E3-8756-5545-BD72-ED559D5CCDBE}"/>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99067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870404"/>
            <a:ext cx="10515600" cy="1500187"/>
          </a:xfrm>
        </p:spPr>
        <p:txBody>
          <a:bodyPr>
            <a:normAutofit/>
          </a:bodyPr>
          <a:lstStyle>
            <a:lvl1pPr marL="0" indent="0">
              <a:buNone/>
              <a:defRPr sz="32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76A669C2-BA60-EA47-B590-5A58B54D7A83}"/>
              </a:ext>
            </a:extLst>
          </p:cNvPr>
          <p:cNvSpPr>
            <a:spLocks noGrp="1"/>
          </p:cNvSpPr>
          <p:nvPr>
            <p:ph type="sldNum" sz="quarter" idx="4"/>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pic>
        <p:nvPicPr>
          <p:cNvPr id="15" name="Picture 14">
            <a:extLst>
              <a:ext uri="{FF2B5EF4-FFF2-40B4-BE49-F238E27FC236}">
                <a16:creationId xmlns:a16="http://schemas.microsoft.com/office/drawing/2014/main" id="{2A52339B-67C8-B143-82CE-95DD18A0EC2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1" name="Picture 10">
            <a:extLst>
              <a:ext uri="{FF2B5EF4-FFF2-40B4-BE49-F238E27FC236}">
                <a16:creationId xmlns:a16="http://schemas.microsoft.com/office/drawing/2014/main" id="{0D22FE91-6981-0249-8E05-C86BC0BF260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6721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641D5B-D184-5447-8450-19E9BDA7D89E}"/>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9031D9-826D-2447-875C-F45E08F89A86}"/>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a:prstGeom prst="rect">
            <a:avLst/>
          </a:prstGeom>
        </p:spPr>
        <p:txBody>
          <a:bodyPr/>
          <a:lstStyle/>
          <a:p>
            <a:endParaRPr lang="en-US"/>
          </a:p>
        </p:txBody>
      </p:sp>
      <p:pic>
        <p:nvPicPr>
          <p:cNvPr id="16" name="Picture 15">
            <a:extLst>
              <a:ext uri="{FF2B5EF4-FFF2-40B4-BE49-F238E27FC236}">
                <a16:creationId xmlns:a16="http://schemas.microsoft.com/office/drawing/2014/main" id="{3CC982F5-6C2E-D949-9EE3-BC8B1EE4DB9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66C36922-039F-7F40-842E-2B1A1BC912F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
        <p:nvSpPr>
          <p:cNvPr id="5" name="Slide Number Placeholder 5">
            <a:extLst>
              <a:ext uri="{FF2B5EF4-FFF2-40B4-BE49-F238E27FC236}">
                <a16:creationId xmlns:a16="http://schemas.microsoft.com/office/drawing/2014/main" id="{AA8AC234-9F5A-5FD4-0CDF-106B6B0CA365}"/>
              </a:ext>
            </a:extLst>
          </p:cNvPr>
          <p:cNvSpPr>
            <a:spLocks noGrp="1"/>
          </p:cNvSpPr>
          <p:nvPr>
            <p:ph type="sldNum" sz="quarter" idx="4"/>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2132642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636D08-3E8E-C94B-BBFC-8244180B1EDE}"/>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856393-EEE1-FE41-ADC1-2FEC8B6A41E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noAutofit/>
          </a:bodyPr>
          <a:lstStyle>
            <a:lvl1pPr marL="0" indent="0">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pic>
        <p:nvPicPr>
          <p:cNvPr id="18" name="Picture 17">
            <a:extLst>
              <a:ext uri="{FF2B5EF4-FFF2-40B4-BE49-F238E27FC236}">
                <a16:creationId xmlns:a16="http://schemas.microsoft.com/office/drawing/2014/main" id="{25C40B4B-48C4-F844-8465-268A6720437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4" name="Picture 13">
            <a:extLst>
              <a:ext uri="{FF2B5EF4-FFF2-40B4-BE49-F238E27FC236}">
                <a16:creationId xmlns:a16="http://schemas.microsoft.com/office/drawing/2014/main" id="{828DE94A-43E0-2645-8EB5-6324760CFC4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
        <p:nvSpPr>
          <p:cNvPr id="7" name="Slide Number Placeholder 5">
            <a:extLst>
              <a:ext uri="{FF2B5EF4-FFF2-40B4-BE49-F238E27FC236}">
                <a16:creationId xmlns:a16="http://schemas.microsoft.com/office/drawing/2014/main" id="{08ED2CF9-CE48-934E-83F9-4F8A735F14CB}"/>
              </a:ext>
            </a:extLst>
          </p:cNvPr>
          <p:cNvSpPr>
            <a:spLocks noGrp="1"/>
          </p:cNvSpPr>
          <p:nvPr>
            <p:ph type="sldNum" sz="quarter" idx="12"/>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371321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D4C094-FE59-8447-9F78-F90B63BB9355}"/>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D26F7-D5F2-2942-A8F1-FA6DBA6478DC}"/>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pic>
        <p:nvPicPr>
          <p:cNvPr id="15" name="Picture 14">
            <a:extLst>
              <a:ext uri="{FF2B5EF4-FFF2-40B4-BE49-F238E27FC236}">
                <a16:creationId xmlns:a16="http://schemas.microsoft.com/office/drawing/2014/main" id="{5BB254AC-048D-4E41-858B-64B30D27082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0" name="Picture 9">
            <a:extLst>
              <a:ext uri="{FF2B5EF4-FFF2-40B4-BE49-F238E27FC236}">
                <a16:creationId xmlns:a16="http://schemas.microsoft.com/office/drawing/2014/main" id="{77B0FDE3-ABDC-584A-A363-1B2911E796C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
        <p:nvSpPr>
          <p:cNvPr id="3" name="Slide Number Placeholder 5">
            <a:extLst>
              <a:ext uri="{FF2B5EF4-FFF2-40B4-BE49-F238E27FC236}">
                <a16:creationId xmlns:a16="http://schemas.microsoft.com/office/drawing/2014/main" id="{77B95EA5-6C6B-DBF1-C465-4B2A5D8ED977}"/>
              </a:ext>
            </a:extLst>
          </p:cNvPr>
          <p:cNvSpPr>
            <a:spLocks noGrp="1"/>
          </p:cNvSpPr>
          <p:nvPr>
            <p:ph type="sldNum" sz="quarter" idx="4"/>
          </p:nvPr>
        </p:nvSpPr>
        <p:spPr>
          <a:xfrm>
            <a:off x="1159580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1070261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82056"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CABAF3DE-5C80-2B41-B03B-C65ABB42535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9" name="Picture 8">
            <a:extLst>
              <a:ext uri="{FF2B5EF4-FFF2-40B4-BE49-F238E27FC236}">
                <a16:creationId xmlns:a16="http://schemas.microsoft.com/office/drawing/2014/main" id="{9B64D956-02A5-0E40-8590-9B33900D4ED4}"/>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
        <p:nvSpPr>
          <p:cNvPr id="2" name="Slide Number Placeholder 5">
            <a:extLst>
              <a:ext uri="{FF2B5EF4-FFF2-40B4-BE49-F238E27FC236}">
                <a16:creationId xmlns:a16="http://schemas.microsoft.com/office/drawing/2014/main" id="{5E7D05AC-FD56-0C6D-FB05-462FA9FDFB42}"/>
              </a:ext>
            </a:extLst>
          </p:cNvPr>
          <p:cNvSpPr txBox="1">
            <a:spLocks/>
          </p:cNvSpPr>
          <p:nvPr userDrawn="1"/>
        </p:nvSpPr>
        <p:spPr>
          <a:xfrm>
            <a:off x="11595806" y="6261650"/>
            <a:ext cx="548640" cy="554523"/>
          </a:xfrm>
          <a:prstGeom prst="rect">
            <a:avLst/>
          </a:prstGeom>
          <a:solidFill>
            <a:srgbClr val="E5E9ED"/>
          </a:solidFill>
          <a:ln w="76200">
            <a:solidFill>
              <a:schemeClr val="bg1">
                <a:lumMod val="95000"/>
              </a:schemeClr>
            </a:solidFill>
            <a:miter lim="800000"/>
          </a:ln>
        </p:spPr>
        <p:txBody>
          <a:bodyPr vert="horz" wrap="none" lIns="45720" tIns="45720" rIns="45720" bIns="45720" rtlCol="0" anchor="ctr">
            <a:normAutofit/>
          </a:bodyPr>
          <a:lstStyle>
            <a:defPPr>
              <a:defRPr lang="en-US"/>
            </a:defPPr>
            <a:lvl1pPr marL="0" algn="ctr" defTabSz="914400" rtl="0" eaLnBrk="1" latinLnBrk="0" hangingPunct="1">
              <a:defRPr sz="1200" b="0" i="0" kern="1200">
                <a:solidFill>
                  <a:schemeClr val="tx2"/>
                </a:solidFill>
                <a:latin typeface="Public Sans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0641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2867E6-5DD3-0849-8C09-910849178A29}"/>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CA8317-EFF2-7F4B-AFF2-D63FBA8ACC2F}"/>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6096000"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a:prstGeom prst="rect">
            <a:avLst/>
          </a:prstGeom>
        </p:spPr>
        <p:txBody>
          <a:bodyPr/>
          <a:lstStyle/>
          <a:p>
            <a:endParaRPr lang="en-US" dirty="0"/>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836612" y="2057929"/>
            <a:ext cx="4798801" cy="823912"/>
          </a:xfrm>
        </p:spPr>
        <p:txBody>
          <a:bodyPr anchor="t" anchorCtr="0">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5FCC3940-8180-D344-9394-679257DC5AA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BF50986E-2D59-1D43-831C-177E4F1821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9F8309E3-54DC-E844-83F6-C094CCB78FE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87617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88DCE7-4F15-F644-A5E1-B9ED09C2D589}"/>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AB3F8A1-7A23-5B40-A13A-6201FBBD31D4}"/>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6612" y="457729"/>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6096000" y="987425"/>
            <a:ext cx="5259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6612" y="2881841"/>
            <a:ext cx="4798801"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7772400"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6612" y="2057929"/>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1A12F8E0-4230-3B4F-A06F-45D05FF1C881}"/>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86F16E83-8715-1546-AE1C-F69C84B97D4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3" name="Picture 12">
            <a:extLst>
              <a:ext uri="{FF2B5EF4-FFF2-40B4-BE49-F238E27FC236}">
                <a16:creationId xmlns:a16="http://schemas.microsoft.com/office/drawing/2014/main" id="{7E9BE54E-4690-0D46-8D2F-EAC0881AFE3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568368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B5C54B7-1D26-6447-A825-CB0180E33932}"/>
              </a:ext>
            </a:extLst>
          </p:cNvPr>
          <p:cNvSpPr>
            <a:spLocks noGrp="1"/>
          </p:cNvSpPr>
          <p:nvPr>
            <p:ph type="pic" idx="1"/>
          </p:nvPr>
        </p:nvSpPr>
        <p:spPr>
          <a:xfrm>
            <a:off x="0" y="1"/>
            <a:ext cx="525938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865846" y="457729"/>
            <a:ext cx="5487954" cy="1600200"/>
          </a:xfrm>
        </p:spPr>
        <p:txBody>
          <a:bodyPr anchor="b"/>
          <a:lstStyle>
            <a:lvl1pPr>
              <a:defRPr sz="32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865846" y="2881841"/>
            <a:ext cx="5487954"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865845" y="6356350"/>
            <a:ext cx="4571999" cy="365125"/>
          </a:xfrm>
          <a:prstGeom prst="rect">
            <a:avLst/>
          </a:prstGeom>
        </p:spPr>
        <p:txBody>
          <a:bodyPr/>
          <a:lstStyle/>
          <a:p>
            <a:endParaRPr lang="en-US"/>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865846" y="2057929"/>
            <a:ext cx="5487954"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A88B3D1D-28AC-5040-99E3-04A27869BBFF}"/>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EE79F0-0F7A-9D4B-B0D3-47586F77DF4F}"/>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B7659F2E-A8D6-E64B-9035-3F2A92B475C2}"/>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8" name="Picture 17">
            <a:extLst>
              <a:ext uri="{FF2B5EF4-FFF2-40B4-BE49-F238E27FC236}">
                <a16:creationId xmlns:a16="http://schemas.microsoft.com/office/drawing/2014/main" id="{9035E359-FD71-274C-8D46-C7C80B04A8E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82880" y="5565616"/>
            <a:ext cx="2057400" cy="1151572"/>
          </a:xfrm>
          <a:prstGeom prst="rect">
            <a:avLst/>
          </a:prstGeom>
        </p:spPr>
      </p:pic>
      <p:pic>
        <p:nvPicPr>
          <p:cNvPr id="12" name="Picture 11">
            <a:extLst>
              <a:ext uri="{FF2B5EF4-FFF2-40B4-BE49-F238E27FC236}">
                <a16:creationId xmlns:a16="http://schemas.microsoft.com/office/drawing/2014/main" id="{8EE8F5CB-FA3C-384F-AAAF-664A2D51059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023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1588931" y="62616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2084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7" name="Picture 6">
            <a:extLst>
              <a:ext uri="{FF2B5EF4-FFF2-40B4-BE49-F238E27FC236}">
                <a16:creationId xmlns:a16="http://schemas.microsoft.com/office/drawing/2014/main" id="{271FF96C-09B8-744B-967A-A428D346BAC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08755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p:cSld name="Custom Layout 2 2">
    <p:spTree>
      <p:nvGrpSpPr>
        <p:cNvPr id="1" name="Shape 115"/>
        <p:cNvGrpSpPr/>
        <p:nvPr/>
      </p:nvGrpSpPr>
      <p:grpSpPr>
        <a:xfrm>
          <a:off x="0" y="0"/>
          <a:ext cx="0" cy="0"/>
          <a:chOff x="0" y="0"/>
          <a:chExt cx="0" cy="0"/>
        </a:xfrm>
      </p:grpSpPr>
      <p:pic>
        <p:nvPicPr>
          <p:cNvPr id="116" name="Google Shape;116;p22">
            <a:extLst>
              <a:ext uri="{C183D7F6-B498-43B3-948B-1728B52AA6E4}">
                <adec:decorative xmlns:adec="http://schemas.microsoft.com/office/drawing/2017/decorative" val="1"/>
              </a:ext>
            </a:extLst>
          </p:cNvPr>
          <p:cNvPicPr preferRelativeResize="0"/>
          <p:nvPr/>
        </p:nvPicPr>
        <p:blipFill rotWithShape="1">
          <a:blip r:embed="rId2" cstate="print">
            <a:alphaModFix amt="69000"/>
            <a:extLst>
              <a:ext uri="{28A0092B-C50C-407E-A947-70E740481C1C}">
                <a14:useLocalDpi xmlns:a14="http://schemas.microsoft.com/office/drawing/2010/main"/>
              </a:ext>
            </a:extLst>
          </a:blip>
          <a:srcRect/>
          <a:stretch/>
        </p:blipFill>
        <p:spPr>
          <a:xfrm>
            <a:off x="0" y="0"/>
            <a:ext cx="12204598" cy="6857998"/>
          </a:xfrm>
          <a:prstGeom prst="rect">
            <a:avLst/>
          </a:prstGeom>
          <a:noFill/>
          <a:ln>
            <a:noFill/>
          </a:ln>
          <a:effectLst/>
        </p:spPr>
      </p:pic>
      <p:pic>
        <p:nvPicPr>
          <p:cNvPr id="3" name="Picture 2">
            <a:extLst>
              <a:ext uri="{FF2B5EF4-FFF2-40B4-BE49-F238E27FC236}">
                <a16:creationId xmlns:a16="http://schemas.microsoft.com/office/drawing/2014/main" id="{61B5AB57-F1EA-0B2C-A4C8-6A9D8DAB3F60}"/>
              </a:ext>
              <a:ext uri="{C183D7F6-B498-43B3-948B-1728B52AA6E4}">
                <adec:decorative xmlns:adec="http://schemas.microsoft.com/office/drawing/2017/decorative" val="1"/>
              </a:ext>
            </a:extLst>
          </p:cNvPr>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0" y="1959451"/>
            <a:ext cx="3739490" cy="5029200"/>
          </a:xfrm>
          <a:prstGeom prst="rect">
            <a:avLst/>
          </a:prstGeom>
        </p:spPr>
      </p:pic>
      <p:sp>
        <p:nvSpPr>
          <p:cNvPr id="2" name="Slide Number Placeholder 5">
            <a:extLst>
              <a:ext uri="{FF2B5EF4-FFF2-40B4-BE49-F238E27FC236}">
                <a16:creationId xmlns:a16="http://schemas.microsoft.com/office/drawing/2014/main" id="{480249E0-B1C7-4B53-F051-C9FEE5C57671}"/>
              </a:ext>
            </a:extLst>
          </p:cNvPr>
          <p:cNvSpPr>
            <a:spLocks noGrp="1"/>
          </p:cNvSpPr>
          <p:nvPr>
            <p:ph type="sldNum" sz="quarter" idx="4"/>
          </p:nvPr>
        </p:nvSpPr>
        <p:spPr>
          <a:xfrm>
            <a:off x="11595806" y="6261650"/>
            <a:ext cx="548640" cy="554523"/>
          </a:xfrm>
          <a:prstGeom prst="rect">
            <a:avLst/>
          </a:prstGeom>
          <a:solidFill>
            <a:srgbClr val="E5E9ED"/>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252226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1" userDrawn="1">
  <p:cSld name="Custom Layout 1">
    <p:spTree>
      <p:nvGrpSpPr>
        <p:cNvPr id="1" name="Shape 64"/>
        <p:cNvGrpSpPr/>
        <p:nvPr/>
      </p:nvGrpSpPr>
      <p:grpSpPr>
        <a:xfrm>
          <a:off x="0" y="0"/>
          <a:ext cx="0" cy="0"/>
          <a:chOff x="0" y="0"/>
          <a:chExt cx="0" cy="0"/>
        </a:xfrm>
      </p:grpSpPr>
      <p:pic>
        <p:nvPicPr>
          <p:cNvPr id="11" name="Google Shape;27;p19">
            <a:extLst>
              <a:ext uri="{FF2B5EF4-FFF2-40B4-BE49-F238E27FC236}">
                <a16:creationId xmlns:a16="http://schemas.microsoft.com/office/drawing/2014/main" id="{BA6D2C05-EB90-5B05-9DE8-AFD07D353561}"/>
              </a:ext>
              <a:ext uri="{C183D7F6-B498-43B3-948B-1728B52AA6E4}">
                <adec:decorative xmlns:adec="http://schemas.microsoft.com/office/drawing/2017/decorative" val="1"/>
              </a:ext>
            </a:extLst>
          </p:cNvPr>
          <p:cNvPicPr preferRelativeResize="0"/>
          <p:nvPr userDrawn="1"/>
        </p:nvPicPr>
        <p:blipFill rotWithShape="1">
          <a:blip r:embed="rId2" cstate="screen">
            <a:alphaModFix amt="78000"/>
            <a:extLst>
              <a:ext uri="{28A0092B-C50C-407E-A947-70E740481C1C}">
                <a14:useLocalDpi xmlns:a14="http://schemas.microsoft.com/office/drawing/2010/main"/>
              </a:ext>
            </a:extLst>
          </a:blip>
          <a:srcRect l="-56"/>
          <a:stretch/>
        </p:blipFill>
        <p:spPr>
          <a:xfrm>
            <a:off x="-54701" y="0"/>
            <a:ext cx="12259299" cy="6858000"/>
          </a:xfrm>
          <a:prstGeom prst="rect">
            <a:avLst/>
          </a:prstGeom>
          <a:noFill/>
          <a:ln>
            <a:noFill/>
          </a:ln>
          <a:effectLst>
            <a:outerShdw blurRad="50800" dist="38100" algn="l" rotWithShape="0">
              <a:schemeClr val="accent6">
                <a:lumMod val="90000"/>
                <a:alpha val="40000"/>
              </a:schemeClr>
            </a:outerShdw>
          </a:effectLst>
        </p:spPr>
      </p:pic>
      <p:sp>
        <p:nvSpPr>
          <p:cNvPr id="76" name="Google Shape;76;g11dbf42c3a7_0_0"/>
          <p:cNvSpPr txBox="1">
            <a:spLocks noGrp="1"/>
          </p:cNvSpPr>
          <p:nvPr>
            <p:ph type="sldNum" idx="12"/>
          </p:nvPr>
        </p:nvSpPr>
        <p:spPr>
          <a:xfrm>
            <a:off x="11453835" y="6193535"/>
            <a:ext cx="707143" cy="672088"/>
          </a:xfrm>
          <a:prstGeom prst="rect">
            <a:avLst/>
          </a:prstGeom>
          <a:noFill/>
          <a:ln>
            <a:noFill/>
          </a:ln>
        </p:spPr>
        <p:txBody>
          <a:bodyPr spcFirstLastPara="1" wrap="square" lIns="98525" tIns="98525" rIns="98525" bIns="98525" anchor="ctr" anchorCtr="0">
            <a:noAutofit/>
          </a:bodyPr>
          <a:lstStyle>
            <a:lvl1pPr marL="0" marR="0" lvl="0"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794" b="0" i="0" u="none" strike="noStrike" cap="none">
                <a:solidFill>
                  <a:srgbClr val="333F42"/>
                </a:solidFill>
                <a:latin typeface="Arial"/>
                <a:ea typeface="Arial"/>
                <a:cs typeface="Arial"/>
                <a:sym typeface="Arial"/>
              </a:defRPr>
            </a:lvl9pPr>
          </a:lstStyle>
          <a:p>
            <a:fld id="{00000000-1234-1234-1234-123412341234}" type="slidenum">
              <a:rPr lang="en-US" smtClean="0"/>
              <a:pPr/>
              <a:t>‹#›</a:t>
            </a:fld>
            <a:endParaRPr lang="en-US" dirty="0"/>
          </a:p>
        </p:txBody>
      </p:sp>
      <p:pic>
        <p:nvPicPr>
          <p:cNvPr id="4" name="Picture 3">
            <a:extLst>
              <a:ext uri="{FF2B5EF4-FFF2-40B4-BE49-F238E27FC236}">
                <a16:creationId xmlns:a16="http://schemas.microsoft.com/office/drawing/2014/main" id="{0304928D-DB17-EF0C-76B8-FEEAC8AEAE0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3063743"/>
            <a:ext cx="3914775" cy="3788083"/>
          </a:xfrm>
          <a:prstGeom prst="rect">
            <a:avLst/>
          </a:prstGeom>
        </p:spPr>
      </p:pic>
    </p:spTree>
    <p:extLst>
      <p:ext uri="{BB962C8B-B14F-4D97-AF65-F5344CB8AC3E}">
        <p14:creationId xmlns:p14="http://schemas.microsoft.com/office/powerpoint/2010/main" val="132946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rgbClr val="EFF5F8"/>
        </a:solidFill>
        <a:effectLst/>
      </p:bgPr>
    </p:bg>
    <p:spTree>
      <p:nvGrpSpPr>
        <p:cNvPr id="1" name="Shape 77"/>
        <p:cNvGrpSpPr/>
        <p:nvPr/>
      </p:nvGrpSpPr>
      <p:grpSpPr>
        <a:xfrm>
          <a:off x="0" y="0"/>
          <a:ext cx="0" cy="0"/>
          <a:chOff x="0" y="0"/>
          <a:chExt cx="0" cy="0"/>
        </a:xfrm>
      </p:grpSpPr>
      <p:sp>
        <p:nvSpPr>
          <p:cNvPr id="78" name="Google Shape;78;g11df6a29fce_0_335">
            <a:extLst>
              <a:ext uri="{C183D7F6-B498-43B3-948B-1728B52AA6E4}">
                <adec:decorative xmlns:adec="http://schemas.microsoft.com/office/drawing/2017/decorative" val="1"/>
              </a:ext>
            </a:extLst>
          </p:cNvPr>
          <p:cNvSpPr txBox="1"/>
          <p:nvPr/>
        </p:nvSpPr>
        <p:spPr>
          <a:xfrm>
            <a:off x="587690" y="231839"/>
            <a:ext cx="6119429" cy="629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FFFFFF"/>
              </a:solidFill>
            </a:endParaRPr>
          </a:p>
        </p:txBody>
      </p:sp>
      <p:sp>
        <p:nvSpPr>
          <p:cNvPr id="79" name="Google Shape;79;g11df6a29fce_0_335">
            <a:extLst>
              <a:ext uri="{C183D7F6-B498-43B3-948B-1728B52AA6E4}">
                <adec:decorative xmlns:adec="http://schemas.microsoft.com/office/drawing/2017/decorative" val="1"/>
              </a:ext>
            </a:extLst>
          </p:cNvPr>
          <p:cNvSpPr txBox="1"/>
          <p:nvPr/>
        </p:nvSpPr>
        <p:spPr>
          <a:xfrm>
            <a:off x="394096" y="192354"/>
            <a:ext cx="6119429" cy="62973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rgbClr val="FFFFFF"/>
              </a:solidFill>
              <a:latin typeface="Helvetica Neue"/>
              <a:ea typeface="Helvetica Neue"/>
              <a:cs typeface="Helvetica Neue"/>
              <a:sym typeface="Helvetica Neue"/>
            </a:endParaRPr>
          </a:p>
        </p:txBody>
      </p:sp>
      <p:sp>
        <p:nvSpPr>
          <p:cNvPr id="80" name="Google Shape;80;g11df6a29fce_0_335"/>
          <p:cNvSpPr txBox="1">
            <a:spLocks noGrp="1"/>
          </p:cNvSpPr>
          <p:nvPr>
            <p:ph type="title"/>
          </p:nvPr>
        </p:nvSpPr>
        <p:spPr>
          <a:xfrm>
            <a:off x="468634" y="206339"/>
            <a:ext cx="6425428" cy="713647"/>
          </a:xfrm>
          <a:prstGeom prst="rect">
            <a:avLst/>
          </a:prstGeom>
          <a:noFill/>
          <a:ln>
            <a:noFill/>
          </a:ln>
        </p:spPr>
        <p:txBody>
          <a:bodyPr spcFirstLastPara="1" wrap="square" lIns="98525" tIns="98525" rIns="98525" bIns="98525" anchor="ctr" anchorCtr="0">
            <a:noAutofit/>
          </a:bodyPr>
          <a:lstStyle>
            <a:lvl1pPr marR="0" lvl="0" algn="l" rtl="0">
              <a:lnSpc>
                <a:spcPct val="100000"/>
              </a:lnSpc>
              <a:spcBef>
                <a:spcPts val="0"/>
              </a:spcBef>
              <a:spcAft>
                <a:spcPts val="0"/>
              </a:spcAft>
              <a:buClr>
                <a:schemeClr val="dk2"/>
              </a:buClr>
              <a:buSzPts val="2800"/>
              <a:buNone/>
              <a:defRPr sz="2600" b="1" i="0" u="none" strike="noStrike" cap="none">
                <a:solidFill>
                  <a:schemeClr val="accent1"/>
                </a:solidFill>
              </a:defRPr>
            </a:lvl1pPr>
            <a:lvl2pPr marR="0" lvl="1" algn="l" rtl="0">
              <a:lnSpc>
                <a:spcPct val="100000"/>
              </a:lnSpc>
              <a:spcBef>
                <a:spcPts val="0"/>
              </a:spcBef>
              <a:spcAft>
                <a:spcPts val="0"/>
              </a:spcAft>
              <a:buClr>
                <a:schemeClr val="dk2"/>
              </a:buClr>
              <a:buSzPts val="2800"/>
              <a:buNone/>
              <a:defRPr sz="3700" b="1" i="0" u="none" strike="noStrike" cap="none">
                <a:solidFill>
                  <a:schemeClr val="dk2"/>
                </a:solidFill>
              </a:defRPr>
            </a:lvl2pPr>
            <a:lvl3pPr marR="0" lvl="2" algn="l" rtl="0">
              <a:lnSpc>
                <a:spcPct val="100000"/>
              </a:lnSpc>
              <a:spcBef>
                <a:spcPts val="0"/>
              </a:spcBef>
              <a:spcAft>
                <a:spcPts val="0"/>
              </a:spcAft>
              <a:buClr>
                <a:schemeClr val="dk2"/>
              </a:buClr>
              <a:buSzPts val="2800"/>
              <a:buNone/>
              <a:defRPr sz="3700" b="1" i="0" u="none" strike="noStrike" cap="none">
                <a:solidFill>
                  <a:schemeClr val="dk2"/>
                </a:solidFill>
              </a:defRPr>
            </a:lvl3pPr>
            <a:lvl4pPr marR="0" lvl="3" algn="l" rtl="0">
              <a:lnSpc>
                <a:spcPct val="100000"/>
              </a:lnSpc>
              <a:spcBef>
                <a:spcPts val="0"/>
              </a:spcBef>
              <a:spcAft>
                <a:spcPts val="0"/>
              </a:spcAft>
              <a:buClr>
                <a:schemeClr val="dk2"/>
              </a:buClr>
              <a:buSzPts val="2800"/>
              <a:buNone/>
              <a:defRPr sz="3700" b="1" i="0" u="none" strike="noStrike" cap="none">
                <a:solidFill>
                  <a:schemeClr val="dk2"/>
                </a:solidFill>
              </a:defRPr>
            </a:lvl4pPr>
            <a:lvl5pPr marR="0" lvl="4" algn="l" rtl="0">
              <a:lnSpc>
                <a:spcPct val="100000"/>
              </a:lnSpc>
              <a:spcBef>
                <a:spcPts val="0"/>
              </a:spcBef>
              <a:spcAft>
                <a:spcPts val="0"/>
              </a:spcAft>
              <a:buClr>
                <a:schemeClr val="dk2"/>
              </a:buClr>
              <a:buSzPts val="2800"/>
              <a:buNone/>
              <a:defRPr sz="3700" b="1" i="0" u="none" strike="noStrike" cap="none">
                <a:solidFill>
                  <a:schemeClr val="dk2"/>
                </a:solidFill>
              </a:defRPr>
            </a:lvl5pPr>
            <a:lvl6pPr marR="0" lvl="5" algn="l" rtl="0">
              <a:lnSpc>
                <a:spcPct val="100000"/>
              </a:lnSpc>
              <a:spcBef>
                <a:spcPts val="0"/>
              </a:spcBef>
              <a:spcAft>
                <a:spcPts val="0"/>
              </a:spcAft>
              <a:buClr>
                <a:schemeClr val="dk2"/>
              </a:buClr>
              <a:buSzPts val="2800"/>
              <a:buNone/>
              <a:defRPr sz="3700" b="1" i="0" u="none" strike="noStrike" cap="none">
                <a:solidFill>
                  <a:schemeClr val="dk2"/>
                </a:solidFill>
              </a:defRPr>
            </a:lvl6pPr>
            <a:lvl7pPr marR="0" lvl="6" algn="l" rtl="0">
              <a:lnSpc>
                <a:spcPct val="100000"/>
              </a:lnSpc>
              <a:spcBef>
                <a:spcPts val="0"/>
              </a:spcBef>
              <a:spcAft>
                <a:spcPts val="0"/>
              </a:spcAft>
              <a:buClr>
                <a:schemeClr val="dk2"/>
              </a:buClr>
              <a:buSzPts val="2800"/>
              <a:buNone/>
              <a:defRPr sz="3700" b="1" i="0" u="none" strike="noStrike" cap="none">
                <a:solidFill>
                  <a:schemeClr val="dk2"/>
                </a:solidFill>
              </a:defRPr>
            </a:lvl7pPr>
            <a:lvl8pPr marR="0" lvl="7" algn="l" rtl="0">
              <a:lnSpc>
                <a:spcPct val="100000"/>
              </a:lnSpc>
              <a:spcBef>
                <a:spcPts val="0"/>
              </a:spcBef>
              <a:spcAft>
                <a:spcPts val="0"/>
              </a:spcAft>
              <a:buClr>
                <a:schemeClr val="dk2"/>
              </a:buClr>
              <a:buSzPts val="2800"/>
              <a:buNone/>
              <a:defRPr sz="3700" b="1" i="0" u="none" strike="noStrike" cap="none">
                <a:solidFill>
                  <a:schemeClr val="dk2"/>
                </a:solidFill>
              </a:defRPr>
            </a:lvl8pPr>
            <a:lvl9pPr marR="0" lvl="8" algn="l" rtl="0">
              <a:lnSpc>
                <a:spcPct val="100000"/>
              </a:lnSpc>
              <a:spcBef>
                <a:spcPts val="0"/>
              </a:spcBef>
              <a:spcAft>
                <a:spcPts val="0"/>
              </a:spcAft>
              <a:buClr>
                <a:schemeClr val="dk2"/>
              </a:buClr>
              <a:buSzPts val="2800"/>
              <a:buNone/>
              <a:defRPr sz="3700" b="1" i="0" u="none" strike="noStrike" cap="none">
                <a:solidFill>
                  <a:schemeClr val="dk2"/>
                </a:solidFill>
              </a:defRPr>
            </a:lvl9pPr>
          </a:lstStyle>
          <a:p>
            <a:endParaRPr/>
          </a:p>
        </p:txBody>
      </p:sp>
      <p:sp>
        <p:nvSpPr>
          <p:cNvPr id="2" name="Slide Number Placeholder 5">
            <a:extLst>
              <a:ext uri="{FF2B5EF4-FFF2-40B4-BE49-F238E27FC236}">
                <a16:creationId xmlns:a16="http://schemas.microsoft.com/office/drawing/2014/main" id="{6E9F9F9B-AB2B-0C19-4EBA-86E674EAD6F4}"/>
              </a:ext>
            </a:extLst>
          </p:cNvPr>
          <p:cNvSpPr>
            <a:spLocks noGrp="1"/>
          </p:cNvSpPr>
          <p:nvPr>
            <p:ph type="sldNum" sz="quarter" idx="4"/>
          </p:nvPr>
        </p:nvSpPr>
        <p:spPr>
          <a:xfrm>
            <a:off x="11595806" y="6261650"/>
            <a:ext cx="548640" cy="554523"/>
          </a:xfrm>
          <a:prstGeom prst="rect">
            <a:avLst/>
          </a:prstGeom>
          <a:solidFill>
            <a:srgbClr val="E5E9ED"/>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017D9891-871D-D84C-B216-77B96298C297}" type="slidenum">
              <a:rPr lang="en-US" smtClean="0"/>
              <a:pPr/>
              <a:t>‹#›</a:t>
            </a:fld>
            <a:endParaRPr lang="en-US" sz="1200" dirty="0"/>
          </a:p>
        </p:txBody>
      </p:sp>
    </p:spTree>
    <p:extLst>
      <p:ext uri="{BB962C8B-B14F-4D97-AF65-F5344CB8AC3E}">
        <p14:creationId xmlns:p14="http://schemas.microsoft.com/office/powerpoint/2010/main" val="129036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FF">
            <a:alpha val="19842"/>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1E1480-9F25-AC8D-AE7B-553A63792733}"/>
              </a:ext>
              <a:ext uri="{C183D7F6-B498-43B3-948B-1728B52AA6E4}">
                <adec:decorative xmlns:adec="http://schemas.microsoft.com/office/drawing/2017/decorative" val="1"/>
              </a:ext>
            </a:extLst>
          </p:cNvPr>
          <p:cNvSpPr/>
          <p:nvPr userDrawn="1"/>
        </p:nvSpPr>
        <p:spPr>
          <a:xfrm>
            <a:off x="2562733" y="3964489"/>
            <a:ext cx="9629267" cy="2893511"/>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920F073-AA6F-BBD3-1184-E2D8A625E18B}"/>
              </a:ext>
            </a:extLst>
          </p:cNvPr>
          <p:cNvSpPr>
            <a:spLocks noGrp="1"/>
          </p:cNvSpPr>
          <p:nvPr>
            <p:ph idx="12"/>
          </p:nvPr>
        </p:nvSpPr>
        <p:spPr>
          <a:xfrm>
            <a:off x="2562729" y="4106397"/>
            <a:ext cx="9624203" cy="2070566"/>
          </a:xfrm>
        </p:spPr>
        <p:txBody>
          <a:bodyPr/>
          <a:lstStyle>
            <a:lvl1pPr>
              <a:defRPr b="0" i="0">
                <a:latin typeface="Public Sans" pitchFamily="2" charset="77"/>
              </a:defRPr>
            </a:lvl1pPr>
            <a:lvl2pPr>
              <a:defRPr b="0" i="0">
                <a:latin typeface="Public Sans" pitchFamily="2" charset="77"/>
              </a:defRPr>
            </a:lvl2pPr>
            <a:lvl3pPr>
              <a:defRPr b="0" i="0">
                <a:latin typeface="Public Sans" pitchFamily="2" charset="77"/>
              </a:defRPr>
            </a:lvl3pPr>
            <a:lvl4pPr>
              <a:defRPr b="0" i="0">
                <a:latin typeface="Public Sans" pitchFamily="2" charset="77"/>
              </a:defRPr>
            </a:lvl4pPr>
            <a:lvl5pPr>
              <a:defRPr b="0" i="0">
                <a:latin typeface="Public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20E07C7A-6EB2-9EE4-2BF4-2502CD4F7040}"/>
              </a:ext>
              <a:ext uri="{C183D7F6-B498-43B3-948B-1728B52AA6E4}">
                <adec:decorative xmlns:adec="http://schemas.microsoft.com/office/drawing/2017/decorative" val="1"/>
              </a:ext>
            </a:extLst>
          </p:cNvPr>
          <p:cNvSpPr/>
          <p:nvPr userDrawn="1"/>
        </p:nvSpPr>
        <p:spPr>
          <a:xfrm>
            <a:off x="2562733" y="463464"/>
            <a:ext cx="9629267" cy="3362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9A922E0-DDCC-5A4D-2192-35E2632A36E8}"/>
              </a:ext>
              <a:ext uri="{C183D7F6-B498-43B3-948B-1728B52AA6E4}">
                <adec:decorative xmlns:adec="http://schemas.microsoft.com/office/drawing/2017/decorative" val="1"/>
              </a:ext>
            </a:extLst>
          </p:cNvPr>
          <p:cNvPicPr>
            <a:picLocks noChangeAspect="1"/>
          </p:cNvPicPr>
          <p:nvPr userDrawn="1"/>
        </p:nvPicPr>
        <p:blipFill rotWithShape="1">
          <a:blip r:embed="rId2">
            <a:alphaModFix amt="15000"/>
          </a:blip>
          <a:srcRect l="20" t="17532" r="24139" b="35354"/>
          <a:stretch/>
        </p:blipFill>
        <p:spPr>
          <a:xfrm>
            <a:off x="2560198" y="470254"/>
            <a:ext cx="9631802" cy="3362750"/>
          </a:xfrm>
          <a:prstGeom prst="rect">
            <a:avLst/>
          </a:prstGeom>
        </p:spPr>
      </p:pic>
      <p:sp>
        <p:nvSpPr>
          <p:cNvPr id="15" name="Rectangle 14">
            <a:extLst>
              <a:ext uri="{FF2B5EF4-FFF2-40B4-BE49-F238E27FC236}">
                <a16:creationId xmlns:a16="http://schemas.microsoft.com/office/drawing/2014/main" id="{32124656-6059-E821-FAED-2183A4EBCA54}"/>
              </a:ext>
              <a:ext uri="{C183D7F6-B498-43B3-948B-1728B52AA6E4}">
                <adec:decorative xmlns:adec="http://schemas.microsoft.com/office/drawing/2017/decorative" val="1"/>
              </a:ext>
            </a:extLst>
          </p:cNvPr>
          <p:cNvSpPr/>
          <p:nvPr userDrawn="1"/>
        </p:nvSpPr>
        <p:spPr>
          <a:xfrm>
            <a:off x="0" y="945714"/>
            <a:ext cx="2395236" cy="591228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BF0553F-4219-7118-5895-2968AC88FA3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8401" y="1466836"/>
            <a:ext cx="2058433" cy="2199072"/>
          </a:xfrm>
          <a:prstGeom prst="rect">
            <a:avLst/>
          </a:prstGeom>
        </p:spPr>
      </p:pic>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2557666" y="485724"/>
            <a:ext cx="9629267" cy="2387600"/>
          </a:xfrm>
        </p:spPr>
        <p:txBody>
          <a:bodyPr anchor="b"/>
          <a:lstStyle>
            <a:lvl1pPr algn="ctr">
              <a:defRPr sz="4500">
                <a:solidFill>
                  <a:srgbClr val="FFFFFF"/>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2557666" y="2965399"/>
            <a:ext cx="9629267" cy="461665"/>
          </a:xfrm>
        </p:spPr>
        <p:txBody>
          <a:bodyPr>
            <a:spAutoFit/>
          </a:bodyPr>
          <a:lstStyle>
            <a:lvl1pPr marL="0" indent="0" algn="ctr">
              <a:buNone/>
              <a:defRPr sz="2400" b="0" i="0">
                <a:solidFill>
                  <a:schemeClr val="bg2"/>
                </a:solidFill>
                <a:latin typeface="Public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Rectangle 6">
            <a:extLst>
              <a:ext uri="{FF2B5EF4-FFF2-40B4-BE49-F238E27FC236}">
                <a16:creationId xmlns:a16="http://schemas.microsoft.com/office/drawing/2014/main" id="{2D0914D7-9568-C845-8EA9-3B8A63C85FA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43D95E91-F8C5-0E4F-94FA-4F1A4750CFB3}"/>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316A1BDD-D8AA-2547-A701-0326D422361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 y="-9144"/>
            <a:ext cx="2400300" cy="795655"/>
          </a:xfrm>
          <a:prstGeom prst="rect">
            <a:avLst/>
          </a:prstGeom>
        </p:spPr>
      </p:pic>
      <p:sp>
        <p:nvSpPr>
          <p:cNvPr id="10" name="Slide Number Placeholder 5">
            <a:extLst>
              <a:ext uri="{FF2B5EF4-FFF2-40B4-BE49-F238E27FC236}">
                <a16:creationId xmlns:a16="http://schemas.microsoft.com/office/drawing/2014/main" id="{D05C6410-A637-9E4F-800B-FD752AD9079F}"/>
              </a:ext>
            </a:extLst>
          </p:cNvPr>
          <p:cNvSpPr>
            <a:spLocks noGrp="1"/>
          </p:cNvSpPr>
          <p:nvPr>
            <p:ph type="sldNum" sz="quarter" idx="4"/>
          </p:nvPr>
        </p:nvSpPr>
        <p:spPr>
          <a:xfrm>
            <a:off x="10805160" y="6356352"/>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200" b="0" i="0">
                <a:solidFill>
                  <a:schemeClr val="tx2"/>
                </a:solidFill>
                <a:latin typeface="Public Sans Medium" pitchFamily="2" charset="77"/>
              </a:defRPr>
            </a:lvl1pPr>
          </a:lstStyle>
          <a:p>
            <a:fld id="{B6B6B2AF-A31F-F04E-B0C0-6231F9EB0A4D}" type="slidenum">
              <a:rPr lang="en-US" smtClean="0"/>
              <a:t>‹#›</a:t>
            </a:fld>
            <a:endParaRPr lang="en-US"/>
          </a:p>
        </p:txBody>
      </p:sp>
    </p:spTree>
    <p:extLst>
      <p:ext uri="{BB962C8B-B14F-4D97-AF65-F5344CB8AC3E}">
        <p14:creationId xmlns:p14="http://schemas.microsoft.com/office/powerpoint/2010/main" val="272272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975360" y="1122363"/>
            <a:ext cx="10515600" cy="2387600"/>
          </a:xfrm>
        </p:spPr>
        <p:txBody>
          <a:bodyPr anchor="b"/>
          <a:lstStyle>
            <a:lvl1pPr algn="ctr">
              <a:defRPr sz="6000">
                <a:solidFill>
                  <a:schemeClr val="tx1"/>
                </a:solidFill>
                <a:latin typeface="Merriweather" panose="02000000000000000000" pitchFamily="2" charset="77"/>
                <a:cs typeface="Merriweather" panose="02000000000000000000" pitchFamily="2"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975360" y="3602038"/>
            <a:ext cx="10515600" cy="1655762"/>
          </a:xfrm>
        </p:spPr>
        <p:txBody>
          <a:bodyPr/>
          <a:lstStyle>
            <a:lvl1pPr marL="0" indent="0" algn="ctr">
              <a:buNone/>
              <a:defRPr sz="2400" b="0"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699656" y="6356350"/>
            <a:ext cx="7904335" cy="365125"/>
          </a:xfrm>
        </p:spPr>
        <p:txBody>
          <a:bodyPr/>
          <a:lstStyle/>
          <a:p>
            <a:endParaRPr lang="en-US" dirty="0"/>
          </a:p>
        </p:txBody>
      </p:sp>
      <p:sp>
        <p:nvSpPr>
          <p:cNvPr id="7" name="Rectangle 6">
            <a:extLst>
              <a:ext uri="{FF2B5EF4-FFF2-40B4-BE49-F238E27FC236}">
                <a16:creationId xmlns:a16="http://schemas.microsoft.com/office/drawing/2014/main" id="{A0A0780C-6DDB-BC45-B62D-D8ACA19E16A2}"/>
              </a:ext>
              <a:ext uri="{C183D7F6-B498-43B3-948B-1728B52AA6E4}">
                <adec:decorative xmlns:adec="http://schemas.microsoft.com/office/drawing/2017/decorative" val="1"/>
              </a:ext>
            </a:extLst>
          </p:cNvPr>
          <p:cNvSpPr/>
          <p:nvPr/>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8" name="Rectangle 7">
            <a:extLst>
              <a:ext uri="{FF2B5EF4-FFF2-40B4-BE49-F238E27FC236}">
                <a16:creationId xmlns:a16="http://schemas.microsoft.com/office/drawing/2014/main" id="{B1D0ED3C-C502-0843-A69E-62AEFEAD17EC}"/>
              </a:ext>
              <a:ext uri="{C183D7F6-B498-43B3-948B-1728B52AA6E4}">
                <adec:decorative xmlns:adec="http://schemas.microsoft.com/office/drawing/2017/decorative" val="1"/>
              </a:ext>
            </a:extLst>
          </p:cNvPr>
          <p:cNvSpPr/>
          <p:nvPr/>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Slide Number Placeholder 5">
            <a:extLst>
              <a:ext uri="{FF2B5EF4-FFF2-40B4-BE49-F238E27FC236}">
                <a16:creationId xmlns:a16="http://schemas.microsoft.com/office/drawing/2014/main" id="{A988F2F0-572A-C947-842E-B7AE3C2C272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4" name="Picture 13">
            <a:extLst>
              <a:ext uri="{FF2B5EF4-FFF2-40B4-BE49-F238E27FC236}">
                <a16:creationId xmlns:a16="http://schemas.microsoft.com/office/drawing/2014/main" id="{0EF1AA46-A1E1-D143-9E38-3D9485880B3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CEE81C77-F8A0-EE47-99A8-B8CC30D02CC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810462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97480" y="6356350"/>
            <a:ext cx="7772400" cy="365125"/>
          </a:xfrm>
        </p:spPr>
        <p:txBody>
          <a:bodyPr/>
          <a:lstStyle/>
          <a:p>
            <a:endParaRPr lang="en-US"/>
          </a:p>
        </p:txBody>
      </p:sp>
      <p:sp>
        <p:nvSpPr>
          <p:cNvPr id="10" name="Slide Number Placeholder 5">
            <a:extLst>
              <a:ext uri="{FF2B5EF4-FFF2-40B4-BE49-F238E27FC236}">
                <a16:creationId xmlns:a16="http://schemas.microsoft.com/office/drawing/2014/main" id="{97D855F2-5216-E84A-B17F-23407474BF70}"/>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DE7810EC-2D89-6043-BF07-8E7D4830650D}"/>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3E3C09AA-E44F-F242-B12E-332A36196059}"/>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D4F619A-E1F3-3345-966D-5A912D8D0ED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3C5C93B1-7BB2-9549-97E3-F175630B5BD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89895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AC0C-70FD-4248-BFF2-B2E536AF3D24}"/>
              </a:ext>
            </a:extLst>
          </p:cNvPr>
          <p:cNvSpPr>
            <a:spLocks noGrp="1"/>
          </p:cNvSpPr>
          <p:nvPr>
            <p:ph type="title"/>
          </p:nvPr>
        </p:nvSpPr>
        <p:spPr>
          <a:xfrm>
            <a:off x="831850" y="105568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30EF2-43AC-E240-8D1B-AF7099453C15}"/>
              </a:ext>
            </a:extLst>
          </p:cNvPr>
          <p:cNvSpPr>
            <a:spLocks noGrp="1"/>
          </p:cNvSpPr>
          <p:nvPr>
            <p:ph type="body" idx="1"/>
          </p:nvPr>
        </p:nvSpPr>
        <p:spPr>
          <a:xfrm>
            <a:off x="831850" y="3935413"/>
            <a:ext cx="10515600" cy="1500187"/>
          </a:xfrm>
        </p:spPr>
        <p:txBody>
          <a:bodyPr/>
          <a:lstStyle>
            <a:lvl1pPr marL="0" indent="0">
              <a:buNone/>
              <a:defRPr sz="2400" b="1" i="0">
                <a:solidFill>
                  <a:schemeClr val="tx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2827CC7-E0C1-A64F-9486-E6FC74510906}"/>
              </a:ext>
            </a:extLst>
          </p:cNvPr>
          <p:cNvSpPr>
            <a:spLocks noGrp="1"/>
          </p:cNvSpPr>
          <p:nvPr>
            <p:ph type="ftr" sz="quarter" idx="11"/>
          </p:nvPr>
        </p:nvSpPr>
        <p:spPr>
          <a:xfrm>
            <a:off x="2697480" y="6356350"/>
            <a:ext cx="7772400" cy="365125"/>
          </a:xfrm>
        </p:spPr>
        <p:txBody>
          <a:bodyPr/>
          <a:lstStyle/>
          <a:p>
            <a:endParaRPr lang="en-US" dirty="0"/>
          </a:p>
        </p:txBody>
      </p:sp>
      <p:sp>
        <p:nvSpPr>
          <p:cNvPr id="10" name="Slide Number Placeholder 5">
            <a:extLst>
              <a:ext uri="{FF2B5EF4-FFF2-40B4-BE49-F238E27FC236}">
                <a16:creationId xmlns:a16="http://schemas.microsoft.com/office/drawing/2014/main" id="{7E29B7BE-B79F-1344-953F-86EE45B4F41C}"/>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1" name="Rectangle 10">
            <a:extLst>
              <a:ext uri="{FF2B5EF4-FFF2-40B4-BE49-F238E27FC236}">
                <a16:creationId xmlns:a16="http://schemas.microsoft.com/office/drawing/2014/main" id="{7D061FCE-9E0B-8148-A885-0AA6177786AF}"/>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EF15B05-CB86-824B-A7BB-0AB558525B96}"/>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72E757A6-64C4-714D-9948-17A11F70F9E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898F5752-2326-934E-B3F7-86BCC7FE87E4}"/>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1732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5502-4C84-5743-BA5B-1BED9F72CB3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9B78C5-7E16-344A-810D-2FD304F331A2}"/>
              </a:ext>
            </a:extLst>
          </p:cNvPr>
          <p:cNvSpPr>
            <a:spLocks noGrp="1"/>
          </p:cNvSpPr>
          <p:nvPr>
            <p:ph sz="half" idx="1"/>
          </p:nvPr>
        </p:nvSpPr>
        <p:spPr>
          <a:xfrm>
            <a:off x="838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7FC111-B004-AD49-A831-8033642359E9}"/>
              </a:ext>
            </a:extLst>
          </p:cNvPr>
          <p:cNvSpPr>
            <a:spLocks noGrp="1"/>
          </p:cNvSpPr>
          <p:nvPr>
            <p:ph sz="half" idx="2"/>
          </p:nvPr>
        </p:nvSpPr>
        <p:spPr>
          <a:xfrm>
            <a:off x="6172200" y="2298223"/>
            <a:ext cx="5181600" cy="3878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E826957-CAEA-5C4F-BC3C-4333F73C11E5}"/>
              </a:ext>
            </a:extLst>
          </p:cNvPr>
          <p:cNvSpPr>
            <a:spLocks noGrp="1"/>
          </p:cNvSpPr>
          <p:nvPr>
            <p:ph type="ftr" sz="quarter" idx="11"/>
          </p:nvPr>
        </p:nvSpPr>
        <p:spPr>
          <a:xfrm>
            <a:off x="2697480" y="6356350"/>
            <a:ext cx="7772400" cy="365125"/>
          </a:xfrm>
        </p:spPr>
        <p:txBody>
          <a:bodyPr/>
          <a:lstStyle/>
          <a:p>
            <a:endParaRPr lang="en-US" dirty="0"/>
          </a:p>
        </p:txBody>
      </p:sp>
      <p:sp>
        <p:nvSpPr>
          <p:cNvPr id="11" name="Slide Number Placeholder 5">
            <a:extLst>
              <a:ext uri="{FF2B5EF4-FFF2-40B4-BE49-F238E27FC236}">
                <a16:creationId xmlns:a16="http://schemas.microsoft.com/office/drawing/2014/main" id="{CA5D6CA9-9924-1947-AF57-983995541B6D}"/>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2" name="Rectangle 11">
            <a:extLst>
              <a:ext uri="{FF2B5EF4-FFF2-40B4-BE49-F238E27FC236}">
                <a16:creationId xmlns:a16="http://schemas.microsoft.com/office/drawing/2014/main" id="{9D8749A0-D702-1346-881D-ECA7B7C74D06}"/>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5" name="Rectangle 14">
            <a:extLst>
              <a:ext uri="{FF2B5EF4-FFF2-40B4-BE49-F238E27FC236}">
                <a16:creationId xmlns:a16="http://schemas.microsoft.com/office/drawing/2014/main" id="{3B7D3D15-4509-1049-8A43-A0B4602BA56A}"/>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6" name="Picture 15">
            <a:extLst>
              <a:ext uri="{FF2B5EF4-FFF2-40B4-BE49-F238E27FC236}">
                <a16:creationId xmlns:a16="http://schemas.microsoft.com/office/drawing/2014/main" id="{581A9E98-F369-3844-96DC-17F1ABD8663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3" name="Picture 12">
            <a:extLst>
              <a:ext uri="{FF2B5EF4-FFF2-40B4-BE49-F238E27FC236}">
                <a16:creationId xmlns:a16="http://schemas.microsoft.com/office/drawing/2014/main" id="{53D9B3AB-EF80-0B49-A76B-F5BC036A42AF}"/>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548950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6E6C-0816-114E-9E3E-4BDFCD07D62E}"/>
              </a:ext>
            </a:extLst>
          </p:cNvPr>
          <p:cNvSpPr>
            <a:spLocks noGrp="1"/>
          </p:cNvSpPr>
          <p:nvPr>
            <p:ph type="title"/>
          </p:nvPr>
        </p:nvSpPr>
        <p:spPr>
          <a:xfrm>
            <a:off x="839788" y="969264"/>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0C5CCD-1B58-3A4F-840F-312E2E9C4E7A}"/>
              </a:ext>
            </a:extLst>
          </p:cNvPr>
          <p:cNvSpPr>
            <a:spLocks noGrp="1"/>
          </p:cNvSpPr>
          <p:nvPr>
            <p:ph type="body" idx="1"/>
          </p:nvPr>
        </p:nvSpPr>
        <p:spPr>
          <a:xfrm>
            <a:off x="839788" y="2294827"/>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7757-1179-6D4F-8F74-F818BF5D4F3E}"/>
              </a:ext>
            </a:extLst>
          </p:cNvPr>
          <p:cNvSpPr>
            <a:spLocks noGrp="1"/>
          </p:cNvSpPr>
          <p:nvPr>
            <p:ph sz="half" idx="2"/>
          </p:nvPr>
        </p:nvSpPr>
        <p:spPr>
          <a:xfrm>
            <a:off x="839788" y="3118739"/>
            <a:ext cx="5157787"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516977-A673-9C4C-A31D-74D279B6E091}"/>
              </a:ext>
            </a:extLst>
          </p:cNvPr>
          <p:cNvSpPr>
            <a:spLocks noGrp="1"/>
          </p:cNvSpPr>
          <p:nvPr>
            <p:ph type="body" sz="quarter" idx="3"/>
          </p:nvPr>
        </p:nvSpPr>
        <p:spPr>
          <a:xfrm>
            <a:off x="6172200" y="2294827"/>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7F515-FAF4-5F4D-845C-09C198F6E2D6}"/>
              </a:ext>
            </a:extLst>
          </p:cNvPr>
          <p:cNvSpPr>
            <a:spLocks noGrp="1"/>
          </p:cNvSpPr>
          <p:nvPr>
            <p:ph sz="quarter" idx="4"/>
          </p:nvPr>
        </p:nvSpPr>
        <p:spPr>
          <a:xfrm>
            <a:off x="6172200" y="3118739"/>
            <a:ext cx="5183188" cy="30709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BF9D5D9-4360-D049-8A3E-B3EB45688E10}"/>
              </a:ext>
            </a:extLst>
          </p:cNvPr>
          <p:cNvSpPr>
            <a:spLocks noGrp="1"/>
          </p:cNvSpPr>
          <p:nvPr>
            <p:ph type="ftr" sz="quarter" idx="11"/>
          </p:nvPr>
        </p:nvSpPr>
        <p:spPr>
          <a:xfrm>
            <a:off x="2697480" y="6356350"/>
            <a:ext cx="7772400" cy="365125"/>
          </a:xfrm>
        </p:spPr>
        <p:txBody>
          <a:bodyPr/>
          <a:lstStyle/>
          <a:p>
            <a:endParaRPr lang="en-US" dirty="0"/>
          </a:p>
        </p:txBody>
      </p:sp>
      <p:sp>
        <p:nvSpPr>
          <p:cNvPr id="13" name="Slide Number Placeholder 5">
            <a:extLst>
              <a:ext uri="{FF2B5EF4-FFF2-40B4-BE49-F238E27FC236}">
                <a16:creationId xmlns:a16="http://schemas.microsoft.com/office/drawing/2014/main" id="{53858BC4-DA7D-F344-A6EB-2314E3349E9F}"/>
              </a:ext>
            </a:extLst>
          </p:cNvPr>
          <p:cNvSpPr>
            <a:spLocks noGrp="1"/>
          </p:cNvSpPr>
          <p:nvPr>
            <p:ph type="sldNum" sz="quarter" idx="12"/>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4" name="Rectangle 13">
            <a:extLst>
              <a:ext uri="{FF2B5EF4-FFF2-40B4-BE49-F238E27FC236}">
                <a16:creationId xmlns:a16="http://schemas.microsoft.com/office/drawing/2014/main" id="{EC531CE5-C6AF-0440-8CFA-E7005E10DC8F}"/>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7" name="Rectangle 16">
            <a:extLst>
              <a:ext uri="{FF2B5EF4-FFF2-40B4-BE49-F238E27FC236}">
                <a16:creationId xmlns:a16="http://schemas.microsoft.com/office/drawing/2014/main" id="{7E468003-60A1-0C4E-B889-4F51582BC9D1}"/>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8" name="Picture 17">
            <a:extLst>
              <a:ext uri="{FF2B5EF4-FFF2-40B4-BE49-F238E27FC236}">
                <a16:creationId xmlns:a16="http://schemas.microsoft.com/office/drawing/2014/main" id="{25E2DCF9-B523-E040-98FC-88FF4CADCB7C}"/>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5" name="Picture 14">
            <a:extLst>
              <a:ext uri="{FF2B5EF4-FFF2-40B4-BE49-F238E27FC236}">
                <a16:creationId xmlns:a16="http://schemas.microsoft.com/office/drawing/2014/main" id="{186252FF-B1DA-2B48-8C7A-5F994E837508}"/>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693705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D221-E8AA-C24E-B712-A28A23AA7EB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48820EC-FF69-E44F-8E24-414B01EE6498}"/>
              </a:ext>
            </a:extLst>
          </p:cNvPr>
          <p:cNvSpPr>
            <a:spLocks noGrp="1"/>
          </p:cNvSpPr>
          <p:nvPr>
            <p:ph type="ftr" sz="quarter" idx="11"/>
          </p:nvPr>
        </p:nvSpPr>
        <p:spPr>
          <a:xfrm>
            <a:off x="2697480" y="6356350"/>
            <a:ext cx="7772400" cy="365125"/>
          </a:xfrm>
        </p:spPr>
        <p:txBody>
          <a:bodyPr/>
          <a:lstStyle/>
          <a:p>
            <a:endParaRPr lang="en-US" dirty="0"/>
          </a:p>
        </p:txBody>
      </p:sp>
      <p:sp>
        <p:nvSpPr>
          <p:cNvPr id="9" name="Slide Number Placeholder 5">
            <a:extLst>
              <a:ext uri="{FF2B5EF4-FFF2-40B4-BE49-F238E27FC236}">
                <a16:creationId xmlns:a16="http://schemas.microsoft.com/office/drawing/2014/main" id="{782CBC93-BE9E-3F4E-A22A-C5DA2D6A9C0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0" name="Rectangle 9">
            <a:extLst>
              <a:ext uri="{FF2B5EF4-FFF2-40B4-BE49-F238E27FC236}">
                <a16:creationId xmlns:a16="http://schemas.microsoft.com/office/drawing/2014/main" id="{B298C30A-E33D-5544-A4CC-6A0E087ECC4D}"/>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3" name="Rectangle 12">
            <a:extLst>
              <a:ext uri="{FF2B5EF4-FFF2-40B4-BE49-F238E27FC236}">
                <a16:creationId xmlns:a16="http://schemas.microsoft.com/office/drawing/2014/main" id="{F0C5076C-EA7C-604F-B83E-5D76300B272E}"/>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4" name="Picture 13">
            <a:extLst>
              <a:ext uri="{FF2B5EF4-FFF2-40B4-BE49-F238E27FC236}">
                <a16:creationId xmlns:a16="http://schemas.microsoft.com/office/drawing/2014/main" id="{E8D394A4-FBCC-1546-B7F1-DF50B4D8627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1" name="Picture 10">
            <a:extLst>
              <a:ext uri="{FF2B5EF4-FFF2-40B4-BE49-F238E27FC236}">
                <a16:creationId xmlns:a16="http://schemas.microsoft.com/office/drawing/2014/main" id="{A353EFBB-95C4-C046-90E4-06A0A89B599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93971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938505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697480" y="6356350"/>
            <a:ext cx="7772400" cy="365125"/>
          </a:xfrm>
        </p:spPr>
        <p:txBody>
          <a:bodyPr/>
          <a:lstStyle/>
          <a:p>
            <a:endParaRPr lang="en-US"/>
          </a:p>
        </p:txBody>
      </p:sp>
      <p:sp>
        <p:nvSpPr>
          <p:cNvPr id="8" name="Slide Number Placeholder 5">
            <a:extLst>
              <a:ext uri="{FF2B5EF4-FFF2-40B4-BE49-F238E27FC236}">
                <a16:creationId xmlns:a16="http://schemas.microsoft.com/office/drawing/2014/main" id="{5CD34529-AE84-8F4B-B524-0AA7EEA0194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9" name="Rectangle 8">
            <a:extLst>
              <a:ext uri="{FF2B5EF4-FFF2-40B4-BE49-F238E27FC236}">
                <a16:creationId xmlns:a16="http://schemas.microsoft.com/office/drawing/2014/main" id="{27BF07CA-C5F5-0842-B71D-DE7DCDB79B88}"/>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2" name="Rectangle 11">
            <a:extLst>
              <a:ext uri="{FF2B5EF4-FFF2-40B4-BE49-F238E27FC236}">
                <a16:creationId xmlns:a16="http://schemas.microsoft.com/office/drawing/2014/main" id="{1C11D058-DA1E-CB42-BE6B-3693669F4A40}"/>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3" name="Picture 12">
            <a:extLst>
              <a:ext uri="{FF2B5EF4-FFF2-40B4-BE49-F238E27FC236}">
                <a16:creationId xmlns:a16="http://schemas.microsoft.com/office/drawing/2014/main" id="{C649B10B-C6C0-9343-B4A1-B5F893EA03C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0" name="Picture 9">
            <a:extLst>
              <a:ext uri="{FF2B5EF4-FFF2-40B4-BE49-F238E27FC236}">
                <a16:creationId xmlns:a16="http://schemas.microsoft.com/office/drawing/2014/main" id="{1E499C8D-BCAB-E14D-921E-530B44B74117}"/>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174068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836612" y="987425"/>
            <a:ext cx="5259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6554997" y="6356350"/>
            <a:ext cx="4024949" cy="365125"/>
          </a:xfrm>
        </p:spPr>
        <p:txBody>
          <a:bodyPr/>
          <a:lstStyle/>
          <a:p>
            <a:endParaRPr lang="en-US"/>
          </a:p>
        </p:txBody>
      </p:sp>
      <p:sp>
        <p:nvSpPr>
          <p:cNvPr id="8" name="Title 1">
            <a:extLst>
              <a:ext uri="{FF2B5EF4-FFF2-40B4-BE49-F238E27FC236}">
                <a16:creationId xmlns:a16="http://schemas.microsoft.com/office/drawing/2014/main" id="{81A563C7-2F84-1B48-BF2F-D304EFF70FFF}"/>
              </a:ext>
            </a:extLst>
          </p:cNvPr>
          <p:cNvSpPr>
            <a:spLocks noGrp="1"/>
          </p:cNvSpPr>
          <p:nvPr>
            <p:ph type="title"/>
          </p:nvPr>
        </p:nvSpPr>
        <p:spPr>
          <a:xfrm>
            <a:off x="6554998" y="458787"/>
            <a:ext cx="4798801" cy="1600200"/>
          </a:xfrm>
        </p:spPr>
        <p:txBody>
          <a:bodyPr anchor="b"/>
          <a:lstStyle>
            <a:lvl1pPr>
              <a:defRPr sz="3200">
                <a:solidFill>
                  <a:schemeClr val="tx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6554998" y="2882899"/>
            <a:ext cx="4798801" cy="29876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CD1CF260-E1ED-3347-A5A0-7E8BB8272CB2}"/>
              </a:ext>
            </a:extLst>
          </p:cNvPr>
          <p:cNvSpPr>
            <a:spLocks noGrp="1"/>
          </p:cNvSpPr>
          <p:nvPr>
            <p:ph type="body" idx="13"/>
          </p:nvPr>
        </p:nvSpPr>
        <p:spPr>
          <a:xfrm>
            <a:off x="6554998" y="2058987"/>
            <a:ext cx="4798801"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Slide Number Placeholder 5">
            <a:extLst>
              <a:ext uri="{FF2B5EF4-FFF2-40B4-BE49-F238E27FC236}">
                <a16:creationId xmlns:a16="http://schemas.microsoft.com/office/drawing/2014/main" id="{DF67954D-C7C4-5648-B035-95501654D7F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5" name="Rectangle 14">
            <a:extLst>
              <a:ext uri="{FF2B5EF4-FFF2-40B4-BE49-F238E27FC236}">
                <a16:creationId xmlns:a16="http://schemas.microsoft.com/office/drawing/2014/main" id="{42DB615C-DD98-924A-B954-9F9D25DA4684}"/>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C1DA99C5-60E6-8041-B684-B314C61C1B20}"/>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EE6C23-742C-964B-AEA2-7431101B65F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10195A0C-0D8E-4347-9EAF-AC25D6E8D5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1472296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5411894" y="457729"/>
            <a:ext cx="5941906"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786511"/>
            <a:ext cx="4341706" cy="47551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5411894" y="2881841"/>
            <a:ext cx="5941906"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5411893" y="6356350"/>
            <a:ext cx="512064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5411894" y="2057929"/>
            <a:ext cx="5941906"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2EF2A592-0B8F-B74C-84E5-F0A6B7249FE9}"/>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F07FD4C4-B4A2-6F42-A607-D8C4FDA97326}"/>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BA657963-3FF6-5741-969F-865555A06D49}"/>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B14EE9BC-DD38-9840-A159-D113D068293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86CD0122-09B8-174B-AF42-3C122797474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243242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9638D-548F-0944-9255-CD82A0FAC090}"/>
              </a:ext>
            </a:extLst>
          </p:cNvPr>
          <p:cNvSpPr>
            <a:spLocks noGrp="1"/>
          </p:cNvSpPr>
          <p:nvPr>
            <p:ph idx="1"/>
          </p:nvPr>
        </p:nvSpPr>
        <p:spPr>
          <a:xfrm>
            <a:off x="2267426" y="1395307"/>
            <a:ext cx="9597813" cy="35289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891F6F9-52C4-CD46-A75A-CEE11FDB09F5}"/>
              </a:ext>
            </a:extLst>
          </p:cNvPr>
          <p:cNvSpPr>
            <a:spLocks noGrp="1"/>
          </p:cNvSpPr>
          <p:nvPr>
            <p:ph type="ftr" sz="quarter" idx="11"/>
          </p:nvPr>
        </p:nvSpPr>
        <p:spPr>
          <a:xfrm>
            <a:off x="2697480" y="6356350"/>
            <a:ext cx="7772400" cy="365125"/>
          </a:xfrm>
        </p:spPr>
        <p:txBody>
          <a:bodyPr/>
          <a:lstStyle/>
          <a:p>
            <a:endParaRPr lang="en-US"/>
          </a:p>
        </p:txBody>
      </p:sp>
      <p:sp>
        <p:nvSpPr>
          <p:cNvPr id="9" name="Text Placeholder 3">
            <a:extLst>
              <a:ext uri="{FF2B5EF4-FFF2-40B4-BE49-F238E27FC236}">
                <a16:creationId xmlns:a16="http://schemas.microsoft.com/office/drawing/2014/main" id="{3B9BFDA8-DBCD-8745-807E-40E0977A0C64}"/>
              </a:ext>
            </a:extLst>
          </p:cNvPr>
          <p:cNvSpPr>
            <a:spLocks noGrp="1"/>
          </p:cNvSpPr>
          <p:nvPr>
            <p:ph type="body" sz="half" idx="2"/>
          </p:nvPr>
        </p:nvSpPr>
        <p:spPr>
          <a:xfrm>
            <a:off x="2872792" y="5100321"/>
            <a:ext cx="8481007" cy="7770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51EEC05B-7AA4-604B-8B17-A7B4A4D40EC5}"/>
              </a:ext>
            </a:extLst>
          </p:cNvPr>
          <p:cNvSpPr>
            <a:spLocks noGrp="1"/>
          </p:cNvSpPr>
          <p:nvPr>
            <p:ph type="title"/>
          </p:nvPr>
        </p:nvSpPr>
        <p:spPr>
          <a:xfrm>
            <a:off x="2872792" y="153516"/>
            <a:ext cx="8387079" cy="538163"/>
          </a:xfrm>
        </p:spPr>
        <p:txBody>
          <a:bodyPr anchor="t" anchorCtr="0">
            <a:noAutofit/>
          </a:bodyPr>
          <a:lstStyle>
            <a:lvl1pPr>
              <a:defRPr sz="3600">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604CC10E-F20D-424E-9142-80B9852CF2E3}"/>
              </a:ext>
            </a:extLst>
          </p:cNvPr>
          <p:cNvSpPr>
            <a:spLocks noGrp="1"/>
          </p:cNvSpPr>
          <p:nvPr>
            <p:ph type="body" idx="13"/>
          </p:nvPr>
        </p:nvSpPr>
        <p:spPr>
          <a:xfrm>
            <a:off x="2872793" y="791051"/>
            <a:ext cx="8387078" cy="424732"/>
          </a:xfrm>
        </p:spPr>
        <p:txBody>
          <a:bodyPr anchor="t" anchorCtr="0">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Slide Number Placeholder 5">
            <a:extLst>
              <a:ext uri="{FF2B5EF4-FFF2-40B4-BE49-F238E27FC236}">
                <a16:creationId xmlns:a16="http://schemas.microsoft.com/office/drawing/2014/main" id="{41410BA5-F2D5-1C44-8CA7-5C21BEAFAB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7" name="Rectangle 16">
            <a:extLst>
              <a:ext uri="{FF2B5EF4-FFF2-40B4-BE49-F238E27FC236}">
                <a16:creationId xmlns:a16="http://schemas.microsoft.com/office/drawing/2014/main" id="{22955358-36D1-2840-B8EC-1943E1496AB9}"/>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929FFCDB-9930-0F4C-873F-4E2D42A7C24A}"/>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49053A34-13F7-BD4E-B80C-2084EE56D86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2" name="Picture 11">
            <a:extLst>
              <a:ext uri="{FF2B5EF4-FFF2-40B4-BE49-F238E27FC236}">
                <a16:creationId xmlns:a16="http://schemas.microsoft.com/office/drawing/2014/main" id="{2450B6B4-90E3-7D4D-A044-D19C3F96F3C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3774348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1"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34FF6D7B-CE0A-7741-A49A-59DE283D6085}"/>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7B99EE0E-9832-9346-A31E-35D1BCF72753}"/>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6" name="Rectangle 15">
            <a:extLst>
              <a:ext uri="{FF2B5EF4-FFF2-40B4-BE49-F238E27FC236}">
                <a16:creationId xmlns:a16="http://schemas.microsoft.com/office/drawing/2014/main" id="{299A4509-8F30-2741-92BC-9874D53C3AE6}"/>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7" name="Picture 16">
            <a:extLst>
              <a:ext uri="{FF2B5EF4-FFF2-40B4-BE49-F238E27FC236}">
                <a16:creationId xmlns:a16="http://schemas.microsoft.com/office/drawing/2014/main" id="{FF50FDD9-4137-2940-ABFB-36E5D84174E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5579C231-C4B9-3E45-8B06-1B862B20CCF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2270542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FCF4B3-FD37-C24D-88FC-144E4ABAD195}"/>
              </a:ext>
              <a:ext uri="{C183D7F6-B498-43B3-948B-1728B52AA6E4}">
                <adec:decorative xmlns:adec="http://schemas.microsoft.com/office/drawing/2017/decorative" val="1"/>
              </a:ext>
            </a:extLst>
          </p:cNvPr>
          <p:cNvSpPr/>
          <p:nvPr/>
        </p:nvSpPr>
        <p:spPr>
          <a:xfrm>
            <a:off x="2400300" y="-1"/>
            <a:ext cx="5449994" cy="795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7850294"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9876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80" y="6356350"/>
            <a:ext cx="4549986"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b" anchorCtr="0"/>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838200" y="972660"/>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2708030" y="87922"/>
            <a:ext cx="475663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95D6A67E-6E46-944E-A69D-913C1AAA172B}"/>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5141FEEE-9447-1A4D-8F40-1FBA0778C57B}"/>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CE822CE6-849A-B542-8D41-115D26FB26EA}"/>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FAE21CD-3062-3744-8AB3-59E9B24E6BD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720A3FA9-844A-F44B-9C58-7758BE441A45}"/>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90611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3F167E8-A9F4-664E-8AB7-2DB004D39A84}"/>
              </a:ext>
            </a:extLst>
          </p:cNvPr>
          <p:cNvSpPr>
            <a:spLocks noGrp="1"/>
          </p:cNvSpPr>
          <p:nvPr>
            <p:ph type="pic" idx="1"/>
          </p:nvPr>
        </p:nvSpPr>
        <p:spPr>
          <a:xfrm>
            <a:off x="301752" y="0"/>
            <a:ext cx="434170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a:extLst>
              <a:ext uri="{FF2B5EF4-FFF2-40B4-BE49-F238E27FC236}">
                <a16:creationId xmlns:a16="http://schemas.microsoft.com/office/drawing/2014/main" id="{C0FCF4B3-FD37-C24D-88FC-144E4ABAD195}"/>
              </a:ext>
              <a:ext uri="{C183D7F6-B498-43B3-948B-1728B52AA6E4}">
                <adec:decorative xmlns:adec="http://schemas.microsoft.com/office/drawing/2017/decorative" val="1"/>
              </a:ext>
            </a:extLst>
          </p:cNvPr>
          <p:cNvSpPr/>
          <p:nvPr/>
        </p:nvSpPr>
        <p:spPr>
          <a:xfrm>
            <a:off x="4643458" y="-9144"/>
            <a:ext cx="7548542" cy="77978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4944533" y="3132079"/>
            <a:ext cx="6409267" cy="2987676"/>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4944533" y="6444625"/>
            <a:ext cx="5500730"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4944533" y="2308167"/>
            <a:ext cx="6409267" cy="823912"/>
          </a:xfrm>
        </p:spPr>
        <p:txBody>
          <a:bodyPr anchor="b" anchorCtr="0"/>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8">
            <a:extLst>
              <a:ext uri="{FF2B5EF4-FFF2-40B4-BE49-F238E27FC236}">
                <a16:creationId xmlns:a16="http://schemas.microsoft.com/office/drawing/2014/main" id="{F282A26D-0CD0-304D-85F2-3B2473CEBC9E}"/>
              </a:ext>
            </a:extLst>
          </p:cNvPr>
          <p:cNvSpPr>
            <a:spLocks noGrp="1"/>
          </p:cNvSpPr>
          <p:nvPr>
            <p:ph type="title"/>
          </p:nvPr>
        </p:nvSpPr>
        <p:spPr>
          <a:xfrm>
            <a:off x="4944534" y="1060338"/>
            <a:ext cx="6409266" cy="1245607"/>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7FCB0D47-9D65-FD47-BAB1-018332AA3C2A}"/>
              </a:ext>
            </a:extLst>
          </p:cNvPr>
          <p:cNvSpPr>
            <a:spLocks noGrp="1"/>
          </p:cNvSpPr>
          <p:nvPr>
            <p:ph type="subTitle" idx="14"/>
          </p:nvPr>
        </p:nvSpPr>
        <p:spPr>
          <a:xfrm>
            <a:off x="4944532" y="78778"/>
            <a:ext cx="6409267" cy="641839"/>
          </a:xfrm>
        </p:spPr>
        <p:txBody>
          <a:bodyPr anchor="b"/>
          <a:lstStyle>
            <a:lvl1pPr marL="0" indent="0" algn="l">
              <a:buNone/>
              <a:defRPr sz="2400" b="1"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Slide Number Placeholder 5">
            <a:extLst>
              <a:ext uri="{FF2B5EF4-FFF2-40B4-BE49-F238E27FC236}">
                <a16:creationId xmlns:a16="http://schemas.microsoft.com/office/drawing/2014/main" id="{A6CEFB7A-A094-6644-90D1-BD705824038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6" name="Rectangle 15">
            <a:extLst>
              <a:ext uri="{FF2B5EF4-FFF2-40B4-BE49-F238E27FC236}">
                <a16:creationId xmlns:a16="http://schemas.microsoft.com/office/drawing/2014/main" id="{B3AB5ED6-0767-7E41-B6CC-81A584C38998}"/>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8" name="Rectangle 17">
            <a:extLst>
              <a:ext uri="{FF2B5EF4-FFF2-40B4-BE49-F238E27FC236}">
                <a16:creationId xmlns:a16="http://schemas.microsoft.com/office/drawing/2014/main" id="{04686688-3DD2-3448-B1ED-932032E0DDAC}"/>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9" name="Picture 18">
            <a:extLst>
              <a:ext uri="{FF2B5EF4-FFF2-40B4-BE49-F238E27FC236}">
                <a16:creationId xmlns:a16="http://schemas.microsoft.com/office/drawing/2014/main" id="{07E999CD-F4C0-1E4C-9904-B911D67310B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4" name="Picture 13">
            <a:extLst>
              <a:ext uri="{FF2B5EF4-FFF2-40B4-BE49-F238E27FC236}">
                <a16:creationId xmlns:a16="http://schemas.microsoft.com/office/drawing/2014/main" id="{3A94872F-BC41-4A4E-A43D-130846C1B169}"/>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416215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Picture with Caption">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B34137-2621-CB47-82E8-F58E559E813A}"/>
              </a:ext>
              <a:ext uri="{C183D7F6-B498-43B3-948B-1728B52AA6E4}">
                <adec:decorative xmlns:adec="http://schemas.microsoft.com/office/drawing/2017/decorative" val="1"/>
              </a:ext>
            </a:extLst>
          </p:cNvPr>
          <p:cNvSpPr/>
          <p:nvPr/>
        </p:nvSpPr>
        <p:spPr>
          <a:xfrm>
            <a:off x="301752" y="786511"/>
            <a:ext cx="7262264" cy="47305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BA7B4-ECD6-7847-A28F-6D4395D6CA52}"/>
              </a:ext>
            </a:extLst>
          </p:cNvPr>
          <p:cNvSpPr>
            <a:spLocks noGrp="1"/>
          </p:cNvSpPr>
          <p:nvPr>
            <p:ph type="title"/>
          </p:nvPr>
        </p:nvSpPr>
        <p:spPr>
          <a:xfrm>
            <a:off x="838199" y="1022773"/>
            <a:ext cx="6409267" cy="1197716"/>
          </a:xfrm>
        </p:spPr>
        <p:txBody>
          <a:bodyPr anchor="b"/>
          <a:lstStyle>
            <a:lvl1pPr>
              <a:defRPr sz="3200">
                <a:solidFill>
                  <a:schemeClr val="tx1"/>
                </a:solidFill>
                <a:latin typeface="Merriweather" panose="02000000000000000000" pitchFamily="2" charset="77"/>
                <a:cs typeface="Merriweather" panose="02000000000000000000" pitchFamily="2" charset="77"/>
              </a:defRPr>
            </a:lvl1pPr>
          </a:lstStyle>
          <a:p>
            <a:r>
              <a:rPr lang="en-US" dirty="0"/>
              <a:t>Click to edit Master title style</a:t>
            </a:r>
          </a:p>
        </p:txBody>
      </p:sp>
      <p:sp>
        <p:nvSpPr>
          <p:cNvPr id="4" name="Text Placeholder 3">
            <a:extLst>
              <a:ext uri="{FF2B5EF4-FFF2-40B4-BE49-F238E27FC236}">
                <a16:creationId xmlns:a16="http://schemas.microsoft.com/office/drawing/2014/main" id="{C88A8C4D-0571-1D4E-A3D3-DAE88F530426}"/>
              </a:ext>
            </a:extLst>
          </p:cNvPr>
          <p:cNvSpPr>
            <a:spLocks noGrp="1"/>
          </p:cNvSpPr>
          <p:nvPr>
            <p:ph type="body" sz="half" idx="2"/>
          </p:nvPr>
        </p:nvSpPr>
        <p:spPr>
          <a:xfrm>
            <a:off x="838199" y="3044401"/>
            <a:ext cx="6409267" cy="2221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6F79942-66B5-1E49-A412-4C74DE3C301D}"/>
              </a:ext>
            </a:extLst>
          </p:cNvPr>
          <p:cNvSpPr>
            <a:spLocks noGrp="1"/>
          </p:cNvSpPr>
          <p:nvPr>
            <p:ph type="ftr" sz="quarter" idx="11"/>
          </p:nvPr>
        </p:nvSpPr>
        <p:spPr>
          <a:xfrm>
            <a:off x="2697479" y="6356350"/>
            <a:ext cx="7772093" cy="365125"/>
          </a:xfrm>
        </p:spPr>
        <p:txBody>
          <a:bodyPr/>
          <a:lstStyle/>
          <a:p>
            <a:endParaRPr lang="en-US" dirty="0"/>
          </a:p>
        </p:txBody>
      </p:sp>
      <p:sp>
        <p:nvSpPr>
          <p:cNvPr id="8" name="Text Placeholder 2">
            <a:extLst>
              <a:ext uri="{FF2B5EF4-FFF2-40B4-BE49-F238E27FC236}">
                <a16:creationId xmlns:a16="http://schemas.microsoft.com/office/drawing/2014/main" id="{5E9797BB-2CDC-E54C-8624-4F5B2B4FCF39}"/>
              </a:ext>
            </a:extLst>
          </p:cNvPr>
          <p:cNvSpPr>
            <a:spLocks noGrp="1"/>
          </p:cNvSpPr>
          <p:nvPr>
            <p:ph type="body" idx="13"/>
          </p:nvPr>
        </p:nvSpPr>
        <p:spPr>
          <a:xfrm>
            <a:off x="838199" y="2220489"/>
            <a:ext cx="6409267" cy="823912"/>
          </a:xfrm>
        </p:spPr>
        <p:txBody>
          <a:bodyPr anchor="t" anchorCtr="0"/>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Slide Number Placeholder 5">
            <a:extLst>
              <a:ext uri="{FF2B5EF4-FFF2-40B4-BE49-F238E27FC236}">
                <a16:creationId xmlns:a16="http://schemas.microsoft.com/office/drawing/2014/main" id="{E1243268-6A38-DD45-B783-211F1FC8EFE6}"/>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13" name="Rectangle 12">
            <a:extLst>
              <a:ext uri="{FF2B5EF4-FFF2-40B4-BE49-F238E27FC236}">
                <a16:creationId xmlns:a16="http://schemas.microsoft.com/office/drawing/2014/main" id="{8DD70BBF-D356-BA40-947C-93629885FB90}"/>
              </a:ext>
              <a:ext uri="{C183D7F6-B498-43B3-948B-1728B52AA6E4}">
                <adec:decorative xmlns:adec="http://schemas.microsoft.com/office/drawing/2017/decorative" val="1"/>
              </a:ext>
            </a:extLst>
          </p:cNvPr>
          <p:cNvSpPr/>
          <p:nvPr userDrawn="1"/>
        </p:nvSpPr>
        <p:spPr>
          <a:xfrm>
            <a:off x="-13716" y="954"/>
            <a:ext cx="301752" cy="6862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4" name="Rectangle 13">
            <a:extLst>
              <a:ext uri="{FF2B5EF4-FFF2-40B4-BE49-F238E27FC236}">
                <a16:creationId xmlns:a16="http://schemas.microsoft.com/office/drawing/2014/main" id="{09638039-F387-794A-BC78-56C59180B4D0}"/>
              </a:ext>
              <a:ext uri="{C183D7F6-B498-43B3-948B-1728B52AA6E4}">
                <adec:decorative xmlns:adec="http://schemas.microsoft.com/office/drawing/2017/decorative" val="1"/>
              </a:ext>
            </a:extLst>
          </p:cNvPr>
          <p:cNvSpPr/>
          <p:nvPr userDrawn="1"/>
        </p:nvSpPr>
        <p:spPr>
          <a:xfrm>
            <a:off x="-13716" y="0"/>
            <a:ext cx="182880" cy="68671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15" name="Picture 14">
            <a:extLst>
              <a:ext uri="{FF2B5EF4-FFF2-40B4-BE49-F238E27FC236}">
                <a16:creationId xmlns:a16="http://schemas.microsoft.com/office/drawing/2014/main" id="{472DFE7A-0524-CF4D-AFEA-BF0FDEAD3C1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370332" y="5697855"/>
            <a:ext cx="1828800" cy="1023620"/>
          </a:xfrm>
          <a:prstGeom prst="rect">
            <a:avLst/>
          </a:prstGeom>
        </p:spPr>
      </p:pic>
      <p:pic>
        <p:nvPicPr>
          <p:cNvPr id="17" name="Picture 16">
            <a:extLst>
              <a:ext uri="{FF2B5EF4-FFF2-40B4-BE49-F238E27FC236}">
                <a16:creationId xmlns:a16="http://schemas.microsoft.com/office/drawing/2014/main" id="{9D2283A9-15A2-A943-A222-999B943C9F28}"/>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0"/>
            <a:ext cx="2400300" cy="795655"/>
          </a:xfrm>
          <a:prstGeom prst="rect">
            <a:avLst/>
          </a:prstGeom>
        </p:spPr>
      </p:pic>
    </p:spTree>
    <p:extLst>
      <p:ext uri="{BB962C8B-B14F-4D97-AF65-F5344CB8AC3E}">
        <p14:creationId xmlns:p14="http://schemas.microsoft.com/office/powerpoint/2010/main" val="539057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l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838201" y="6356350"/>
            <a:ext cx="73152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84687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902BA2-364D-0C4E-B8DD-457BC5FFA3A6}"/>
              </a:ext>
              <a:ext uri="{C183D7F6-B498-43B3-948B-1728B52AA6E4}">
                <adec:decorative xmlns:adec="http://schemas.microsoft.com/office/drawing/2017/decorative" val="1"/>
              </a:ext>
            </a:extLst>
          </p:cNvPr>
          <p:cNvSpPr/>
          <p:nvPr/>
        </p:nvSpPr>
        <p:spPr>
          <a:xfrm>
            <a:off x="0" y="-4095"/>
            <a:ext cx="12188951"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2A054F-1152-C640-A700-D1E58910EFF9}"/>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695F678-1ED5-5B47-A01C-AD7E2DAC54A3}"/>
              </a:ext>
            </a:extLst>
          </p:cNvPr>
          <p:cNvSpPr>
            <a:spLocks noGrp="1"/>
          </p:cNvSpPr>
          <p:nvPr>
            <p:ph type="ftr" sz="quarter" idx="11"/>
          </p:nvPr>
        </p:nvSpPr>
        <p:spPr>
          <a:xfrm>
            <a:off x="2400299" y="6356350"/>
            <a:ext cx="7997735" cy="365125"/>
          </a:xfrm>
          <a:prstGeom prst="rect">
            <a:avLst/>
          </a:prstGeom>
        </p:spPr>
        <p:txBody>
          <a:bodyPr/>
          <a:lstStyle>
            <a:lvl1pPr>
              <a:defRPr>
                <a:solidFill>
                  <a:schemeClr val="bg1"/>
                </a:solidFill>
              </a:defRPr>
            </a:lvl1pPr>
          </a:lstStyle>
          <a:p>
            <a:endParaRPr lang="en-US"/>
          </a:p>
        </p:txBody>
      </p:sp>
      <p:sp>
        <p:nvSpPr>
          <p:cNvPr id="8" name="Slide Number Placeholder 5">
            <a:extLst>
              <a:ext uri="{FF2B5EF4-FFF2-40B4-BE49-F238E27FC236}">
                <a16:creationId xmlns:a16="http://schemas.microsoft.com/office/drawing/2014/main" id="{F8208652-C905-8B4F-8E29-88F896401EB8}"/>
              </a:ext>
            </a:extLst>
          </p:cNvPr>
          <p:cNvSpPr>
            <a:spLocks noGrp="1"/>
          </p:cNvSpPr>
          <p:nvPr>
            <p:ph type="sldNum" sz="quarter" idx="4"/>
          </p:nvPr>
        </p:nvSpPr>
        <p:spPr>
          <a:xfrm>
            <a:off x="10805160" y="6356350"/>
            <a:ext cx="548640" cy="554523"/>
          </a:xfrm>
          <a:prstGeom prst="rect">
            <a:avLst/>
          </a:prstGeom>
          <a:noFill/>
          <a:ln w="76200">
            <a:solidFill>
              <a:schemeClr val="tx2"/>
            </a:solidFill>
            <a:miter lim="800000"/>
          </a:ln>
        </p:spPr>
        <p:txBody>
          <a:bodyPr vert="horz" wrap="none" lIns="45720" tIns="45720" rIns="45720" bIns="45720" rtlCol="0" anchor="ctr">
            <a:normAutofit/>
          </a:bodyPr>
          <a:lstStyle>
            <a:lvl1pPr algn="ctr">
              <a:defRPr sz="1600" b="0" i="0">
                <a:solidFill>
                  <a:schemeClr val="bg1"/>
                </a:solidFill>
                <a:latin typeface="Public Sans Medium" pitchFamily="2" charset="77"/>
              </a:defRPr>
            </a:lvl1pPr>
          </a:lstStyle>
          <a:p>
            <a:fld id="{017D9891-871D-D84C-B216-77B96298C297}" type="slidenum">
              <a:rPr lang="en-US" smtClean="0"/>
              <a:pPr/>
              <a:t>‹#›</a:t>
            </a:fld>
            <a:endParaRPr lang="en-US" dirty="0"/>
          </a:p>
        </p:txBody>
      </p:sp>
      <p:pic>
        <p:nvPicPr>
          <p:cNvPr id="9" name="Picture 8">
            <a:extLst>
              <a:ext uri="{FF2B5EF4-FFF2-40B4-BE49-F238E27FC236}">
                <a16:creationId xmlns:a16="http://schemas.microsoft.com/office/drawing/2014/main" id="{D644F058-E022-EA40-AA39-3266ECA712D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82880" y="5561330"/>
            <a:ext cx="2057400" cy="1160145"/>
          </a:xfrm>
          <a:prstGeom prst="rect">
            <a:avLst/>
          </a:prstGeom>
        </p:spPr>
      </p:pic>
      <p:pic>
        <p:nvPicPr>
          <p:cNvPr id="12" name="Picture 11">
            <a:extLst>
              <a:ext uri="{FF2B5EF4-FFF2-40B4-BE49-F238E27FC236}">
                <a16:creationId xmlns:a16="http://schemas.microsoft.com/office/drawing/2014/main" id="{54FDEB54-C747-C24A-A2DF-27BBCC83A0B7}"/>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0" y="0"/>
            <a:ext cx="2400300" cy="795655"/>
          </a:xfrm>
          <a:prstGeom prst="rect">
            <a:avLst/>
          </a:prstGeom>
        </p:spPr>
      </p:pic>
    </p:spTree>
    <p:extLst>
      <p:ext uri="{BB962C8B-B14F-4D97-AF65-F5344CB8AC3E}">
        <p14:creationId xmlns:p14="http://schemas.microsoft.com/office/powerpoint/2010/main" val="354974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CE472-CD53-D24A-821D-564A11038CB8}"/>
              </a:ext>
              <a:ext uri="{C183D7F6-B498-43B3-948B-1728B52AA6E4}">
                <adec:decorative xmlns:adec="http://schemas.microsoft.com/office/drawing/2017/decorative" val="1"/>
              </a:ext>
            </a:extLst>
          </p:cNvPr>
          <p:cNvSpPr/>
          <p:nvPr userDrawn="1"/>
        </p:nvSpPr>
        <p:spPr>
          <a:xfrm>
            <a:off x="0" y="297656"/>
            <a:ext cx="12192000" cy="3131343"/>
          </a:xfrm>
          <a:prstGeom prst="rect">
            <a:avLst/>
          </a:prstGeom>
          <a:gradFill flip="none" rotWithShape="1">
            <a:gsLst>
              <a:gs pos="0">
                <a:schemeClr val="bg1"/>
              </a:gs>
              <a:gs pos="50000">
                <a:schemeClr val="bg1"/>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C7A1B-8A52-ED4A-85CE-02B32FFBE8C7}"/>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9B4B665-E6BA-134B-9276-8F93C84D6EE9}"/>
              </a:ext>
            </a:extLst>
          </p:cNvPr>
          <p:cNvSpPr>
            <a:spLocks noGrp="1"/>
          </p:cNvSpPr>
          <p:nvPr>
            <p:ph type="subTitle" idx="1"/>
          </p:nvPr>
        </p:nvSpPr>
        <p:spPr>
          <a:xfrm>
            <a:off x="1524000" y="3602038"/>
            <a:ext cx="9144000" cy="1655762"/>
          </a:xfrm>
        </p:spPr>
        <p:txBody>
          <a:bodyPr>
            <a:normAutofit/>
          </a:bodyPr>
          <a:lstStyle>
            <a:lvl1pPr marL="0" indent="0" algn="ctr">
              <a:buNone/>
              <a:defRPr sz="3200" b="1" i="0">
                <a:solidFill>
                  <a:schemeClr val="tx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B9BD311-3B95-7345-9AA4-0135B6B8F2EC}"/>
              </a:ext>
            </a:extLst>
          </p:cNvPr>
          <p:cNvSpPr>
            <a:spLocks noGrp="1"/>
          </p:cNvSpPr>
          <p:nvPr>
            <p:ph type="ftr" sz="quarter" idx="11"/>
          </p:nvPr>
        </p:nvSpPr>
        <p:spPr>
          <a:xfrm>
            <a:off x="2400299" y="6356350"/>
            <a:ext cx="7997735" cy="365125"/>
          </a:xfrm>
          <a:prstGeom prst="rect">
            <a:avLst/>
          </a:prstGeom>
        </p:spPr>
        <p:txBody>
          <a:bodyPr/>
          <a:lstStyle/>
          <a:p>
            <a:endParaRPr lang="en-US" dirty="0"/>
          </a:p>
        </p:txBody>
      </p:sp>
      <p:sp>
        <p:nvSpPr>
          <p:cNvPr id="7" name="Rectangle 6">
            <a:extLst>
              <a:ext uri="{FF2B5EF4-FFF2-40B4-BE49-F238E27FC236}">
                <a16:creationId xmlns:a16="http://schemas.microsoft.com/office/drawing/2014/main" id="{2D0914D7-9568-C845-8EA9-3B8A63C85FA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95E91-F8C5-0E4F-94FA-4F1A4750CFB3}"/>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D5600052-9486-8445-917F-81C0E8996034}"/>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pic>
        <p:nvPicPr>
          <p:cNvPr id="11" name="Picture 10">
            <a:extLst>
              <a:ext uri="{FF2B5EF4-FFF2-40B4-BE49-F238E27FC236}">
                <a16:creationId xmlns:a16="http://schemas.microsoft.com/office/drawing/2014/main" id="{A9557A27-F685-964D-A36E-55E968C52DB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2" name="Picture 11">
            <a:extLst>
              <a:ext uri="{FF2B5EF4-FFF2-40B4-BE49-F238E27FC236}">
                <a16:creationId xmlns:a16="http://schemas.microsoft.com/office/drawing/2014/main" id="{313B813C-3E17-F647-99B7-A91C374080F7}"/>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413067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949777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l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1C033E-C883-9846-AB43-077778779C24}"/>
              </a:ext>
              <a:ext uri="{C183D7F6-B498-43B3-948B-1728B52AA6E4}">
                <adec:decorative xmlns:adec="http://schemas.microsoft.com/office/drawing/2017/decorative" val="1"/>
              </a:ext>
            </a:extLst>
          </p:cNvPr>
          <p:cNvSpPr/>
          <p:nvPr/>
        </p:nvSpPr>
        <p:spPr>
          <a:xfrm>
            <a:off x="0" y="-4095"/>
            <a:ext cx="12188952" cy="30175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82D1F-F6B8-8B45-95AC-631B78E0DD8B}"/>
              </a:ext>
              <a:ext uri="{C183D7F6-B498-43B3-948B-1728B52AA6E4}">
                <adec:decorative xmlns:adec="http://schemas.microsoft.com/office/drawing/2017/decorative" val="1"/>
              </a:ext>
            </a:extLst>
          </p:cNvPr>
          <p:cNvSpPr/>
          <p:nvPr/>
        </p:nvSpPr>
        <p:spPr>
          <a:xfrm>
            <a:off x="0" y="0"/>
            <a:ext cx="12188952" cy="18288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C033CFF-1E1A-9C49-A6DE-28B4EA5A6713}"/>
              </a:ext>
            </a:extLst>
          </p:cNvPr>
          <p:cNvSpPr>
            <a:spLocks noGrp="1"/>
          </p:cNvSpPr>
          <p:nvPr>
            <p:ph type="ftr" sz="quarter" idx="11"/>
          </p:nvPr>
        </p:nvSpPr>
        <p:spPr>
          <a:xfrm>
            <a:off x="2651146" y="6356350"/>
            <a:ext cx="7772400" cy="365125"/>
          </a:xfrm>
          <a:prstGeom prst="rect">
            <a:avLst/>
          </a:prstGeom>
        </p:spPr>
        <p:txBody>
          <a:bodyPr/>
          <a:lstStyle/>
          <a:p>
            <a:endParaRPr lang="en-US"/>
          </a:p>
        </p:txBody>
      </p:sp>
      <p:sp>
        <p:nvSpPr>
          <p:cNvPr id="10" name="Slide Number Placeholder 5">
            <a:extLst>
              <a:ext uri="{FF2B5EF4-FFF2-40B4-BE49-F238E27FC236}">
                <a16:creationId xmlns:a16="http://schemas.microsoft.com/office/drawing/2014/main" id="{DDDA65CB-52CC-C74B-8C40-3E10D70F4A9F}"/>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
        <p:nvSpPr>
          <p:cNvPr id="2" name="Title 1">
            <a:extLst>
              <a:ext uri="{FF2B5EF4-FFF2-40B4-BE49-F238E27FC236}">
                <a16:creationId xmlns:a16="http://schemas.microsoft.com/office/drawing/2014/main" id="{A4671EC4-BE56-924E-B061-DE3311B2272C}"/>
              </a:ext>
            </a:extLst>
          </p:cNvPr>
          <p:cNvSpPr>
            <a:spLocks noGrp="1"/>
          </p:cNvSpPr>
          <p:nvPr>
            <p:ph type="title"/>
          </p:nvPr>
        </p:nvSpPr>
        <p:spPr>
          <a:xfrm>
            <a:off x="2651146" y="972660"/>
            <a:ext cx="8702654"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4CE342-AC6D-A146-A277-57208BFAA6F5}"/>
              </a:ext>
            </a:extLst>
          </p:cNvPr>
          <p:cNvSpPr>
            <a:spLocks noGrp="1"/>
          </p:cNvSpPr>
          <p:nvPr>
            <p:ph idx="1"/>
          </p:nvPr>
        </p:nvSpPr>
        <p:spPr>
          <a:xfrm>
            <a:off x="2651146" y="2298223"/>
            <a:ext cx="8702654" cy="38787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a:extLst>
              <a:ext uri="{FF2B5EF4-FFF2-40B4-BE49-F238E27FC236}">
                <a16:creationId xmlns:a16="http://schemas.microsoft.com/office/drawing/2014/main" id="{96F5FC51-D9F7-C94A-980B-069B20A4049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2400300" cy="795655"/>
          </a:xfrm>
          <a:prstGeom prst="rect">
            <a:avLst/>
          </a:prstGeom>
        </p:spPr>
      </p:pic>
      <p:pic>
        <p:nvPicPr>
          <p:cNvPr id="17" name="Picture 16">
            <a:extLst>
              <a:ext uri="{FF2B5EF4-FFF2-40B4-BE49-F238E27FC236}">
                <a16:creationId xmlns:a16="http://schemas.microsoft.com/office/drawing/2014/main" id="{5660CB2E-AC3B-6045-9357-595AFFD0851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82880" y="5565616"/>
            <a:ext cx="2057400" cy="1151572"/>
          </a:xfrm>
          <a:prstGeom prst="rect">
            <a:avLst/>
          </a:prstGeom>
        </p:spPr>
      </p:pic>
    </p:spTree>
    <p:extLst>
      <p:ext uri="{BB962C8B-B14F-4D97-AF65-F5344CB8AC3E}">
        <p14:creationId xmlns:p14="http://schemas.microsoft.com/office/powerpoint/2010/main" val="245279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1.jp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theme" Target="../theme/theme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4135539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3" r:id="rId3"/>
    <p:sldLayoutId id="2147483876" r:id="rId4"/>
    <p:sldLayoutId id="2147483877" r:id="rId5"/>
    <p:sldLayoutId id="2147483870" r:id="rId6"/>
    <p:sldLayoutId id="2147483787" r:id="rId7"/>
    <p:sldLayoutId id="2147483788" r:id="rId8"/>
    <p:sldLayoutId id="2147483874" r:id="rId9"/>
    <p:sldLayoutId id="2147483872"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897" r:id="rId19"/>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427817016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8" r:id="rId20"/>
    <p:sldLayoutId id="2147483901" r:id="rId21"/>
    <p:sldLayoutId id="2147483902" r:id="rId22"/>
    <p:sldLayoutId id="2147483905" r:id="rId23"/>
    <p:sldLayoutId id="2147483906" r:id="rId24"/>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59F806-00C0-064D-A912-1A97F3BE4EA5}"/>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endParaRPr lang="en-US" dirty="0"/>
          </a:p>
        </p:txBody>
      </p:sp>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8275BD15-69C7-4040-8D20-3E7074F4113A}"/>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bg1">
                <a:lumMod val="95000"/>
              </a:schemeClr>
            </a:solidFill>
            <a:miter lim="800000"/>
          </a:ln>
        </p:spPr>
        <p:txBody>
          <a:bodyPr vert="horz" wrap="none" lIns="45720" tIns="45720" rIns="45720" bIns="45720" rtlCol="0" anchor="ctr">
            <a:normAutofit/>
          </a:bodyPr>
          <a:lstStyle>
            <a:lvl1pPr algn="ctr">
              <a:defRPr sz="1600" b="0" i="0">
                <a:solidFill>
                  <a:schemeClr val="tx2"/>
                </a:solidFill>
                <a:latin typeface="Public Sans Medium"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366764720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99" r:id="rId15"/>
  </p:sldLayoutIdLst>
  <p:hf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accent6">
              <a:lumMod val="10000"/>
            </a:schemeClr>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6">
              <a:lumMod val="10000"/>
            </a:schemeClr>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accent6">
              <a:lumMod val="10000"/>
            </a:schemeClr>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accent6">
              <a:lumMod val="10000"/>
            </a:schemeClr>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DA396-3EB3-034A-8B02-0F15C5A7FE4A}"/>
              </a:ext>
            </a:extLst>
          </p:cNvPr>
          <p:cNvSpPr>
            <a:spLocks noGrp="1"/>
          </p:cNvSpPr>
          <p:nvPr>
            <p:ph type="title"/>
          </p:nvPr>
        </p:nvSpPr>
        <p:spPr>
          <a:xfrm>
            <a:off x="838200" y="97266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61E4F7-6AFF-B146-857C-3C9B1BDA1C91}"/>
              </a:ext>
            </a:extLst>
          </p:cNvPr>
          <p:cNvSpPr>
            <a:spLocks noGrp="1"/>
          </p:cNvSpPr>
          <p:nvPr>
            <p:ph type="body" idx="1"/>
          </p:nvPr>
        </p:nvSpPr>
        <p:spPr>
          <a:xfrm>
            <a:off x="838200" y="2298223"/>
            <a:ext cx="10515600" cy="3878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D7191D37-91C7-B644-8A25-FA8A8AF6A60B}"/>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b="0" i="0">
                <a:solidFill>
                  <a:srgbClr val="636569"/>
                </a:solidFill>
                <a:latin typeface="Public Sans" pitchFamily="2" charset="77"/>
              </a:defRPr>
            </a:lvl1pPr>
          </a:lstStyle>
          <a:p>
            <a:endParaRPr lang="en-US" dirty="0"/>
          </a:p>
        </p:txBody>
      </p:sp>
      <p:sp>
        <p:nvSpPr>
          <p:cNvPr id="7" name="Slide Number Placeholder 5">
            <a:extLst>
              <a:ext uri="{FF2B5EF4-FFF2-40B4-BE49-F238E27FC236}">
                <a16:creationId xmlns:a16="http://schemas.microsoft.com/office/drawing/2014/main" id="{0999DA2D-B23D-5642-894C-CD6C09BC3A48}"/>
              </a:ext>
            </a:extLst>
          </p:cNvPr>
          <p:cNvSpPr>
            <a:spLocks noGrp="1"/>
          </p:cNvSpPr>
          <p:nvPr>
            <p:ph type="sldNum" sz="quarter" idx="4"/>
          </p:nvPr>
        </p:nvSpPr>
        <p:spPr>
          <a:xfrm>
            <a:off x="10805160" y="6356350"/>
            <a:ext cx="548640" cy="554523"/>
          </a:xfrm>
          <a:prstGeom prst="rect">
            <a:avLst/>
          </a:prstGeom>
          <a:solidFill>
            <a:schemeClr val="bg1"/>
          </a:solidFill>
          <a:ln w="76200">
            <a:solidFill>
              <a:schemeClr val="tx2">
                <a:lumMod val="20000"/>
                <a:lumOff val="80000"/>
              </a:schemeClr>
            </a:solidFill>
            <a:miter lim="800000"/>
          </a:ln>
        </p:spPr>
        <p:txBody>
          <a:bodyPr vert="horz" wrap="none" lIns="45720" tIns="45720" rIns="45720" bIns="45720" rtlCol="0" anchor="ctr">
            <a:normAutofit/>
          </a:bodyPr>
          <a:lstStyle>
            <a:lvl1pPr algn="ctr">
              <a:defRPr sz="1600" b="0" i="0">
                <a:solidFill>
                  <a:srgbClr val="636569"/>
                </a:solidFill>
                <a:latin typeface="Public Sans" pitchFamily="2" charset="77"/>
              </a:defRPr>
            </a:lvl1pPr>
          </a:lstStyle>
          <a:p>
            <a:fld id="{017D9891-871D-D84C-B216-77B96298C297}" type="slidenum">
              <a:rPr lang="en-US" smtClean="0"/>
              <a:pPr/>
              <a:t>‹#›</a:t>
            </a:fld>
            <a:endParaRPr lang="en-US" dirty="0"/>
          </a:p>
        </p:txBody>
      </p:sp>
    </p:spTree>
    <p:extLst>
      <p:ext uri="{BB962C8B-B14F-4D97-AF65-F5344CB8AC3E}">
        <p14:creationId xmlns:p14="http://schemas.microsoft.com/office/powerpoint/2010/main" val="2921793575"/>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111921"/>
          </a:solidFill>
          <a:latin typeface="Public San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111921"/>
          </a:solidFill>
          <a:latin typeface="Public Sans"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111921"/>
          </a:solidFill>
          <a:latin typeface="Public San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111921"/>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5.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53.jpe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56.jpeg"/><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notesSlide" Target="../notesSlides/notesSlide17.xml"/><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83.jpeg"/><Relationship Id="rId1" Type="http://schemas.openxmlformats.org/officeDocument/2006/relationships/slideLayout" Target="../slideLayouts/slideLayout41.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2.png"/><Relationship Id="rId3" Type="http://schemas.openxmlformats.org/officeDocument/2006/relationships/image" Target="../media/image84.png"/><Relationship Id="rId7" Type="http://schemas.microsoft.com/office/2007/relationships/hdphoto" Target="../media/hdphoto4.wdp"/><Relationship Id="rId12" Type="http://schemas.openxmlformats.org/officeDocument/2006/relationships/image" Target="../media/image91.svg"/><Relationship Id="rId17" Type="http://schemas.openxmlformats.org/officeDocument/2006/relationships/image" Target="../media/image95.jpeg"/><Relationship Id="rId2" Type="http://schemas.openxmlformats.org/officeDocument/2006/relationships/notesSlide" Target="../notesSlides/notesSlide18.xml"/><Relationship Id="rId16" Type="http://schemas.microsoft.com/office/2007/relationships/hdphoto" Target="../media/hdphoto6.wdp"/><Relationship Id="rId1" Type="http://schemas.openxmlformats.org/officeDocument/2006/relationships/slideLayout" Target="../slideLayouts/slideLayout41.xml"/><Relationship Id="rId6" Type="http://schemas.openxmlformats.org/officeDocument/2006/relationships/image" Target="../media/image87.png"/><Relationship Id="rId11" Type="http://schemas.openxmlformats.org/officeDocument/2006/relationships/image" Target="../media/image90.png"/><Relationship Id="rId5" Type="http://schemas.openxmlformats.org/officeDocument/2006/relationships/image" Target="../media/image86.png"/><Relationship Id="rId15" Type="http://schemas.openxmlformats.org/officeDocument/2006/relationships/image" Target="../media/image94.png"/><Relationship Id="rId10" Type="http://schemas.microsoft.com/office/2007/relationships/hdphoto" Target="../media/hdphoto5.wdp"/><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image" Target="../media/image9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97.jpe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99.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01.jpeg"/><Relationship Id="rId5" Type="http://schemas.openxmlformats.org/officeDocument/2006/relationships/image" Target="../media/image5.png"/><Relationship Id="rId4" Type="http://schemas.openxmlformats.org/officeDocument/2006/relationships/image" Target="../media/image100.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100.jpg"/><Relationship Id="rId4" Type="http://schemas.openxmlformats.org/officeDocument/2006/relationships/hyperlink" Target="https://www.dea.gov/onepil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107.jpeg"/><Relationship Id="rId4" Type="http://schemas.openxmlformats.org/officeDocument/2006/relationships/image" Target="../media/image106.emf"/></Relationships>
</file>

<file path=ppt/slides/_rels/slide2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108.jpeg"/><Relationship Id="rId4" Type="http://schemas.openxmlformats.org/officeDocument/2006/relationships/image" Target="../media/image106.emf"/></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1.jpe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110.png"/><Relationship Id="rId5" Type="http://schemas.openxmlformats.org/officeDocument/2006/relationships/hyperlink" Target="https://www.dea.gov/onepill/social-media" TargetMode="External"/><Relationship Id="rId4" Type="http://schemas.openxmlformats.org/officeDocument/2006/relationships/hyperlink" Target="http://www.dea.gov/onepill/social-medi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3.jpe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112.png"/><Relationship Id="rId5" Type="http://schemas.openxmlformats.org/officeDocument/2006/relationships/hyperlink" Target="http://www.dea.gov/onepill"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hyperlink" Target="https://www.dea.gov/fentanylfree" TargetMode="External"/><Relationship Id="rId5" Type="http://schemas.openxmlformats.org/officeDocument/2006/relationships/image" Target="../media/image19.jpg"/><Relationship Id="rId4" Type="http://schemas.openxmlformats.org/officeDocument/2006/relationships/hyperlink" Target="http://www.dea.gov/fentanylfre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5.jpe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114.png"/><Relationship Id="rId5" Type="http://schemas.openxmlformats.org/officeDocument/2006/relationships/image" Target="../media/image20.png"/><Relationship Id="rId4" Type="http://schemas.openxmlformats.org/officeDocument/2006/relationships/hyperlink" Target="http://www.dea.gov/fentanylfree/promot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DEA, U S Department of Justice Drug Enforcement Administration. ">
            <a:extLst>
              <a:ext uri="{FF2B5EF4-FFF2-40B4-BE49-F238E27FC236}">
                <a16:creationId xmlns:a16="http://schemas.microsoft.com/office/drawing/2014/main" id="{F9A95F7D-A4DE-9982-D45B-3934013F4825}"/>
              </a:ext>
            </a:extLst>
          </p:cNvPr>
          <p:cNvPicPr>
            <a:picLocks noChangeAspect="1"/>
          </p:cNvPicPr>
          <p:nvPr/>
        </p:nvPicPr>
        <p:blipFill>
          <a:blip r:embed="rId3"/>
          <a:srcRect/>
          <a:stretch/>
        </p:blipFill>
        <p:spPr>
          <a:xfrm>
            <a:off x="0" y="0"/>
            <a:ext cx="2400300" cy="795655"/>
          </a:xfrm>
          <a:prstGeom prst="rect">
            <a:avLst/>
          </a:prstGeom>
        </p:spPr>
      </p:pic>
      <p:sp>
        <p:nvSpPr>
          <p:cNvPr id="4" name="Title 3">
            <a:extLst>
              <a:ext uri="{FF2B5EF4-FFF2-40B4-BE49-F238E27FC236}">
                <a16:creationId xmlns:a16="http://schemas.microsoft.com/office/drawing/2014/main" id="{68D97128-01F3-FB44-D45D-3785E449F866}"/>
              </a:ext>
            </a:extLst>
          </p:cNvPr>
          <p:cNvSpPr>
            <a:spLocks noGrp="1"/>
          </p:cNvSpPr>
          <p:nvPr>
            <p:ph type="title" idx="4294967295"/>
          </p:nvPr>
        </p:nvSpPr>
        <p:spPr>
          <a:xfrm>
            <a:off x="2665476" y="-136843"/>
            <a:ext cx="10515600" cy="1325563"/>
          </a:xfrm>
        </p:spPr>
        <p:txBody>
          <a:bodyPr vert="horz" lIns="91440" tIns="45720" rIns="91440" bIns="45720" rtlCol="0" anchor="b">
            <a:normAutofit/>
          </a:bodyPr>
          <a:lstStyle/>
          <a:p>
            <a:r>
              <a:rPr lang="en-US" dirty="0"/>
              <a:t>One Pill Can Kill</a:t>
            </a:r>
          </a:p>
        </p:txBody>
      </p:sp>
      <p:pic>
        <p:nvPicPr>
          <p:cNvPr id="2" name="Picture 1" descr="Logo: One Pill Can Kill. ">
            <a:extLst>
              <a:ext uri="{FF2B5EF4-FFF2-40B4-BE49-F238E27FC236}">
                <a16:creationId xmlns:a16="http://schemas.microsoft.com/office/drawing/2014/main" id="{4F18A4AB-DC15-A167-1F71-0974A4D0A9F4}"/>
              </a:ext>
            </a:extLst>
          </p:cNvPr>
          <p:cNvPicPr>
            <a:picLocks noChangeAspect="1"/>
          </p:cNvPicPr>
          <p:nvPr/>
        </p:nvPicPr>
        <p:blipFill>
          <a:blip r:embed="rId4"/>
          <a:stretch>
            <a:fillRect/>
          </a:stretch>
        </p:blipFill>
        <p:spPr>
          <a:xfrm>
            <a:off x="2665476" y="1495425"/>
            <a:ext cx="6858000" cy="3867150"/>
          </a:xfrm>
          <a:prstGeom prst="rect">
            <a:avLst/>
          </a:prstGeom>
        </p:spPr>
      </p:pic>
      <p:sp>
        <p:nvSpPr>
          <p:cNvPr id="5" name="TextBox 4">
            <a:extLst>
              <a:ext uri="{FF2B5EF4-FFF2-40B4-BE49-F238E27FC236}">
                <a16:creationId xmlns:a16="http://schemas.microsoft.com/office/drawing/2014/main" id="{75B2EEC5-BEAA-5D8B-F0B2-C410BE283D71}"/>
              </a:ext>
            </a:extLst>
          </p:cNvPr>
          <p:cNvSpPr txBox="1"/>
          <p:nvPr/>
        </p:nvSpPr>
        <p:spPr>
          <a:xfrm>
            <a:off x="9799320" y="2365315"/>
            <a:ext cx="1996440" cy="3139321"/>
          </a:xfrm>
          <a:prstGeom prst="rect">
            <a:avLst/>
          </a:prstGeom>
          <a:noFill/>
        </p:spPr>
        <p:txBody>
          <a:bodyPr wrap="square" rtlCol="0">
            <a:spAutoFit/>
          </a:bodyPr>
          <a:lstStyle/>
          <a:p>
            <a:r>
              <a:rPr lang="en-US" dirty="0">
                <a:solidFill>
                  <a:schemeClr val="bg1"/>
                </a:solidFill>
              </a:rPr>
              <a:t>Speaker Notes: Localize your welcome page….</a:t>
            </a:r>
          </a:p>
          <a:p>
            <a:r>
              <a:rPr lang="en-US" dirty="0">
                <a:solidFill>
                  <a:schemeClr val="bg1"/>
                </a:solidFill>
              </a:rPr>
              <a:t>Explain who DEA is and what we do</a:t>
            </a:r>
          </a:p>
          <a:p>
            <a:r>
              <a:rPr lang="en-US" dirty="0">
                <a:solidFill>
                  <a:schemeClr val="bg1"/>
                </a:solidFill>
              </a:rPr>
              <a:t>Here to talk about the threat to our community from fake pills and fentanyl</a:t>
            </a:r>
          </a:p>
        </p:txBody>
      </p:sp>
      <p:pic>
        <p:nvPicPr>
          <p:cNvPr id="6" name="Picture 5">
            <a:extLst>
              <a:ext uri="{FF2B5EF4-FFF2-40B4-BE49-F238E27FC236}">
                <a16:creationId xmlns:a16="http://schemas.microsoft.com/office/drawing/2014/main" id="{5661125C-C764-8319-FB90-2062305E67FF}"/>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0002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a:extLst>
            <a:ext uri="{FF2B5EF4-FFF2-40B4-BE49-F238E27FC236}">
              <a16:creationId xmlns:a16="http://schemas.microsoft.com/office/drawing/2014/main" id="{B72C7CD6-CC12-662D-1B5F-18BF303C9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C39928-3F9D-5DA6-2A40-E5BDE2F857CB}"/>
              </a:ext>
            </a:extLst>
          </p:cNvPr>
          <p:cNvSpPr>
            <a:spLocks noGrp="1"/>
          </p:cNvSpPr>
          <p:nvPr>
            <p:ph type="title" idx="4294967295"/>
          </p:nvPr>
        </p:nvSpPr>
        <p:spPr>
          <a:xfrm>
            <a:off x="2758440" y="-600899"/>
            <a:ext cx="10515600" cy="1325563"/>
          </a:xfrm>
        </p:spPr>
        <p:txBody>
          <a:bodyPr vert="horz" lIns="91440" tIns="45720" rIns="91440" bIns="45720" rtlCol="0" anchor="b">
            <a:normAutofit/>
          </a:bodyPr>
          <a:lstStyle/>
          <a:p>
            <a:r>
              <a:rPr lang="en-US" sz="2000" dirty="0"/>
              <a:t>Authentic Versus Fake Oxycodone (1 of 2)</a:t>
            </a:r>
          </a:p>
        </p:txBody>
      </p:sp>
      <p:pic>
        <p:nvPicPr>
          <p:cNvPr id="5" name="Picture 4" descr="Photo of the front and back of a tablet showing an M with rounded humps on the underside but a sharp line on the top of the M, in a rounded square on one side and a 30 on the other side above a deep groove. ">
            <a:extLst>
              <a:ext uri="{FF2B5EF4-FFF2-40B4-BE49-F238E27FC236}">
                <a16:creationId xmlns:a16="http://schemas.microsoft.com/office/drawing/2014/main" id="{0FF285C9-7CE5-3456-BFD8-29E3BEE589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pic>
        <p:nvPicPr>
          <p:cNvPr id="3" name="Picture 2" descr="Photo of the front and back of a tablet showing contains a thicker M with more rounded humps in a thicker rounded square on one side and a thicker 30 on the other side above a groove. ">
            <a:extLst>
              <a:ext uri="{FF2B5EF4-FFF2-40B4-BE49-F238E27FC236}">
                <a16:creationId xmlns:a16="http://schemas.microsoft.com/office/drawing/2014/main" id="{37B319E5-062C-BFAF-01E3-D98CC2941B5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sp>
        <p:nvSpPr>
          <p:cNvPr id="6" name="TextBox 5">
            <a:extLst>
              <a:ext uri="{FF2B5EF4-FFF2-40B4-BE49-F238E27FC236}">
                <a16:creationId xmlns:a16="http://schemas.microsoft.com/office/drawing/2014/main" id="{F14F03D8-852A-45B4-1B26-8533BBC7ECF2}"/>
              </a:ext>
            </a:extLst>
          </p:cNvPr>
          <p:cNvSpPr txBox="1"/>
          <p:nvPr/>
        </p:nvSpPr>
        <p:spPr>
          <a:xfrm>
            <a:off x="2575560" y="5501640"/>
            <a:ext cx="2834640" cy="1200329"/>
          </a:xfrm>
          <a:prstGeom prst="rect">
            <a:avLst/>
          </a:prstGeom>
          <a:noFill/>
        </p:spPr>
        <p:txBody>
          <a:bodyPr wrap="square" rtlCol="0">
            <a:spAutoFit/>
          </a:bodyPr>
          <a:lstStyle/>
          <a:p>
            <a:r>
              <a:rPr lang="en-US" dirty="0"/>
              <a:t>Speaker Notes: Let me ask you, which of these pills do you think is real?  And which is the fake?</a:t>
            </a:r>
          </a:p>
        </p:txBody>
      </p:sp>
      <p:cxnSp>
        <p:nvCxnSpPr>
          <p:cNvPr id="11" name="Straight Connector 10">
            <a:extLst>
              <a:ext uri="{FF2B5EF4-FFF2-40B4-BE49-F238E27FC236}">
                <a16:creationId xmlns:a16="http://schemas.microsoft.com/office/drawing/2014/main" id="{0398D97D-8989-85A4-8BA1-7C9AB5F30BE2}"/>
              </a:ext>
              <a:ext uri="{C183D7F6-B498-43B3-948B-1728B52AA6E4}">
                <adec:decorative xmlns:adec="http://schemas.microsoft.com/office/drawing/2017/decorative" val="1"/>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109D586-9B6C-18BF-1C32-CAB98F5E7358}"/>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5400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 name="Title 1">
            <a:extLst>
              <a:ext uri="{FF2B5EF4-FFF2-40B4-BE49-F238E27FC236}">
                <a16:creationId xmlns:a16="http://schemas.microsoft.com/office/drawing/2014/main" id="{7ABAEA2E-D528-7C45-AB19-1883723A2813}"/>
              </a:ext>
            </a:extLst>
          </p:cNvPr>
          <p:cNvSpPr>
            <a:spLocks noGrp="1"/>
          </p:cNvSpPr>
          <p:nvPr>
            <p:ph type="title" idx="4294967295"/>
          </p:nvPr>
        </p:nvSpPr>
        <p:spPr>
          <a:xfrm>
            <a:off x="2758440" y="-600899"/>
            <a:ext cx="10515600" cy="1325563"/>
          </a:xfrm>
        </p:spPr>
        <p:txBody>
          <a:bodyPr vert="horz" lIns="91440" tIns="45720" rIns="91440" bIns="45720" rtlCol="0" anchor="b">
            <a:normAutofit/>
          </a:bodyPr>
          <a:lstStyle/>
          <a:p>
            <a:r>
              <a:rPr lang="en-US" sz="2000" dirty="0"/>
              <a:t>Authentic Versus Fake Oxycodone (2 of 2)</a:t>
            </a:r>
          </a:p>
        </p:txBody>
      </p:sp>
      <p:sp>
        <p:nvSpPr>
          <p:cNvPr id="17" name="Google Shape;217;g1075388350f_0_86">
            <a:extLst>
              <a:ext uri="{FF2B5EF4-FFF2-40B4-BE49-F238E27FC236}">
                <a16:creationId xmlns:a16="http://schemas.microsoft.com/office/drawing/2014/main" id="{FCC2E4CC-8A56-E642-9DA8-E9EB4A3CF0A1}"/>
              </a:ext>
            </a:extLst>
          </p:cNvPr>
          <p:cNvSpPr txBox="1"/>
          <p:nvPr/>
        </p:nvSpPr>
        <p:spPr>
          <a:xfrm>
            <a:off x="878798" y="1819845"/>
            <a:ext cx="527791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Oxycodone</a:t>
            </a:r>
          </a:p>
        </p:txBody>
      </p:sp>
      <p:pic>
        <p:nvPicPr>
          <p:cNvPr id="5" name="Picture 4" descr="Photo of the front and back of an authentic oxycodone M30 tablet showing an M with rounded humps on the underside but a sharp line on the top of the M, in a rounded square on one side and a 30 on the other side above a deep groove. ">
            <a:extLst>
              <a:ext uri="{FF2B5EF4-FFF2-40B4-BE49-F238E27FC236}">
                <a16:creationId xmlns:a16="http://schemas.microsoft.com/office/drawing/2014/main" id="{5925A410-BD49-B64F-8C64-97FF63AE86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301" b="100000" l="5622" r="100000">
                        <a14:foregroundMark x1="18228" y1="18846" x2="36712" y2="58913"/>
                        <a14:foregroundMark x1="60392" y1="7810" x2="77002" y2="8149"/>
                        <a14:foregroundMark x1="13032" y1="12054" x2="13203" y2="56027"/>
                        <a14:foregroundMark x1="7496" y1="21222" x2="32112" y2="62479"/>
                        <a14:foregroundMark x1="32112" y1="62479" x2="31346" y2="64346"/>
                        <a14:foregroundMark x1="27002" y1="14431" x2="34497" y2="33447"/>
                        <a14:foregroundMark x1="34497" y1="33447" x2="37905" y2="60441"/>
                        <a14:foregroundMark x1="37905" y1="60441" x2="36712" y2="62649"/>
                        <a14:foregroundMark x1="15503" y1="69270" x2="27853" y2="78098"/>
                        <a14:foregroundMark x1="27853" y1="78098" x2="37394" y2="62479"/>
                        <a14:foregroundMark x1="37394" y1="62479" x2="39779" y2="38879"/>
                        <a14:foregroundMark x1="39779" y1="38879" x2="43015" y2="26995"/>
                        <a14:foregroundMark x1="53748" y1="18166" x2="53748" y2="18166"/>
                        <a14:foregroundMark x1="53748" y1="18846" x2="62010" y2="48217"/>
                        <a14:foregroundMark x1="62010" y1="48217" x2="66780" y2="55178"/>
                        <a14:foregroundMark x1="96934" y1="90832" x2="95826" y2="26316"/>
                        <a14:foregroundMark x1="9966" y1="22411" x2="9966" y2="64856"/>
                        <a14:foregroundMark x1="7836" y1="12394" x2="8007" y2="62988"/>
                        <a14:foregroundMark x1="5622" y1="17657" x2="5877" y2="68761"/>
                        <a14:backgroundMark x1="50000" y1="17657" x2="50000" y2="26146"/>
                      </a14:backgroundRemoval>
                    </a14:imgEffect>
                  </a14:imgLayer>
                </a14:imgProps>
              </a:ext>
              <a:ext uri="{28A0092B-C50C-407E-A947-70E740481C1C}">
                <a14:useLocalDpi xmlns:a14="http://schemas.microsoft.com/office/drawing/2010/main"/>
              </a:ext>
            </a:extLst>
          </a:blip>
          <a:srcRect/>
          <a:stretch/>
        </p:blipFill>
        <p:spPr>
          <a:xfrm>
            <a:off x="6052773" y="766358"/>
            <a:ext cx="5085749" cy="2552059"/>
          </a:xfrm>
          <a:prstGeom prst="rect">
            <a:avLst/>
          </a:prstGeom>
        </p:spPr>
      </p:pic>
      <p:sp>
        <p:nvSpPr>
          <p:cNvPr id="20" name="Google Shape;217;g1075388350f_0_86">
            <a:extLst>
              <a:ext uri="{FF2B5EF4-FFF2-40B4-BE49-F238E27FC236}">
                <a16:creationId xmlns:a16="http://schemas.microsoft.com/office/drawing/2014/main" id="{8326271A-CD22-C042-B856-1DE74B061CF9}"/>
              </a:ext>
            </a:extLst>
          </p:cNvPr>
          <p:cNvSpPr txBox="1"/>
          <p:nvPr/>
        </p:nvSpPr>
        <p:spPr>
          <a:xfrm>
            <a:off x="770138" y="4398184"/>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Oxycodone</a:t>
            </a:r>
          </a:p>
        </p:txBody>
      </p:sp>
      <p:pic>
        <p:nvPicPr>
          <p:cNvPr id="3" name="Picture 2" descr="Photo of the front and back of a fake oxycodone M30 tablet showing contains a thicker M with more rounded humps in a thicker rounded square on one side and a thicker 30 on the other side above a groove. ">
            <a:extLst>
              <a:ext uri="{FF2B5EF4-FFF2-40B4-BE49-F238E27FC236}">
                <a16:creationId xmlns:a16="http://schemas.microsoft.com/office/drawing/2014/main" id="{7FF7B8ED-9A6C-504D-9EDB-E104F4B9777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3539" r="95674">
                        <a14:foregroundMark x1="14326" y1="38045" x2="26517" y2="76614"/>
                        <a14:foregroundMark x1="83652" y1="27574" x2="92472" y2="68237"/>
                        <a14:foregroundMark x1="75787" y1="83246" x2="95730" y2="84293"/>
                        <a14:foregroundMark x1="80169" y1="38394" x2="82921" y2="52705"/>
                        <a14:foregroundMark x1="82921" y1="52705" x2="84775" y2="54101"/>
                        <a14:foregroundMark x1="3596" y1="4712" x2="3596" y2="13264"/>
                        <a14:foregroundMark x1="43315" y1="14311" x2="45506" y2="43455"/>
                        <a14:foregroundMark x1="45506" y1="43455" x2="50506" y2="58464"/>
                        <a14:foregroundMark x1="50506" y1="58464" x2="52135" y2="45375"/>
                        <a14:foregroundMark x1="52135" y1="45375" x2="49831" y2="26527"/>
                        <a14:foregroundMark x1="75787" y1="14485" x2="75506" y2="43106"/>
                        <a14:foregroundMark x1="75506" y1="43106" x2="78483" y2="64049"/>
                        <a14:foregroundMark x1="78483" y1="64049" x2="78483" y2="64049"/>
                        <a14:foregroundMark x1="88315" y1="20593" x2="79326" y2="21291"/>
                        <a14:foregroundMark x1="79326" y1="21291" x2="88258" y2="21815"/>
                        <a14:foregroundMark x1="88258" y1="21815" x2="89775" y2="24433"/>
                        <a14:foregroundMark x1="90000" y1="23560" x2="94888" y2="47469"/>
                        <a14:foregroundMark x1="94888" y1="47469" x2="94663" y2="60209"/>
                      </a14:backgroundRemoval>
                    </a14:imgEffect>
                  </a14:imgLayer>
                </a14:imgProps>
              </a:ext>
              <a:ext uri="{28A0092B-C50C-407E-A947-70E740481C1C}">
                <a14:useLocalDpi xmlns:a14="http://schemas.microsoft.com/office/drawing/2010/main"/>
              </a:ext>
            </a:extLst>
          </a:blip>
          <a:srcRect l="3678" r="32790"/>
          <a:stretch/>
        </p:blipFill>
        <p:spPr>
          <a:xfrm>
            <a:off x="6275546" y="3529062"/>
            <a:ext cx="4889480" cy="2477651"/>
          </a:xfrm>
          <a:prstGeom prst="rect">
            <a:avLst/>
          </a:prstGeom>
        </p:spPr>
      </p:pic>
      <p:cxnSp>
        <p:nvCxnSpPr>
          <p:cNvPr id="11" name="Straight Connector 10">
            <a:extLst>
              <a:ext uri="{FF2B5EF4-FFF2-40B4-BE49-F238E27FC236}">
                <a16:creationId xmlns:a16="http://schemas.microsoft.com/office/drawing/2014/main" id="{DFDD2A43-CD4D-D142-B250-6ED83B3EB974}"/>
              </a:ext>
              <a:ext uri="{C183D7F6-B498-43B3-948B-1728B52AA6E4}">
                <adec:decorative xmlns:adec="http://schemas.microsoft.com/office/drawing/2017/decorative" val="1"/>
              </a:ext>
            </a:extLst>
          </p:cNvPr>
          <p:cNvCxnSpPr/>
          <p:nvPr/>
        </p:nvCxnSpPr>
        <p:spPr>
          <a:xfrm>
            <a:off x="879038"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DC0DBB8-53D6-AE6E-AAD8-9C0A75044E8C}"/>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42787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F21E-0FF4-897D-2230-543DAEB0A738}"/>
              </a:ext>
            </a:extLst>
          </p:cNvPr>
          <p:cNvSpPr>
            <a:spLocks noGrp="1"/>
          </p:cNvSpPr>
          <p:nvPr>
            <p:ph type="title" idx="4294967295"/>
          </p:nvPr>
        </p:nvSpPr>
        <p:spPr>
          <a:xfrm>
            <a:off x="2895600" y="-294360"/>
            <a:ext cx="10515600" cy="1325563"/>
          </a:xfrm>
        </p:spPr>
        <p:txBody>
          <a:bodyPr vert="horz" lIns="91440" tIns="45720" rIns="91440" bIns="45720" rtlCol="0" anchor="b">
            <a:normAutofit/>
          </a:bodyPr>
          <a:lstStyle/>
          <a:p>
            <a:r>
              <a:rPr lang="en-US" sz="2400" dirty="0"/>
              <a:t>Authentic Versus Fake Xanax (1 of 2)</a:t>
            </a:r>
          </a:p>
        </p:txBody>
      </p:sp>
      <p:pic>
        <p:nvPicPr>
          <p:cNvPr id="14" name="Content Placeholder 13" descr="Photo of two pills. They both have 3 deep grooves, one is white and has a 2 imprinted on it, the other is yellow. ">
            <a:extLst>
              <a:ext uri="{FF2B5EF4-FFF2-40B4-BE49-F238E27FC236}">
                <a16:creationId xmlns:a16="http://schemas.microsoft.com/office/drawing/2014/main" id="{189F954D-2991-8E45-941D-823F3CA6D839}"/>
              </a:ext>
            </a:extLst>
          </p:cNvPr>
          <p:cNvPicPr>
            <a:picLocks noGrp="1" noChangeAspect="1"/>
          </p:cNvPicPr>
          <p:nvPr>
            <p:ph idx="4294967295"/>
          </p:nvPr>
        </p:nvPicPr>
        <p:blipFill>
          <a:blip r:embed="rId3"/>
          <a:stretch>
            <a:fillRect/>
          </a:stretch>
        </p:blipFill>
        <p:spPr>
          <a:xfrm>
            <a:off x="6889750" y="1398588"/>
            <a:ext cx="5302250" cy="3878262"/>
          </a:xfrm>
        </p:spPr>
      </p:pic>
      <p:sp>
        <p:nvSpPr>
          <p:cNvPr id="3" name="TextBox 2">
            <a:extLst>
              <a:ext uri="{FF2B5EF4-FFF2-40B4-BE49-F238E27FC236}">
                <a16:creationId xmlns:a16="http://schemas.microsoft.com/office/drawing/2014/main" id="{7CB39AEF-95D1-3C8F-2E60-493C82D3F930}"/>
              </a:ext>
            </a:extLst>
          </p:cNvPr>
          <p:cNvSpPr txBox="1"/>
          <p:nvPr/>
        </p:nvSpPr>
        <p:spPr>
          <a:xfrm>
            <a:off x="3063240" y="5722386"/>
            <a:ext cx="7071360" cy="646331"/>
          </a:xfrm>
          <a:prstGeom prst="rect">
            <a:avLst/>
          </a:prstGeom>
          <a:noFill/>
        </p:spPr>
        <p:txBody>
          <a:bodyPr wrap="square" rtlCol="0">
            <a:spAutoFit/>
          </a:bodyPr>
          <a:lstStyle/>
          <a:p>
            <a:r>
              <a:rPr lang="en-US" dirty="0"/>
              <a:t>Speaker Notes: </a:t>
            </a:r>
            <a:endParaRPr lang="en-US" b="1" dirty="0"/>
          </a:p>
          <a:p>
            <a:r>
              <a:rPr lang="en-US" b="1" dirty="0"/>
              <a:t>How about this picture?</a:t>
            </a:r>
          </a:p>
        </p:txBody>
      </p:sp>
      <p:cxnSp>
        <p:nvCxnSpPr>
          <p:cNvPr id="12" name="Straight Connector 11">
            <a:extLst>
              <a:ext uri="{FF2B5EF4-FFF2-40B4-BE49-F238E27FC236}">
                <a16:creationId xmlns:a16="http://schemas.microsoft.com/office/drawing/2014/main" id="{097676D0-0E39-A648-886C-61946FD12ED5}"/>
              </a:ext>
              <a:ext uri="{C183D7F6-B498-43B3-948B-1728B52AA6E4}">
                <adec:decorative xmlns:adec="http://schemas.microsoft.com/office/drawing/2017/decorative" val="1"/>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FC12F65-416E-A800-8CF5-8F676183ABCA}"/>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696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B7F14-7A9D-DF53-B1E5-32F1E7B7C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A9B51-1E01-A22B-8FC4-F2936072E774}"/>
              </a:ext>
            </a:extLst>
          </p:cNvPr>
          <p:cNvSpPr>
            <a:spLocks noGrp="1"/>
          </p:cNvSpPr>
          <p:nvPr>
            <p:ph type="title" idx="4294967295"/>
          </p:nvPr>
        </p:nvSpPr>
        <p:spPr>
          <a:xfrm>
            <a:off x="2895600" y="-294360"/>
            <a:ext cx="10515600" cy="1325563"/>
          </a:xfrm>
        </p:spPr>
        <p:txBody>
          <a:bodyPr vert="horz" lIns="91440" tIns="45720" rIns="91440" bIns="45720" rtlCol="0" anchor="b">
            <a:normAutofit/>
          </a:bodyPr>
          <a:lstStyle/>
          <a:p>
            <a:r>
              <a:rPr lang="en-US" sz="2800" dirty="0"/>
              <a:t>Authentic Versus Fake Xanax (2</a:t>
            </a:r>
            <a:r>
              <a:rPr lang="en-US" sz="2800" baseline="0" dirty="0"/>
              <a:t> of 2)</a:t>
            </a:r>
            <a:endParaRPr lang="en-US" sz="2800" dirty="0"/>
          </a:p>
        </p:txBody>
      </p:sp>
      <p:sp>
        <p:nvSpPr>
          <p:cNvPr id="9" name="Google Shape;217;g1075388350f_0_86">
            <a:extLst>
              <a:ext uri="{FF2B5EF4-FFF2-40B4-BE49-F238E27FC236}">
                <a16:creationId xmlns:a16="http://schemas.microsoft.com/office/drawing/2014/main" id="{B9DD2B04-49C8-5853-7746-C250759A760A}"/>
              </a:ext>
            </a:extLst>
          </p:cNvPr>
          <p:cNvSpPr txBox="1"/>
          <p:nvPr/>
        </p:nvSpPr>
        <p:spPr>
          <a:xfrm>
            <a:off x="537713" y="1983677"/>
            <a:ext cx="5277912" cy="584735"/>
          </a:xfrm>
          <a:prstGeom prst="rect">
            <a:avLst/>
          </a:prstGeom>
          <a:noFill/>
          <a:ln>
            <a:noFill/>
          </a:ln>
        </p:spPr>
        <p:txBody>
          <a:bodyPr spcFirstLastPara="1" wrap="square" lIns="91425" tIns="45700" rIns="91425" bIns="45700" anchor="t" anchorCtr="0">
            <a:spAutoFit/>
          </a:bodyPr>
          <a:lstStyle/>
          <a:p>
            <a:pPr lvl="0" algn="ctr">
              <a:buClr>
                <a:srgbClr val="000000"/>
              </a:buClr>
              <a:buSzPts val="6500"/>
            </a:pPr>
            <a:r>
              <a:rPr lang="en-US" sz="3200" b="1" dirty="0">
                <a:latin typeface="Public Sans" pitchFamily="2" charset="77"/>
                <a:ea typeface="Karla"/>
                <a:cs typeface="Karla"/>
                <a:sym typeface="Karla"/>
              </a:rPr>
              <a:t>Authentic</a:t>
            </a:r>
            <a:r>
              <a:rPr lang="en-US" sz="3200" dirty="0">
                <a:latin typeface="Public Sans" pitchFamily="2" charset="77"/>
                <a:ea typeface="Karla"/>
                <a:cs typeface="Karla"/>
                <a:sym typeface="Karla"/>
              </a:rPr>
              <a:t> </a:t>
            </a:r>
            <a:r>
              <a:rPr lang="en-US" sz="3200" dirty="0">
                <a:latin typeface="Public Sans" pitchFamily="2" charset="77"/>
              </a:rPr>
              <a:t>Xanax</a:t>
            </a:r>
            <a:endParaRPr lang="en-US" sz="3200" dirty="0">
              <a:latin typeface="Public Sans" pitchFamily="2" charset="77"/>
              <a:ea typeface="Karla"/>
              <a:cs typeface="Karla"/>
              <a:sym typeface="Karla"/>
            </a:endParaRPr>
          </a:p>
        </p:txBody>
      </p:sp>
      <p:sp>
        <p:nvSpPr>
          <p:cNvPr id="10" name="Google Shape;217;g1075388350f_0_86">
            <a:extLst>
              <a:ext uri="{FF2B5EF4-FFF2-40B4-BE49-F238E27FC236}">
                <a16:creationId xmlns:a16="http://schemas.microsoft.com/office/drawing/2014/main" id="{F312132E-733A-4A73-9D11-9E8BACDE2A33}"/>
              </a:ext>
            </a:extLst>
          </p:cNvPr>
          <p:cNvSpPr txBox="1"/>
          <p:nvPr/>
        </p:nvSpPr>
        <p:spPr>
          <a:xfrm>
            <a:off x="429052" y="4289589"/>
            <a:ext cx="5495233"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500"/>
              <a:buFont typeface="Arial"/>
              <a:buNone/>
            </a:pPr>
            <a:r>
              <a:rPr lang="en-US" sz="3200" b="1" dirty="0">
                <a:solidFill>
                  <a:schemeClr val="accent2"/>
                </a:solidFill>
                <a:latin typeface="Public Sans" pitchFamily="2" charset="77"/>
                <a:ea typeface="Karla"/>
                <a:cs typeface="Karla"/>
                <a:sym typeface="Karla"/>
              </a:rPr>
              <a:t>Fake</a:t>
            </a:r>
            <a:r>
              <a:rPr lang="en-US" sz="3200" dirty="0">
                <a:solidFill>
                  <a:schemeClr val="accent2"/>
                </a:solidFill>
                <a:latin typeface="Public Sans" pitchFamily="2" charset="77"/>
                <a:ea typeface="Karla"/>
                <a:cs typeface="Karla"/>
                <a:sym typeface="Karla"/>
              </a:rPr>
              <a:t> Xanax</a:t>
            </a:r>
          </a:p>
        </p:txBody>
      </p:sp>
      <p:pic>
        <p:nvPicPr>
          <p:cNvPr id="14" name="Content Placeholder 13" descr="Photo of two pills separated by a paperclip: Above the paperclip is an authentic Xanax tablet that is white with 3 deep grooves and a number 2 imprinted on it. Below the paperclip is a counterfeit Xanax tablet that is yellow with 3 deep groves. ">
            <a:extLst>
              <a:ext uri="{FF2B5EF4-FFF2-40B4-BE49-F238E27FC236}">
                <a16:creationId xmlns:a16="http://schemas.microsoft.com/office/drawing/2014/main" id="{E716D4D9-9B93-D3D5-C515-C5FC1973DCBA}"/>
              </a:ext>
            </a:extLst>
          </p:cNvPr>
          <p:cNvPicPr>
            <a:picLocks noGrp="1" noChangeAspect="1"/>
          </p:cNvPicPr>
          <p:nvPr>
            <p:ph idx="4294967295"/>
          </p:nvPr>
        </p:nvPicPr>
        <p:blipFill>
          <a:blip r:embed="rId3"/>
          <a:stretch>
            <a:fillRect/>
          </a:stretch>
        </p:blipFill>
        <p:spPr>
          <a:xfrm>
            <a:off x="6889750" y="1398588"/>
            <a:ext cx="5302250" cy="3878262"/>
          </a:xfrm>
        </p:spPr>
      </p:pic>
      <p:sp>
        <p:nvSpPr>
          <p:cNvPr id="3" name="TextBox 2">
            <a:extLst>
              <a:ext uri="{FF2B5EF4-FFF2-40B4-BE49-F238E27FC236}">
                <a16:creationId xmlns:a16="http://schemas.microsoft.com/office/drawing/2014/main" id="{D00ABB4F-23B0-1DBA-92CC-784D8CAF25FA}"/>
              </a:ext>
            </a:extLst>
          </p:cNvPr>
          <p:cNvSpPr txBox="1"/>
          <p:nvPr/>
        </p:nvSpPr>
        <p:spPr>
          <a:xfrm>
            <a:off x="2758440" y="5058292"/>
            <a:ext cx="7071360" cy="1785104"/>
          </a:xfrm>
          <a:prstGeom prst="rect">
            <a:avLst/>
          </a:prstGeom>
          <a:noFill/>
        </p:spPr>
        <p:txBody>
          <a:bodyPr wrap="square" rtlCol="0">
            <a:spAutoFit/>
          </a:bodyPr>
          <a:lstStyle/>
          <a:p>
            <a:r>
              <a:rPr lang="en-US" sz="1000" dirty="0"/>
              <a:t>Speaker Notes: </a:t>
            </a:r>
            <a:endParaRPr lang="en-US" sz="1000" b="1" dirty="0"/>
          </a:p>
          <a:p>
            <a:r>
              <a:rPr lang="en-US" sz="1000" b="1" dirty="0"/>
              <a:t>Xanax</a:t>
            </a:r>
          </a:p>
          <a:p>
            <a:r>
              <a:rPr lang="en-US" sz="1000" b="1" dirty="0"/>
              <a:t>Real – top</a:t>
            </a:r>
          </a:p>
          <a:p>
            <a:r>
              <a:rPr lang="en-US" sz="1000" b="1" dirty="0"/>
              <a:t>Fake - Bottom</a:t>
            </a:r>
            <a:endParaRPr lang="en-US" sz="1000" dirty="0"/>
          </a:p>
          <a:p>
            <a:r>
              <a:rPr lang="en-US" sz="1000" dirty="0"/>
              <a:t>The fact of the matter is, fake pills appear nearly identical to legitimate prescription medications.</a:t>
            </a:r>
          </a:p>
          <a:p>
            <a:r>
              <a:rPr lang="en-US" sz="1000" dirty="0"/>
              <a:t>If you did not get a pill from a licensed physician or pharmacist there is no way of telling whether a pill is legitimate or fake.  Even that pill your friend gives you for your headache or back pain – there is no way to tell whether they contain fentanyl or methamphetamine.  Even if someone tells you it is Oxycodone, Vicodin or Adderall you can’t trust them, unless it came from a pharmacist.  </a:t>
            </a:r>
          </a:p>
          <a:p>
            <a:r>
              <a:rPr lang="en-US" sz="1000" dirty="0"/>
              <a:t>Expect it to be fake – drug traffickers are preying on our dependence on pills and will market certain products as legitimate medications when they contain none of the active ingredients of those medications.   </a:t>
            </a:r>
          </a:p>
        </p:txBody>
      </p:sp>
      <p:cxnSp>
        <p:nvCxnSpPr>
          <p:cNvPr id="12" name="Straight Connector 11">
            <a:extLst>
              <a:ext uri="{FF2B5EF4-FFF2-40B4-BE49-F238E27FC236}">
                <a16:creationId xmlns:a16="http://schemas.microsoft.com/office/drawing/2014/main" id="{3B3ABC87-7A8F-BF3F-C74A-6937537F37C2}"/>
              </a:ext>
              <a:ext uri="{C183D7F6-B498-43B3-948B-1728B52AA6E4}">
                <adec:decorative xmlns:adec="http://schemas.microsoft.com/office/drawing/2017/decorative" val="1"/>
              </a:ext>
            </a:extLst>
          </p:cNvPr>
          <p:cNvCxnSpPr/>
          <p:nvPr/>
        </p:nvCxnSpPr>
        <p:spPr>
          <a:xfrm>
            <a:off x="537952" y="3337114"/>
            <a:ext cx="10259484"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EB8047A-5273-9F6B-E573-31CE9C6DC86D}"/>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9812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241;p33">
            <a:extLst>
              <a:ext uri="{FF2B5EF4-FFF2-40B4-BE49-F238E27FC236}">
                <a16:creationId xmlns:a16="http://schemas.microsoft.com/office/drawing/2014/main" id="{7270EECB-01EE-4B61-884D-57B04F702D22}"/>
              </a:ext>
            </a:extLst>
          </p:cNvPr>
          <p:cNvSpPr txBox="1">
            <a:spLocks noGrp="1"/>
          </p:cNvSpPr>
          <p:nvPr>
            <p:ph type="title" idx="4294967295"/>
          </p:nvPr>
        </p:nvSpPr>
        <p:spPr>
          <a:xfrm>
            <a:off x="7310605" y="283025"/>
            <a:ext cx="4464297" cy="892522"/>
          </a:xfrm>
          <a:prstGeom prst="rect">
            <a:avLst/>
          </a:prstGeom>
          <a:noFill/>
          <a:ln>
            <a:noFill/>
            <a:prstDash/>
          </a:ln>
          <a:effectLst/>
        </p:spPr>
        <p:txBody>
          <a:bodyPr rot="0" spcFirstLastPara="1" vertOverflow="overflow" horzOverflow="overflow" vert="horz" wrap="square" lIns="0" tIns="91425" rIns="18287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34F5C"/>
                </a:solidFill>
                <a:effectLst/>
                <a:uLnTx/>
                <a:uFillTx/>
                <a:latin typeface="+mn-lt"/>
                <a:ea typeface="+mn-ea"/>
                <a:cs typeface="+mn-cs"/>
              </a:rPr>
              <a:t>LETHAL DOSES OF FENTANYL FOUND IN FAKE PILLS</a:t>
            </a:r>
          </a:p>
        </p:txBody>
      </p:sp>
      <p:sp>
        <p:nvSpPr>
          <p:cNvPr id="10" name="TextBox 9">
            <a:extLst>
              <a:ext uri="{FF2B5EF4-FFF2-40B4-BE49-F238E27FC236}">
                <a16:creationId xmlns:a16="http://schemas.microsoft.com/office/drawing/2014/main" id="{4C503933-B961-E08D-8288-1A6774C4B996}"/>
              </a:ext>
            </a:extLst>
          </p:cNvPr>
          <p:cNvSpPr txBox="1"/>
          <p:nvPr/>
        </p:nvSpPr>
        <p:spPr>
          <a:xfrm>
            <a:off x="99151" y="1013554"/>
            <a:ext cx="7599824" cy="1384995"/>
          </a:xfrm>
          <a:prstGeom prst="rect">
            <a:avLst/>
          </a:prstGeom>
          <a:noFill/>
        </p:spPr>
        <p:txBody>
          <a:bodyPr wrap="square" rtlCol="0">
            <a:spAutoFit/>
          </a:bodyPr>
          <a:lstStyle/>
          <a:p>
            <a:r>
              <a:rPr lang="en-US" sz="2800" dirty="0"/>
              <a:t>DEA reveals that </a:t>
            </a:r>
            <a:r>
              <a:rPr lang="en-US" sz="2800" b="1" dirty="0">
                <a:solidFill>
                  <a:srgbClr val="FF0000"/>
                </a:solidFill>
              </a:rPr>
              <a:t>29% of fake pills contain at least 2mg</a:t>
            </a:r>
            <a:r>
              <a:rPr lang="en-US" sz="2800" dirty="0">
                <a:solidFill>
                  <a:srgbClr val="FF0000"/>
                </a:solidFill>
              </a:rPr>
              <a:t> </a:t>
            </a:r>
            <a:r>
              <a:rPr lang="en-US" sz="2800" b="1" dirty="0">
                <a:solidFill>
                  <a:srgbClr val="FF0000"/>
                </a:solidFill>
              </a:rPr>
              <a:t>of fentanyl </a:t>
            </a:r>
            <a:r>
              <a:rPr lang="en-US" sz="2800" dirty="0"/>
              <a:t>– what is considered a lethal dose</a:t>
            </a:r>
          </a:p>
        </p:txBody>
      </p:sp>
      <p:sp>
        <p:nvSpPr>
          <p:cNvPr id="4" name="TextBox 3">
            <a:extLst>
              <a:ext uri="{FF2B5EF4-FFF2-40B4-BE49-F238E27FC236}">
                <a16:creationId xmlns:a16="http://schemas.microsoft.com/office/drawing/2014/main" id="{4D876847-CDB2-6C5B-189E-BB93ECFD0CDF}"/>
              </a:ext>
            </a:extLst>
          </p:cNvPr>
          <p:cNvSpPr txBox="1"/>
          <p:nvPr/>
        </p:nvSpPr>
        <p:spPr>
          <a:xfrm>
            <a:off x="9397388" y="3200400"/>
            <a:ext cx="2377514" cy="2246769"/>
          </a:xfrm>
          <a:prstGeom prst="rect">
            <a:avLst/>
          </a:prstGeom>
          <a:noFill/>
        </p:spPr>
        <p:txBody>
          <a:bodyPr wrap="square" rtlCol="0">
            <a:spAutoFit/>
          </a:bodyPr>
          <a:lstStyle/>
          <a:p>
            <a:r>
              <a:rPr lang="en-US" sz="1400" dirty="0"/>
              <a:t>Speaker Notes: In recent years, DEA has tracked the percentage of counterfeit fentanyl pills that contain a lethal dose.  Most recently, DEA determined that 29 percent of these pills are deadly.  That is down from recent years, but still incredibly dangerous.</a:t>
            </a:r>
          </a:p>
        </p:txBody>
      </p:sp>
      <p:pic>
        <p:nvPicPr>
          <p:cNvPr id="3" name="Picture 2">
            <a:extLst>
              <a:ext uri="{FF2B5EF4-FFF2-40B4-BE49-F238E27FC236}">
                <a16:creationId xmlns:a16="http://schemas.microsoft.com/office/drawing/2014/main" id="{2D81C145-C33D-98FD-EA49-A0309DA2D140}"/>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31335" y="1807419"/>
            <a:ext cx="6566053" cy="5100490"/>
          </a:xfrm>
          <a:prstGeom prst="rect">
            <a:avLst/>
          </a:prstGeom>
        </p:spPr>
      </p:pic>
      <p:sp>
        <p:nvSpPr>
          <p:cNvPr id="2" name="Slide Number Placeholder 1">
            <a:extLst>
              <a:ext uri="{FF2B5EF4-FFF2-40B4-BE49-F238E27FC236}">
                <a16:creationId xmlns:a16="http://schemas.microsoft.com/office/drawing/2014/main" id="{FA4B6B05-8F36-B92E-A113-2BB8B8755B93}"/>
              </a:ext>
            </a:extLst>
          </p:cNvPr>
          <p:cNvSpPr>
            <a:spLocks noGrp="1"/>
          </p:cNvSpPr>
          <p:nvPr>
            <p:ph type="sldNum" idx="4"/>
          </p:nvPr>
        </p:nvSpPr>
        <p:spPr>
          <a:xfrm>
            <a:off x="11398159" y="6278704"/>
            <a:ext cx="731714" cy="524912"/>
          </a:xfrm>
        </p:spPr>
        <p:txBody>
          <a:bodyPr/>
          <a:lstStyle/>
          <a:p>
            <a:fld id="{00000000-1234-1234-1234-123412341234}" type="slidenum">
              <a:rPr lang="en" smtClean="0"/>
              <a:pPr/>
              <a:t>14</a:t>
            </a:fld>
            <a:endParaRPr lang="en" dirty="0"/>
          </a:p>
        </p:txBody>
      </p:sp>
      <p:pic>
        <p:nvPicPr>
          <p:cNvPr id="5" name="Picture 4">
            <a:extLst>
              <a:ext uri="{FF2B5EF4-FFF2-40B4-BE49-F238E27FC236}">
                <a16:creationId xmlns:a16="http://schemas.microsoft.com/office/drawing/2014/main" id="{A7B6AD8B-FC35-D390-1782-086010EAA5A6}"/>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8467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4F1D-6D23-B251-AFA7-2E5D090C28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F16C69-8472-089F-0A12-8152DA3EC7FA}"/>
              </a:ext>
            </a:extLst>
          </p:cNvPr>
          <p:cNvSpPr>
            <a:spLocks noGrp="1"/>
          </p:cNvSpPr>
          <p:nvPr>
            <p:ph type="title" idx="4294967295"/>
          </p:nvPr>
        </p:nvSpPr>
        <p:spPr>
          <a:xfrm>
            <a:off x="2339787" y="-472986"/>
            <a:ext cx="10515600" cy="1325563"/>
          </a:xfrm>
        </p:spPr>
        <p:txBody>
          <a:bodyPr vert="horz" lIns="91440" tIns="45720" rIns="91440" bIns="45720" rtlCol="0" anchor="b">
            <a:normAutofit/>
          </a:bodyPr>
          <a:lstStyle/>
          <a:p>
            <a:r>
              <a:rPr lang="en-US" dirty="0"/>
              <a:t>Photos of Abused Drugs</a:t>
            </a:r>
          </a:p>
        </p:txBody>
      </p:sp>
      <p:pic>
        <p:nvPicPr>
          <p:cNvPr id="48" name="Picture 47" descr="Photo of a lethal dose of fentanyl, which fits on the sharpened point of a pencil. ">
            <a:extLst>
              <a:ext uri="{FF2B5EF4-FFF2-40B4-BE49-F238E27FC236}">
                <a16:creationId xmlns:a16="http://schemas.microsoft.com/office/drawing/2014/main" id="{844756E6-66AC-F1CF-242D-717AFAE6B957}"/>
              </a:ext>
            </a:extLst>
          </p:cNvPr>
          <p:cNvPicPr>
            <a:picLocks noChangeAspect="1"/>
          </p:cNvPicPr>
          <p:nvPr/>
        </p:nvPicPr>
        <p:blipFill>
          <a:blip r:embed="rId3"/>
          <a:srcRect l="48160" r="11102" b="39990"/>
          <a:stretch>
            <a:fillRect/>
          </a:stretch>
        </p:blipFill>
        <p:spPr>
          <a:xfrm>
            <a:off x="3273304" y="1134229"/>
            <a:ext cx="5208674" cy="46641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8" name="Rectangle 27">
            <a:extLst>
              <a:ext uri="{FF2B5EF4-FFF2-40B4-BE49-F238E27FC236}">
                <a16:creationId xmlns:a16="http://schemas.microsoft.com/office/drawing/2014/main" id="{14E2D84B-7CDD-C6D4-122B-D530B36CE082}"/>
              </a:ext>
            </a:extLst>
          </p:cNvPr>
          <p:cNvSpPr/>
          <p:nvPr/>
        </p:nvSpPr>
        <p:spPr>
          <a:xfrm>
            <a:off x="2006847" y="2460174"/>
            <a:ext cx="1619794" cy="470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HEROIN</a:t>
            </a:r>
          </a:p>
        </p:txBody>
      </p:sp>
      <p:pic>
        <p:nvPicPr>
          <p:cNvPr id="27" name="Picture 26" descr="Photo of heroin in powder form. ">
            <a:extLst>
              <a:ext uri="{FF2B5EF4-FFF2-40B4-BE49-F238E27FC236}">
                <a16:creationId xmlns:a16="http://schemas.microsoft.com/office/drawing/2014/main" id="{E233B0B4-05A4-6E20-BEC5-77E095777DBE}"/>
              </a:ext>
            </a:extLst>
          </p:cNvPr>
          <p:cNvPicPr>
            <a:picLocks noChangeAspect="1"/>
          </p:cNvPicPr>
          <p:nvPr/>
        </p:nvPicPr>
        <p:blipFill>
          <a:blip r:embed="rId4"/>
          <a:stretch>
            <a:fillRect/>
          </a:stretch>
        </p:blipFill>
        <p:spPr>
          <a:xfrm>
            <a:off x="1039074" y="748936"/>
            <a:ext cx="3555341" cy="2204808"/>
          </a:xfrm>
          <a:prstGeom prst="rect">
            <a:avLst/>
          </a:prstGeom>
        </p:spPr>
      </p:pic>
      <p:sp>
        <p:nvSpPr>
          <p:cNvPr id="31" name="Rectangle 30">
            <a:extLst>
              <a:ext uri="{FF2B5EF4-FFF2-40B4-BE49-F238E27FC236}">
                <a16:creationId xmlns:a16="http://schemas.microsoft.com/office/drawing/2014/main" id="{39A8CA6E-22B8-0075-B7EA-406943503A91}"/>
              </a:ext>
            </a:extLst>
          </p:cNvPr>
          <p:cNvSpPr/>
          <p:nvPr/>
        </p:nvSpPr>
        <p:spPr>
          <a:xfrm>
            <a:off x="7902375" y="2172532"/>
            <a:ext cx="1846059" cy="5899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COUNTERFEIT </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PILLS</a:t>
            </a:r>
          </a:p>
        </p:txBody>
      </p:sp>
      <p:pic>
        <p:nvPicPr>
          <p:cNvPr id="30" name="Picture 29" descr="Photo of a counterfeit oxycodone tablet. ">
            <a:extLst>
              <a:ext uri="{FF2B5EF4-FFF2-40B4-BE49-F238E27FC236}">
                <a16:creationId xmlns:a16="http://schemas.microsoft.com/office/drawing/2014/main" id="{C11F8A55-BCC3-2D7E-4AAD-B171852E0438}"/>
              </a:ext>
            </a:extLst>
          </p:cNvPr>
          <p:cNvPicPr>
            <a:picLocks noChangeAspect="1"/>
          </p:cNvPicPr>
          <p:nvPr/>
        </p:nvPicPr>
        <p:blipFill>
          <a:blip r:embed="rId5"/>
          <a:stretch>
            <a:fillRect/>
          </a:stretch>
        </p:blipFill>
        <p:spPr>
          <a:xfrm>
            <a:off x="7759992" y="266967"/>
            <a:ext cx="2104854" cy="2508766"/>
          </a:xfrm>
          <a:prstGeom prst="rect">
            <a:avLst/>
          </a:prstGeom>
        </p:spPr>
      </p:pic>
      <p:sp>
        <p:nvSpPr>
          <p:cNvPr id="34" name="Rectangle 33">
            <a:extLst>
              <a:ext uri="{FF2B5EF4-FFF2-40B4-BE49-F238E27FC236}">
                <a16:creationId xmlns:a16="http://schemas.microsoft.com/office/drawing/2014/main" id="{F3087B9F-D5E8-277B-7101-8B7733262023}"/>
              </a:ext>
            </a:extLst>
          </p:cNvPr>
          <p:cNvSpPr/>
          <p:nvPr/>
        </p:nvSpPr>
        <p:spPr>
          <a:xfrm>
            <a:off x="526986" y="3400438"/>
            <a:ext cx="2896514" cy="4702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METHAMPHETAMINE</a:t>
            </a:r>
          </a:p>
        </p:txBody>
      </p:sp>
      <p:pic>
        <p:nvPicPr>
          <p:cNvPr id="33" name="Picture 32" descr="Photo of methamphetamine crystals. ">
            <a:extLst>
              <a:ext uri="{FF2B5EF4-FFF2-40B4-BE49-F238E27FC236}">
                <a16:creationId xmlns:a16="http://schemas.microsoft.com/office/drawing/2014/main" id="{C2966D86-B023-B1EB-3F87-8170116915E7}"/>
              </a:ext>
            </a:extLst>
          </p:cNvPr>
          <p:cNvPicPr>
            <a:picLocks noChangeAspect="1"/>
          </p:cNvPicPr>
          <p:nvPr/>
        </p:nvPicPr>
        <p:blipFill>
          <a:blip r:embed="rId6"/>
          <a:stretch>
            <a:fillRect/>
          </a:stretch>
        </p:blipFill>
        <p:spPr>
          <a:xfrm>
            <a:off x="526986" y="3372861"/>
            <a:ext cx="2896514" cy="1927147"/>
          </a:xfrm>
          <a:prstGeom prst="rect">
            <a:avLst/>
          </a:prstGeom>
        </p:spPr>
      </p:pic>
      <p:sp>
        <p:nvSpPr>
          <p:cNvPr id="41" name="Rectangle 40">
            <a:extLst>
              <a:ext uri="{FF2B5EF4-FFF2-40B4-BE49-F238E27FC236}">
                <a16:creationId xmlns:a16="http://schemas.microsoft.com/office/drawing/2014/main" id="{1793F246-881D-B43A-354D-1BE4F59D0A74}"/>
              </a:ext>
            </a:extLst>
          </p:cNvPr>
          <p:cNvSpPr/>
          <p:nvPr/>
        </p:nvSpPr>
        <p:spPr>
          <a:xfrm>
            <a:off x="4984315" y="6183714"/>
            <a:ext cx="1619794" cy="5899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MDMA / ECSTASY</a:t>
            </a:r>
          </a:p>
        </p:txBody>
      </p:sp>
      <p:pic>
        <p:nvPicPr>
          <p:cNvPr id="39" name="Picture 38" descr="Photo of MDMA tablets. ">
            <a:extLst>
              <a:ext uri="{FF2B5EF4-FFF2-40B4-BE49-F238E27FC236}">
                <a16:creationId xmlns:a16="http://schemas.microsoft.com/office/drawing/2014/main" id="{9BD0299A-0464-FB3C-8F15-B75A77650FE0}"/>
              </a:ext>
            </a:extLst>
          </p:cNvPr>
          <p:cNvPicPr>
            <a:picLocks noChangeAspect="1"/>
          </p:cNvPicPr>
          <p:nvPr/>
        </p:nvPicPr>
        <p:blipFill>
          <a:blip r:embed="rId7"/>
          <a:stretch>
            <a:fillRect/>
          </a:stretch>
        </p:blipFill>
        <p:spPr>
          <a:xfrm>
            <a:off x="4602732" y="4555260"/>
            <a:ext cx="2467190" cy="2218356"/>
          </a:xfrm>
          <a:prstGeom prst="rect">
            <a:avLst/>
          </a:prstGeom>
        </p:spPr>
      </p:pic>
      <p:sp>
        <p:nvSpPr>
          <p:cNvPr id="46" name="Rectangle 45">
            <a:extLst>
              <a:ext uri="{FF2B5EF4-FFF2-40B4-BE49-F238E27FC236}">
                <a16:creationId xmlns:a16="http://schemas.microsoft.com/office/drawing/2014/main" id="{55F5CEC0-C2B9-AFF4-E2C6-C7EBB01069D0}"/>
              </a:ext>
            </a:extLst>
          </p:cNvPr>
          <p:cNvSpPr/>
          <p:nvPr/>
        </p:nvSpPr>
        <p:spPr>
          <a:xfrm>
            <a:off x="8938537" y="3527735"/>
            <a:ext cx="1619794" cy="470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COCAINE</a:t>
            </a:r>
          </a:p>
        </p:txBody>
      </p:sp>
      <p:pic>
        <p:nvPicPr>
          <p:cNvPr id="45" name="Picture 44" descr="Photo of cocaine in powder form.">
            <a:extLst>
              <a:ext uri="{FF2B5EF4-FFF2-40B4-BE49-F238E27FC236}">
                <a16:creationId xmlns:a16="http://schemas.microsoft.com/office/drawing/2014/main" id="{DCEAAAFD-77CC-D845-0F4D-E92FECDE65D8}"/>
              </a:ext>
            </a:extLst>
          </p:cNvPr>
          <p:cNvPicPr>
            <a:picLocks noChangeAspect="1"/>
          </p:cNvPicPr>
          <p:nvPr/>
        </p:nvPicPr>
        <p:blipFill>
          <a:blip r:embed="rId8"/>
          <a:stretch>
            <a:fillRect/>
          </a:stretch>
        </p:blipFill>
        <p:spPr>
          <a:xfrm>
            <a:off x="8249154" y="3339037"/>
            <a:ext cx="2998561" cy="1997613"/>
          </a:xfrm>
          <a:prstGeom prst="rect">
            <a:avLst/>
          </a:prstGeom>
        </p:spPr>
      </p:pic>
      <p:sp>
        <p:nvSpPr>
          <p:cNvPr id="3" name="TextBox 2">
            <a:extLst>
              <a:ext uri="{FF2B5EF4-FFF2-40B4-BE49-F238E27FC236}">
                <a16:creationId xmlns:a16="http://schemas.microsoft.com/office/drawing/2014/main" id="{1E638463-CC18-BAA8-6410-511D40F16F09}"/>
              </a:ext>
            </a:extLst>
          </p:cNvPr>
          <p:cNvSpPr txBox="1"/>
          <p:nvPr/>
        </p:nvSpPr>
        <p:spPr>
          <a:xfrm>
            <a:off x="7254240" y="5577840"/>
            <a:ext cx="4099559" cy="1200329"/>
          </a:xfrm>
          <a:prstGeom prst="rect">
            <a:avLst/>
          </a:prstGeom>
          <a:noFill/>
        </p:spPr>
        <p:txBody>
          <a:bodyPr wrap="square" rtlCol="0">
            <a:spAutoFit/>
          </a:bodyPr>
          <a:lstStyle/>
          <a:p>
            <a:r>
              <a:rPr lang="en-US" sz="1200" dirty="0"/>
              <a:t>Speaker Notes: </a:t>
            </a:r>
          </a:p>
          <a:p>
            <a:pPr lvl="0">
              <a:defRPr/>
            </a:pPr>
            <a:r>
              <a:rPr lang="en-US" sz="1200" dirty="0"/>
              <a:t>You may have seen this image before – A lethal dose of fentanyl can fit on the tip of a pencil.</a:t>
            </a:r>
          </a:p>
          <a:p>
            <a:pPr lvl="0">
              <a:defRPr/>
            </a:pPr>
            <a:r>
              <a:rPr lang="en-US" sz="1200" dirty="0"/>
              <a:t>While fentanyl appears most often in heroin and counterfeit pills, fentanyl and its analogs are also being found in meth, MDMA/Ecstasy and cocaine.</a:t>
            </a:r>
          </a:p>
        </p:txBody>
      </p:sp>
      <p:pic>
        <p:nvPicPr>
          <p:cNvPr id="4" name="Picture 3">
            <a:extLst>
              <a:ext uri="{FF2B5EF4-FFF2-40B4-BE49-F238E27FC236}">
                <a16:creationId xmlns:a16="http://schemas.microsoft.com/office/drawing/2014/main" id="{3A854F58-349A-C479-1FDC-F4493067D149}"/>
              </a:ext>
              <a:ext uri="{C183D7F6-B498-43B3-948B-1728B52AA6E4}">
                <adec:decorative xmlns:adec="http://schemas.microsoft.com/office/drawing/2017/decorative" val="1"/>
              </a:ext>
            </a:extLst>
          </p:cNvPr>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2687694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83B7B5-63A1-AD48-A7E0-C3CD51F73F72}"/>
              </a:ext>
            </a:extLst>
          </p:cNvPr>
          <p:cNvSpPr txBox="1">
            <a:spLocks noGrp="1"/>
          </p:cNvSpPr>
          <p:nvPr>
            <p:ph type="title" idx="4294967295"/>
          </p:nvPr>
        </p:nvSpPr>
        <p:spPr>
          <a:xfrm>
            <a:off x="-2" y="6304002"/>
            <a:ext cx="6001659" cy="553998"/>
          </a:xfrm>
          <a:prstGeom prst="rect">
            <a:avLst/>
          </a:prstGeom>
          <a:solidFill>
            <a:schemeClr val="tx1"/>
          </a:solidFill>
          <a:ln>
            <a:noFill/>
            <a:prstDash/>
          </a:ln>
          <a:effectLst/>
        </p:spPr>
        <p:txBody>
          <a:bodyPr rot="0" spcFirstLastPara="0" vertOverflow="overflow" horzOverflow="overflow" vert="horz" wrap="square" lIns="457200" tIns="91440" rIns="91440" bIns="91440" numCol="1" spcCol="0" rtlCol="0" fromWordArt="0" anchor="ctr" anchorCtr="0" forceAA="0" compatLnSpc="1">
            <a:prstTxWarp prst="textNoShape">
              <a:avLst/>
            </a:prstTxWarp>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Public Sans" pitchFamily="2" charset="77"/>
                <a:ea typeface="+mj-ea"/>
                <a:cs typeface="Merriweather" panose="02000000000000000000" pitchFamily="2" charset="77"/>
              </a:rPr>
              <a:t>Medical grade fentanyl laboratory</a:t>
            </a:r>
          </a:p>
        </p:txBody>
      </p:sp>
      <p:pic>
        <p:nvPicPr>
          <p:cNvPr id="5" name="Picture 4" descr="Photo showing machines in a medical grade fentanyl laboratory. The machines and room are clean and modern. ">
            <a:extLst>
              <a:ext uri="{FF2B5EF4-FFF2-40B4-BE49-F238E27FC236}">
                <a16:creationId xmlns:a16="http://schemas.microsoft.com/office/drawing/2014/main" id="{4874BB14-A1B3-0D43-BA01-AB9B154CAAAB}"/>
              </a:ext>
            </a:extLst>
          </p:cNvPr>
          <p:cNvPicPr>
            <a:picLocks noChangeAspect="1"/>
          </p:cNvPicPr>
          <p:nvPr/>
        </p:nvPicPr>
        <p:blipFill rotWithShape="1">
          <a:blip r:embed="rId3"/>
          <a:srcRect l="5468" r="6753"/>
          <a:stretch/>
        </p:blipFill>
        <p:spPr>
          <a:xfrm>
            <a:off x="-1" y="0"/>
            <a:ext cx="3995417" cy="6858000"/>
          </a:xfrm>
          <a:prstGeom prst="rect">
            <a:avLst/>
          </a:prstGeom>
        </p:spPr>
      </p:pic>
      <p:pic>
        <p:nvPicPr>
          <p:cNvPr id="3" name="Picture 2" descr="Photo from 12/23/2020 at 13:39 showing a medical grade fentanyl laboratory. There are large, complex machines and the environment is clean.  ">
            <a:extLst>
              <a:ext uri="{FF2B5EF4-FFF2-40B4-BE49-F238E27FC236}">
                <a16:creationId xmlns:a16="http://schemas.microsoft.com/office/drawing/2014/main" id="{8BAD92D6-C492-124D-A0D0-6F3B46E544A4}"/>
              </a:ext>
            </a:extLst>
          </p:cNvPr>
          <p:cNvPicPr>
            <a:picLocks noChangeAspect="1"/>
          </p:cNvPicPr>
          <p:nvPr/>
        </p:nvPicPr>
        <p:blipFill rotWithShape="1">
          <a:blip r:embed="rId4"/>
          <a:srcRect l="2132" r="2321"/>
          <a:stretch/>
        </p:blipFill>
        <p:spPr>
          <a:xfrm>
            <a:off x="3995417" y="0"/>
            <a:ext cx="8196583" cy="6858000"/>
          </a:xfrm>
          <a:prstGeom prst="rect">
            <a:avLst/>
          </a:prstGeom>
        </p:spPr>
      </p:pic>
      <p:sp>
        <p:nvSpPr>
          <p:cNvPr id="6" name="TextBox 5">
            <a:extLst>
              <a:ext uri="{FF2B5EF4-FFF2-40B4-BE49-F238E27FC236}">
                <a16:creationId xmlns:a16="http://schemas.microsoft.com/office/drawing/2014/main" id="{94E6CBE2-4B30-28FD-0EAA-FFBE3859A652}"/>
              </a:ext>
            </a:extLst>
          </p:cNvPr>
          <p:cNvSpPr txBox="1"/>
          <p:nvPr/>
        </p:nvSpPr>
        <p:spPr>
          <a:xfrm>
            <a:off x="6106888" y="5688449"/>
            <a:ext cx="3475801" cy="1169551"/>
          </a:xfrm>
          <a:prstGeom prst="rect">
            <a:avLst/>
          </a:prstGeom>
          <a:noFill/>
        </p:spPr>
        <p:txBody>
          <a:bodyPr wrap="square" rtlCol="0">
            <a:spAutoFit/>
          </a:bodyPr>
          <a:lstStyle/>
          <a:p>
            <a:r>
              <a:rPr lang="en-US" sz="1400" dirty="0">
                <a:solidFill>
                  <a:schemeClr val="bg1"/>
                </a:solidFill>
              </a:rPr>
              <a:t>Speaker Notes: </a:t>
            </a:r>
          </a:p>
          <a:p>
            <a:r>
              <a:rPr lang="en-US" sz="1400" dirty="0">
                <a:solidFill>
                  <a:schemeClr val="bg1"/>
                </a:solidFill>
              </a:rPr>
              <a:t>Medical grade fentanyl is made in a clean controlled laboratory, like this one, with strict regulations and taken in hospitals or nursing homes under strict medical care.</a:t>
            </a:r>
          </a:p>
        </p:txBody>
      </p:sp>
      <p:sp>
        <p:nvSpPr>
          <p:cNvPr id="2" name="Slide Number Placeholder 1">
            <a:extLst>
              <a:ext uri="{FF2B5EF4-FFF2-40B4-BE49-F238E27FC236}">
                <a16:creationId xmlns:a16="http://schemas.microsoft.com/office/drawing/2014/main" id="{1F482A9A-A1CC-5184-32B4-ADC68F704F6E}"/>
              </a:ext>
            </a:extLst>
          </p:cNvPr>
          <p:cNvSpPr>
            <a:spLocks noGrp="1"/>
          </p:cNvSpPr>
          <p:nvPr>
            <p:ph type="sldNum" sz="quarter" idx="4"/>
          </p:nvPr>
        </p:nvSpPr>
        <p:spPr>
          <a:xfrm>
            <a:off x="11588931" y="6242243"/>
            <a:ext cx="548640" cy="554523"/>
          </a:xfrm>
          <a:solidFill>
            <a:srgbClr val="56655F"/>
          </a:solidFill>
          <a:ln>
            <a:noFill/>
          </a:ln>
        </p:spPr>
        <p:txBody>
          <a:bodyPr/>
          <a:lstStyle/>
          <a:p>
            <a:fld id="{017D9891-871D-D84C-B216-77B96298C297}" type="slidenum">
              <a:rPr lang="en-US" sz="1200" smtClean="0">
                <a:solidFill>
                  <a:schemeClr val="bg1">
                    <a:lumMod val="95000"/>
                  </a:schemeClr>
                </a:solidFill>
              </a:rPr>
              <a:pPr/>
              <a:t>16</a:t>
            </a:fld>
            <a:endParaRPr lang="en-US" dirty="0">
              <a:solidFill>
                <a:schemeClr val="bg1">
                  <a:lumMod val="95000"/>
                </a:schemeClr>
              </a:solidFill>
            </a:endParaRPr>
          </a:p>
        </p:txBody>
      </p:sp>
      <p:pic>
        <p:nvPicPr>
          <p:cNvPr id="7" name="Picture 6">
            <a:extLst>
              <a:ext uri="{FF2B5EF4-FFF2-40B4-BE49-F238E27FC236}">
                <a16:creationId xmlns:a16="http://schemas.microsoft.com/office/drawing/2014/main" id="{8905832D-200D-899D-070B-1C434A1B8323}"/>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5985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383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510A58-43F9-2C4C-9983-BE6684D79D65}"/>
              </a:ext>
            </a:extLst>
          </p:cNvPr>
          <p:cNvSpPr txBox="1">
            <a:spLocks noGrp="1"/>
          </p:cNvSpPr>
          <p:nvPr>
            <p:ph type="title" idx="4294967295"/>
          </p:nvPr>
        </p:nvSpPr>
        <p:spPr>
          <a:xfrm>
            <a:off x="-1" y="6304002"/>
            <a:ext cx="4688115" cy="553998"/>
          </a:xfrm>
          <a:prstGeom prst="rect">
            <a:avLst/>
          </a:prstGeom>
          <a:solidFill>
            <a:schemeClr val="tx1"/>
          </a:solidFill>
          <a:ln>
            <a:noFill/>
            <a:prstDash/>
          </a:ln>
          <a:effectLst/>
        </p:spPr>
        <p:txBody>
          <a:bodyPr rot="0" spcFirstLastPara="0" vertOverflow="overflow" horzOverflow="overflow" vert="horz" wrap="square" lIns="457200" tIns="91440" rIns="91440" bIns="91440" numCol="1" spcCol="0" rtlCol="0" fromWordArt="0" anchor="ctr" anchorCtr="0" forceAA="0" compatLnSpc="1">
            <a:prstTxWarp prst="textNoShape">
              <a:avLst/>
            </a:prstTxWarp>
            <a:spAutoFit/>
          </a:bodyPr>
          <a:lstStyle>
            <a:lvl1pPr algn="l" defTabSz="914400" rtl="0" eaLnBrk="1" latinLnBrk="0" hangingPunct="1">
              <a:lnSpc>
                <a:spcPct val="100000"/>
              </a:lnSpc>
              <a:spcBef>
                <a:spcPct val="0"/>
              </a:spcBef>
              <a:buNone/>
              <a:defRPr sz="4400" b="1" i="0" kern="1200">
                <a:solidFill>
                  <a:schemeClr val="tx1"/>
                </a:solidFill>
                <a:latin typeface="Merriweather" panose="02000000000000000000" pitchFamily="2" charset="77"/>
                <a:ea typeface="+mj-ea"/>
                <a:cs typeface="Merriweather" panose="02000000000000000000" pitchFamily="2" charset="77"/>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Public Sans" pitchFamily="2" charset="77"/>
                <a:ea typeface="+mj-ea"/>
                <a:cs typeface="Merriweather" panose="02000000000000000000" pitchFamily="2" charset="77"/>
              </a:rPr>
              <a:t>Illicit fentanyl laboratory</a:t>
            </a:r>
          </a:p>
        </p:txBody>
      </p:sp>
      <p:pic>
        <p:nvPicPr>
          <p:cNvPr id="5" name="Picture 4" descr="Photo of an illicit fentanyl laboratory. It is outside under a dirty covering. There are rusty, dirty machines. ">
            <a:extLst>
              <a:ext uri="{FF2B5EF4-FFF2-40B4-BE49-F238E27FC236}">
                <a16:creationId xmlns:a16="http://schemas.microsoft.com/office/drawing/2014/main" id="{9916D1A2-F54F-A44F-84F6-A57A7AA817E1}"/>
              </a:ext>
            </a:extLst>
          </p:cNvPr>
          <p:cNvPicPr>
            <a:picLocks noChangeAspect="1"/>
          </p:cNvPicPr>
          <p:nvPr/>
        </p:nvPicPr>
        <p:blipFill rotWithShape="1">
          <a:blip r:embed="rId3"/>
          <a:srcRect l="78" r="1"/>
          <a:stretch/>
        </p:blipFill>
        <p:spPr>
          <a:xfrm>
            <a:off x="0" y="0"/>
            <a:ext cx="4889500" cy="6858000"/>
          </a:xfrm>
          <a:prstGeom prst="rect">
            <a:avLst/>
          </a:prstGeom>
        </p:spPr>
      </p:pic>
      <p:pic>
        <p:nvPicPr>
          <p:cNvPr id="3" name="Picture 2" descr="Photo of an illicit fentanyl laboratory. It is outdoors with discolored dirty plastic jugs  and sacks laying on the ground among other debris. ">
            <a:extLst>
              <a:ext uri="{FF2B5EF4-FFF2-40B4-BE49-F238E27FC236}">
                <a16:creationId xmlns:a16="http://schemas.microsoft.com/office/drawing/2014/main" id="{071EA81B-25C0-2D45-80B5-4C87DBDED07D}"/>
              </a:ext>
            </a:extLst>
          </p:cNvPr>
          <p:cNvPicPr>
            <a:picLocks noChangeAspect="1"/>
          </p:cNvPicPr>
          <p:nvPr/>
        </p:nvPicPr>
        <p:blipFill rotWithShape="1">
          <a:blip r:embed="rId4"/>
          <a:srcRect l="7050" r="7826"/>
          <a:stretch/>
        </p:blipFill>
        <p:spPr>
          <a:xfrm>
            <a:off x="4889500" y="0"/>
            <a:ext cx="7302500" cy="6858000"/>
          </a:xfrm>
          <a:prstGeom prst="rect">
            <a:avLst/>
          </a:prstGeom>
        </p:spPr>
      </p:pic>
      <p:sp>
        <p:nvSpPr>
          <p:cNvPr id="6" name="TextBox 5">
            <a:extLst>
              <a:ext uri="{FF2B5EF4-FFF2-40B4-BE49-F238E27FC236}">
                <a16:creationId xmlns:a16="http://schemas.microsoft.com/office/drawing/2014/main" id="{8CEBD4ED-793F-1783-B44E-B821AEFC92A9}"/>
              </a:ext>
            </a:extLst>
          </p:cNvPr>
          <p:cNvSpPr txBox="1"/>
          <p:nvPr/>
        </p:nvSpPr>
        <p:spPr>
          <a:xfrm>
            <a:off x="6842760" y="41827"/>
            <a:ext cx="5294811" cy="1600438"/>
          </a:xfrm>
          <a:prstGeom prst="rect">
            <a:avLst/>
          </a:prstGeom>
          <a:noFill/>
        </p:spPr>
        <p:txBody>
          <a:bodyPr wrap="square" rtlCol="0">
            <a:spAutoFit/>
          </a:bodyPr>
          <a:lstStyle/>
          <a:p>
            <a:r>
              <a:rPr lang="en-US" sz="1400" dirty="0">
                <a:solidFill>
                  <a:schemeClr val="bg1"/>
                </a:solidFill>
              </a:rPr>
              <a:t>Speaker Notes:</a:t>
            </a:r>
          </a:p>
          <a:p>
            <a:r>
              <a:rPr lang="en-US" sz="1400" dirty="0">
                <a:solidFill>
                  <a:schemeClr val="bg1"/>
                </a:solidFill>
              </a:rPr>
              <a:t>But we aren’t talking about medical grade fentanyl.  </a:t>
            </a:r>
          </a:p>
          <a:p>
            <a:r>
              <a:rPr lang="en-US" sz="1400" dirty="0">
                <a:solidFill>
                  <a:schemeClr val="bg1"/>
                </a:solidFill>
              </a:rPr>
              <a:t>We are talking about illicit fentanyl made in places like jungles, and warehouses, and garages.</a:t>
            </a:r>
          </a:p>
          <a:p>
            <a:r>
              <a:rPr lang="en-US" sz="1400" dirty="0">
                <a:solidFill>
                  <a:schemeClr val="bg1"/>
                </a:solidFill>
              </a:rPr>
              <a:t>There is no quality control in these operations.  There is also no regard for human lives.  There is no telling how much fentanyl will end up in one pill.  </a:t>
            </a:r>
          </a:p>
        </p:txBody>
      </p:sp>
      <p:sp>
        <p:nvSpPr>
          <p:cNvPr id="2" name="Slide Number Placeholder 1">
            <a:extLst>
              <a:ext uri="{FF2B5EF4-FFF2-40B4-BE49-F238E27FC236}">
                <a16:creationId xmlns:a16="http://schemas.microsoft.com/office/drawing/2014/main" id="{2DA84505-79DC-5953-8E3A-ED6E3ED631B6}"/>
              </a:ext>
            </a:extLst>
          </p:cNvPr>
          <p:cNvSpPr>
            <a:spLocks noGrp="1"/>
          </p:cNvSpPr>
          <p:nvPr>
            <p:ph type="sldNum" sz="quarter" idx="4"/>
          </p:nvPr>
        </p:nvSpPr>
        <p:spPr>
          <a:noFill/>
          <a:ln>
            <a:noFill/>
          </a:ln>
        </p:spPr>
        <p:txBody>
          <a:bodyPr/>
          <a:lstStyle/>
          <a:p>
            <a:fld id="{017D9891-871D-D84C-B216-77B96298C297}" type="slidenum">
              <a:rPr lang="en-US" sz="1200" smtClean="0">
                <a:solidFill>
                  <a:schemeClr val="bg1">
                    <a:lumMod val="95000"/>
                  </a:schemeClr>
                </a:solidFill>
              </a:rPr>
              <a:pPr/>
              <a:t>17</a:t>
            </a:fld>
            <a:endParaRPr lang="en-US" dirty="0">
              <a:solidFill>
                <a:schemeClr val="bg1">
                  <a:lumMod val="95000"/>
                </a:schemeClr>
              </a:solidFill>
            </a:endParaRPr>
          </a:p>
        </p:txBody>
      </p:sp>
      <p:pic>
        <p:nvPicPr>
          <p:cNvPr id="7" name="Picture 6">
            <a:extLst>
              <a:ext uri="{FF2B5EF4-FFF2-40B4-BE49-F238E27FC236}">
                <a16:creationId xmlns:a16="http://schemas.microsoft.com/office/drawing/2014/main" id="{F5949531-3E00-F163-D8CF-04059C4A7F32}"/>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1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ontent Placeholder 2">
            <a:extLst>
              <a:ext uri="{FF2B5EF4-FFF2-40B4-BE49-F238E27FC236}">
                <a16:creationId xmlns:a16="http://schemas.microsoft.com/office/drawing/2014/main" id="{06788217-CF1B-446B-BEA5-F9FD714A13B9}"/>
              </a:ext>
            </a:extLst>
          </p:cNvPr>
          <p:cNvSpPr txBox="1">
            <a:spLocks noGrp="1"/>
          </p:cNvSpPr>
          <p:nvPr>
            <p:ph type="title" idx="4294967295"/>
          </p:nvPr>
        </p:nvSpPr>
        <p:spPr>
          <a:xfrm>
            <a:off x="807119" y="1344944"/>
            <a:ext cx="4138318" cy="4652745"/>
          </a:xfrm>
          <a:prstGeom prst="rect">
            <a:avLst/>
          </a:prstGeom>
          <a:noFill/>
          <a:ln>
            <a:noFill/>
            <a:prstDash/>
          </a:ln>
          <a:effectLst/>
        </p:spPr>
        <p:txBody>
          <a:bodyPr rot="0" spcFirstLastPara="1" vertOverflow="overflow" horzOverflow="overflow" vert="horz" wrap="square" lIns="131375" tIns="131375" rIns="131375" bIns="13137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L="56032" marR="0" lvl="0" indent="0" algn="l" rtl="0">
              <a:lnSpc>
                <a:spcPct val="115000"/>
              </a:lnSpc>
              <a:spcBef>
                <a:spcPts val="0"/>
              </a:spcBef>
              <a:spcAft>
                <a:spcPts val="0"/>
              </a:spcAft>
              <a:buClr>
                <a:schemeClr val="dk2"/>
              </a:buClr>
              <a:buSzPts val="2600"/>
              <a:buFont typeface="Arial" panose="020B0604020202020204" pitchFamily="34" charset="0"/>
              <a:buNone/>
              <a:defRPr sz="1059" b="1" i="0" u="none" strike="noStrike" cap="none">
                <a:solidFill>
                  <a:schemeClr val="accent1"/>
                </a:solidFill>
                <a:latin typeface="Arial" panose="020B0604020202020204" pitchFamily="34" charset="0"/>
                <a:ea typeface="Arial"/>
                <a:cs typeface="Arial" panose="020B0604020202020204" pitchFamily="34" charset="0"/>
                <a:sym typeface="Arial"/>
              </a:defRPr>
            </a:lvl1pPr>
            <a:lvl2pPr marL="694802" marR="0" lvl="1"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2pPr>
            <a:lvl3pPr marL="1098235" marR="0" lvl="2"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3pPr>
            <a:lvl4pPr marL="1501668" marR="0" lvl="3"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4pPr>
            <a:lvl5pPr marL="1905102" marR="0" lvl="4" indent="-201717" algn="l" rtl="0">
              <a:lnSpc>
                <a:spcPct val="115000"/>
              </a:lnSpc>
              <a:spcBef>
                <a:spcPts val="0"/>
              </a:spcBef>
              <a:spcAft>
                <a:spcPts val="0"/>
              </a:spcAft>
              <a:buClr>
                <a:schemeClr val="bg1"/>
              </a:buClr>
              <a:buSzPts val="2000"/>
              <a:buFont typeface="Arial" panose="020B0604020202020204" pitchFamily="34" charset="0"/>
              <a:buChar char="•"/>
              <a:defRPr sz="1059" b="0" i="0" u="none" strike="noStrike" cap="none">
                <a:solidFill>
                  <a:schemeClr val="accent1"/>
                </a:solidFill>
                <a:latin typeface="Arial" panose="020B0604020202020204" pitchFamily="34" charset="0"/>
                <a:ea typeface="Arial"/>
                <a:cs typeface="Arial" panose="020B0604020202020204" pitchFamily="34" charset="0"/>
                <a:sym typeface="Arial"/>
              </a:defRPr>
            </a:lvl5pPr>
            <a:lvl6pPr marL="2743200" marR="0" lvl="5"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6pPr>
            <a:lvl7pPr marL="3200400" marR="0" lvl="6"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7pPr>
            <a:lvl8pPr marL="3657600" marR="0" lvl="7"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8pPr>
            <a:lvl9pPr marL="4114800" marR="0" lvl="8" indent="-355600" algn="l" rtl="0">
              <a:lnSpc>
                <a:spcPct val="115000"/>
              </a:lnSpc>
              <a:spcBef>
                <a:spcPts val="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9pPr>
          </a:lstStyle>
          <a:p>
            <a:pPr marL="56032" marR="0" lvl="0" indent="0" algn="l" defTabSz="914400" rtl="0" eaLnBrk="1" fontAlgn="auto" latinLnBrk="0" hangingPunct="1">
              <a:lnSpc>
                <a:spcPct val="115000"/>
              </a:lnSpc>
              <a:spcBef>
                <a:spcPts val="0"/>
              </a:spcBef>
              <a:spcAft>
                <a:spcPts val="0"/>
              </a:spcAft>
              <a:buClr>
                <a:srgbClr val="595959"/>
              </a:buClr>
              <a:buSzPts val="2600"/>
              <a:buFont typeface="Arial" panose="020B0604020202020204" pitchFamily="34" charset="0"/>
              <a:buNone/>
              <a:tabLst/>
              <a:defRPr/>
            </a:pPr>
            <a:r>
              <a:rPr kumimoji="0" lang="en-US" sz="3177" b="1" i="0" u="none" strike="noStrike" kern="0" cap="none" spc="0"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The Sinaloa and Jalisco</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 Cartels are the criminal organizations primarily</a:t>
            </a:r>
            <a:r>
              <a:rPr kumimoji="0" lang="en-US" sz="3177" b="0" i="0" u="none" strike="noStrike" kern="1200" cap="none" spc="0"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 </a:t>
            </a:r>
            <a:r>
              <a:rPr kumimoji="0" lang="en-US" sz="3177" b="0" i="0" u="none" strike="noStrike" kern="0" cap="none" spc="0" normalizeH="0" baseline="0" noProof="0" dirty="0">
                <a:ln>
                  <a:noFill/>
                </a:ln>
                <a:solidFill>
                  <a:srgbClr val="082A4E"/>
                </a:solidFill>
                <a:effectLst/>
                <a:uLnTx/>
                <a:uFillTx/>
                <a:latin typeface="Arial" panose="020B0604020202020204" pitchFamily="34" charset="0"/>
                <a:ea typeface="Arial"/>
                <a:cs typeface="Arial" panose="020B0604020202020204" pitchFamily="34" charset="0"/>
                <a:sym typeface="Arial"/>
              </a:rPr>
              <a:t>responsible for the fentanyl killing Americans</a:t>
            </a:r>
          </a:p>
        </p:txBody>
      </p:sp>
      <p:pic>
        <p:nvPicPr>
          <p:cNvPr id="36" name="object 9" descr="Map of the contiguous United States and Mexico showing routes of distribution by the Sinaloa and Jalisco cartels. ">
            <a:extLst>
              <a:ext uri="{FF2B5EF4-FFF2-40B4-BE49-F238E27FC236}">
                <a16:creationId xmlns:a16="http://schemas.microsoft.com/office/drawing/2014/main" id="{C85E2E55-E296-465B-A8D6-1E3A37FF4CD1}"/>
              </a:ext>
              <a:ext uri="{C183D7F6-B498-43B3-948B-1728B52AA6E4}">
                <adec:decorative xmlns:adec="http://schemas.microsoft.com/office/drawing/2017/decorative" val="0"/>
              </a:ext>
            </a:extLst>
          </p:cNvPr>
          <p:cNvPicPr/>
          <p:nvPr/>
        </p:nvPicPr>
        <p:blipFill>
          <a:blip r:embed="rId3" cstate="print"/>
          <a:stretch>
            <a:fillRect/>
          </a:stretch>
        </p:blipFill>
        <p:spPr>
          <a:xfrm>
            <a:off x="4588824" y="457202"/>
            <a:ext cx="6778751" cy="5593079"/>
          </a:xfrm>
          <a:prstGeom prst="rect">
            <a:avLst/>
          </a:prstGeom>
        </p:spPr>
      </p:pic>
      <p:sp>
        <p:nvSpPr>
          <p:cNvPr id="4" name="TextBox 3">
            <a:extLst>
              <a:ext uri="{FF2B5EF4-FFF2-40B4-BE49-F238E27FC236}">
                <a16:creationId xmlns:a16="http://schemas.microsoft.com/office/drawing/2014/main" id="{1D3BEFF6-22B3-5AA4-1D9E-464507197D62}"/>
              </a:ext>
              <a:ext uri="{C183D7F6-B498-43B3-948B-1728B52AA6E4}">
                <adec:decorative xmlns:adec="http://schemas.microsoft.com/office/drawing/2017/decorative" val="0"/>
              </a:ext>
            </a:extLst>
          </p:cNvPr>
          <p:cNvSpPr txBox="1"/>
          <p:nvPr/>
        </p:nvSpPr>
        <p:spPr>
          <a:xfrm>
            <a:off x="1036320" y="5610866"/>
            <a:ext cx="5364539" cy="954107"/>
          </a:xfrm>
          <a:prstGeom prst="rect">
            <a:avLst/>
          </a:prstGeom>
          <a:noFill/>
        </p:spPr>
        <p:txBody>
          <a:bodyPr wrap="square" rtlCol="0">
            <a:spAutoFit/>
          </a:bodyPr>
          <a:lstStyle/>
          <a:p>
            <a:r>
              <a:rPr lang="en-US" sz="1400" dirty="0"/>
              <a:t>Speaker Notes: DEA is actively targeting the two Mexico-based drug cartels that are responsible for most of the fentanyl being trafficked into American communities. They are the Sinaloa and Jalisco cartels and their criminal work reaches across the U.S.</a:t>
            </a:r>
          </a:p>
        </p:txBody>
      </p:sp>
      <p:sp>
        <p:nvSpPr>
          <p:cNvPr id="2" name="Slide Number Placeholder 1">
            <a:extLst>
              <a:ext uri="{FF2B5EF4-FFF2-40B4-BE49-F238E27FC236}">
                <a16:creationId xmlns:a16="http://schemas.microsoft.com/office/drawing/2014/main" id="{303D0BA7-B620-F3E8-E265-F1DFCB7DD799}"/>
              </a:ext>
            </a:extLst>
          </p:cNvPr>
          <p:cNvSpPr>
            <a:spLocks noGrp="1"/>
          </p:cNvSpPr>
          <p:nvPr>
            <p:ph type="sldNum" idx="12"/>
          </p:nvPr>
        </p:nvSpPr>
        <p:spPr/>
        <p:txBody>
          <a:bodyPr/>
          <a:lstStyle/>
          <a:p>
            <a:fld id="{00000000-1234-1234-1234-123412341234}" type="slidenum">
              <a:rPr lang="en-US" sz="1050" smtClean="0"/>
              <a:pPr/>
              <a:t>18</a:t>
            </a:fld>
            <a:endParaRPr lang="en-US" dirty="0"/>
          </a:p>
        </p:txBody>
      </p:sp>
      <p:sp>
        <p:nvSpPr>
          <p:cNvPr id="30" name="object 4">
            <a:extLst>
              <a:ext uri="{FF2B5EF4-FFF2-40B4-BE49-F238E27FC236}">
                <a16:creationId xmlns:a16="http://schemas.microsoft.com/office/drawing/2014/main" id="{31508B87-26E6-44B7-99CB-BDA6B9DF7234}"/>
              </a:ext>
              <a:ext uri="{C183D7F6-B498-43B3-948B-1728B52AA6E4}">
                <adec:decorative xmlns:adec="http://schemas.microsoft.com/office/drawing/2017/decorative" val="1"/>
              </a:ext>
            </a:extLst>
          </p:cNvPr>
          <p:cNvSpPr/>
          <p:nvPr/>
        </p:nvSpPr>
        <p:spPr>
          <a:xfrm>
            <a:off x="9157776" y="-149350"/>
            <a:ext cx="1248410" cy="78105"/>
          </a:xfrm>
          <a:custGeom>
            <a:avLst/>
            <a:gdLst/>
            <a:ahLst/>
            <a:cxnLst/>
            <a:rect l="l" t="t" r="r" b="b"/>
            <a:pathLst>
              <a:path w="1248409" h="78104">
                <a:moveTo>
                  <a:pt x="97523" y="0"/>
                </a:moveTo>
                <a:lnTo>
                  <a:pt x="0" y="0"/>
                </a:lnTo>
                <a:lnTo>
                  <a:pt x="0" y="77724"/>
                </a:lnTo>
                <a:lnTo>
                  <a:pt x="97523" y="77724"/>
                </a:lnTo>
                <a:lnTo>
                  <a:pt x="97523" y="0"/>
                </a:lnTo>
                <a:close/>
              </a:path>
              <a:path w="1248409" h="78104">
                <a:moveTo>
                  <a:pt x="201155" y="0"/>
                </a:moveTo>
                <a:lnTo>
                  <a:pt x="103632" y="0"/>
                </a:lnTo>
                <a:lnTo>
                  <a:pt x="103632" y="77724"/>
                </a:lnTo>
                <a:lnTo>
                  <a:pt x="201155" y="77724"/>
                </a:lnTo>
                <a:lnTo>
                  <a:pt x="201155" y="0"/>
                </a:lnTo>
                <a:close/>
              </a:path>
              <a:path w="1248409" h="78104">
                <a:moveTo>
                  <a:pt x="306324" y="0"/>
                </a:moveTo>
                <a:lnTo>
                  <a:pt x="208788" y="0"/>
                </a:lnTo>
                <a:lnTo>
                  <a:pt x="208788" y="77724"/>
                </a:lnTo>
                <a:lnTo>
                  <a:pt x="306324" y="77724"/>
                </a:lnTo>
                <a:lnTo>
                  <a:pt x="306324" y="0"/>
                </a:lnTo>
                <a:close/>
              </a:path>
              <a:path w="1248409" h="78104">
                <a:moveTo>
                  <a:pt x="411480" y="0"/>
                </a:moveTo>
                <a:lnTo>
                  <a:pt x="313944" y="0"/>
                </a:lnTo>
                <a:lnTo>
                  <a:pt x="313944" y="77724"/>
                </a:lnTo>
                <a:lnTo>
                  <a:pt x="411480" y="77724"/>
                </a:lnTo>
                <a:lnTo>
                  <a:pt x="411480" y="0"/>
                </a:lnTo>
                <a:close/>
              </a:path>
              <a:path w="1248409" h="78104">
                <a:moveTo>
                  <a:pt x="515099" y="0"/>
                </a:moveTo>
                <a:lnTo>
                  <a:pt x="417576" y="0"/>
                </a:lnTo>
                <a:lnTo>
                  <a:pt x="417576" y="77724"/>
                </a:lnTo>
                <a:lnTo>
                  <a:pt x="515099" y="77724"/>
                </a:lnTo>
                <a:lnTo>
                  <a:pt x="515099" y="0"/>
                </a:lnTo>
                <a:close/>
              </a:path>
              <a:path w="1248409" h="78104">
                <a:moveTo>
                  <a:pt x="620255" y="0"/>
                </a:moveTo>
                <a:lnTo>
                  <a:pt x="522732" y="0"/>
                </a:lnTo>
                <a:lnTo>
                  <a:pt x="522732" y="77724"/>
                </a:lnTo>
                <a:lnTo>
                  <a:pt x="620255" y="77724"/>
                </a:lnTo>
                <a:lnTo>
                  <a:pt x="620255" y="0"/>
                </a:lnTo>
                <a:close/>
              </a:path>
              <a:path w="1248409" h="78104">
                <a:moveTo>
                  <a:pt x="725424" y="0"/>
                </a:moveTo>
                <a:lnTo>
                  <a:pt x="627888" y="0"/>
                </a:lnTo>
                <a:lnTo>
                  <a:pt x="627888" y="77724"/>
                </a:lnTo>
                <a:lnTo>
                  <a:pt x="725424" y="77724"/>
                </a:lnTo>
                <a:lnTo>
                  <a:pt x="725424" y="0"/>
                </a:lnTo>
                <a:close/>
              </a:path>
              <a:path w="1248409" h="78104">
                <a:moveTo>
                  <a:pt x="829056" y="0"/>
                </a:moveTo>
                <a:lnTo>
                  <a:pt x="731520" y="0"/>
                </a:lnTo>
                <a:lnTo>
                  <a:pt x="731520" y="77724"/>
                </a:lnTo>
                <a:lnTo>
                  <a:pt x="829056" y="77724"/>
                </a:lnTo>
                <a:lnTo>
                  <a:pt x="829056" y="0"/>
                </a:lnTo>
                <a:close/>
              </a:path>
              <a:path w="1248409" h="78104">
                <a:moveTo>
                  <a:pt x="934199" y="0"/>
                </a:moveTo>
                <a:lnTo>
                  <a:pt x="836676" y="0"/>
                </a:lnTo>
                <a:lnTo>
                  <a:pt x="836676" y="77724"/>
                </a:lnTo>
                <a:lnTo>
                  <a:pt x="934199" y="77724"/>
                </a:lnTo>
                <a:lnTo>
                  <a:pt x="934199" y="0"/>
                </a:lnTo>
                <a:close/>
              </a:path>
              <a:path w="1248409" h="78104">
                <a:moveTo>
                  <a:pt x="1039355" y="0"/>
                </a:moveTo>
                <a:lnTo>
                  <a:pt x="941832" y="0"/>
                </a:lnTo>
                <a:lnTo>
                  <a:pt x="941832" y="77724"/>
                </a:lnTo>
                <a:lnTo>
                  <a:pt x="1039355" y="77724"/>
                </a:lnTo>
                <a:lnTo>
                  <a:pt x="1039355" y="0"/>
                </a:lnTo>
                <a:close/>
              </a:path>
              <a:path w="1248409" h="78104">
                <a:moveTo>
                  <a:pt x="1143000" y="0"/>
                </a:moveTo>
                <a:lnTo>
                  <a:pt x="1045464" y="0"/>
                </a:lnTo>
                <a:lnTo>
                  <a:pt x="1045464" y="77724"/>
                </a:lnTo>
                <a:lnTo>
                  <a:pt x="1143000" y="77724"/>
                </a:lnTo>
                <a:lnTo>
                  <a:pt x="1143000" y="0"/>
                </a:lnTo>
                <a:close/>
              </a:path>
              <a:path w="1248409" h="78104">
                <a:moveTo>
                  <a:pt x="1248156" y="0"/>
                </a:moveTo>
                <a:lnTo>
                  <a:pt x="1150620" y="0"/>
                </a:lnTo>
                <a:lnTo>
                  <a:pt x="1150620" y="77724"/>
                </a:lnTo>
                <a:lnTo>
                  <a:pt x="1248156" y="77724"/>
                </a:lnTo>
                <a:lnTo>
                  <a:pt x="1248156" y="0"/>
                </a:lnTo>
                <a:close/>
              </a:path>
            </a:pathLst>
          </a:custGeom>
          <a:solidFill>
            <a:srgbClr val="F0F1F6">
              <a:alpha val="14509"/>
            </a:srgbClr>
          </a:solidFill>
        </p:spPr>
        <p:txBody>
          <a:bodyPr wrap="square" lIns="0" tIns="0" rIns="0" bIns="0" rtlCol="0"/>
          <a:lstStyle/>
          <a:p>
            <a:endParaRPr/>
          </a:p>
        </p:txBody>
      </p:sp>
      <p:pic>
        <p:nvPicPr>
          <p:cNvPr id="37" name="object 10">
            <a:extLst>
              <a:ext uri="{FF2B5EF4-FFF2-40B4-BE49-F238E27FC236}">
                <a16:creationId xmlns:a16="http://schemas.microsoft.com/office/drawing/2014/main" id="{165D20B2-7A48-4B46-BA8E-2C7CBA7C3179}"/>
              </a:ext>
              <a:ext uri="{C183D7F6-B498-43B3-948B-1728B52AA6E4}">
                <adec:decorative xmlns:adec="http://schemas.microsoft.com/office/drawing/2017/decorative" val="1"/>
              </a:ext>
            </a:extLst>
          </p:cNvPr>
          <p:cNvPicPr/>
          <p:nvPr/>
        </p:nvPicPr>
        <p:blipFill>
          <a:blip r:embed="rId4" cstate="screen">
            <a:extLst>
              <a:ext uri="{28A0092B-C50C-407E-A947-70E740481C1C}">
                <a14:useLocalDpi xmlns:a14="http://schemas.microsoft.com/office/drawing/2010/main"/>
              </a:ext>
            </a:extLst>
          </a:blip>
          <a:stretch>
            <a:fillRect/>
          </a:stretch>
        </p:blipFill>
        <p:spPr>
          <a:xfrm>
            <a:off x="4614732" y="483111"/>
            <a:ext cx="6672071" cy="5486399"/>
          </a:xfrm>
          <a:prstGeom prst="rect">
            <a:avLst/>
          </a:prstGeom>
        </p:spPr>
      </p:pic>
      <p:pic>
        <p:nvPicPr>
          <p:cNvPr id="38" name="object 11">
            <a:extLst>
              <a:ext uri="{FF2B5EF4-FFF2-40B4-BE49-F238E27FC236}">
                <a16:creationId xmlns:a16="http://schemas.microsoft.com/office/drawing/2014/main" id="{E9C7CE16-6C65-4422-A31C-8EA6C368A3DD}"/>
              </a:ext>
              <a:ext uri="{C183D7F6-B498-43B3-948B-1728B52AA6E4}">
                <adec:decorative xmlns:adec="http://schemas.microsoft.com/office/drawing/2017/decorative" val="1"/>
              </a:ext>
            </a:extLst>
          </p:cNvPr>
          <p:cNvPicPr/>
          <p:nvPr/>
        </p:nvPicPr>
        <p:blipFill>
          <a:blip r:embed="rId5" cstate="print"/>
          <a:stretch>
            <a:fillRect/>
          </a:stretch>
        </p:blipFill>
        <p:spPr>
          <a:xfrm>
            <a:off x="5529132" y="1103378"/>
            <a:ext cx="5344667" cy="4011167"/>
          </a:xfrm>
          <a:prstGeom prst="rect">
            <a:avLst/>
          </a:prstGeom>
        </p:spPr>
      </p:pic>
      <p:pic>
        <p:nvPicPr>
          <p:cNvPr id="39" name="object 12">
            <a:extLst>
              <a:ext uri="{FF2B5EF4-FFF2-40B4-BE49-F238E27FC236}">
                <a16:creationId xmlns:a16="http://schemas.microsoft.com/office/drawing/2014/main" id="{B7023459-9379-4132-9667-AE1CCEE3C0BA}"/>
              </a:ext>
              <a:ext uri="{C183D7F6-B498-43B3-948B-1728B52AA6E4}">
                <adec:decorative xmlns:adec="http://schemas.microsoft.com/office/drawing/2017/decorative" val="1"/>
              </a:ext>
            </a:extLst>
          </p:cNvPr>
          <p:cNvPicPr/>
          <p:nvPr/>
        </p:nvPicPr>
        <p:blipFill>
          <a:blip r:embed="rId6" cstate="screen">
            <a:extLst>
              <a:ext uri="{28A0092B-C50C-407E-A947-70E740481C1C}">
                <a14:useLocalDpi xmlns:a14="http://schemas.microsoft.com/office/drawing/2010/main"/>
              </a:ext>
            </a:extLst>
          </a:blip>
          <a:stretch>
            <a:fillRect/>
          </a:stretch>
        </p:blipFill>
        <p:spPr>
          <a:xfrm>
            <a:off x="5556138" y="1129542"/>
            <a:ext cx="5236885" cy="3892613"/>
          </a:xfrm>
          <a:prstGeom prst="rect">
            <a:avLst/>
          </a:prstGeom>
        </p:spPr>
      </p:pic>
      <p:pic>
        <p:nvPicPr>
          <p:cNvPr id="40" name="object 13">
            <a:extLst>
              <a:ext uri="{FF2B5EF4-FFF2-40B4-BE49-F238E27FC236}">
                <a16:creationId xmlns:a16="http://schemas.microsoft.com/office/drawing/2014/main" id="{462C6AF4-CFF7-4AD8-B553-30A95233D401}"/>
              </a:ext>
              <a:ext uri="{C183D7F6-B498-43B3-948B-1728B52AA6E4}">
                <adec:decorative xmlns:adec="http://schemas.microsoft.com/office/drawing/2017/decorative" val="1"/>
              </a:ext>
            </a:extLst>
          </p:cNvPr>
          <p:cNvPicPr/>
          <p:nvPr/>
        </p:nvPicPr>
        <p:blipFill>
          <a:blip r:embed="rId7" cstate="print"/>
          <a:stretch>
            <a:fillRect/>
          </a:stretch>
        </p:blipFill>
        <p:spPr>
          <a:xfrm>
            <a:off x="5460552" y="1085091"/>
            <a:ext cx="5414771" cy="3218687"/>
          </a:xfrm>
          <a:prstGeom prst="rect">
            <a:avLst/>
          </a:prstGeom>
        </p:spPr>
      </p:pic>
      <p:pic>
        <p:nvPicPr>
          <p:cNvPr id="41" name="object 14">
            <a:extLst>
              <a:ext uri="{FF2B5EF4-FFF2-40B4-BE49-F238E27FC236}">
                <a16:creationId xmlns:a16="http://schemas.microsoft.com/office/drawing/2014/main" id="{AB8C2DE3-2730-4016-A309-9092CB2D5B1B}"/>
              </a:ext>
              <a:ext uri="{C183D7F6-B498-43B3-948B-1728B52AA6E4}">
                <adec:decorative xmlns:adec="http://schemas.microsoft.com/office/drawing/2017/decorative" val="1"/>
              </a:ext>
            </a:extLst>
          </p:cNvPr>
          <p:cNvPicPr/>
          <p:nvPr/>
        </p:nvPicPr>
        <p:blipFill>
          <a:blip r:embed="rId8" cstate="screen">
            <a:extLst>
              <a:ext uri="{28A0092B-C50C-407E-A947-70E740481C1C}">
                <a14:useLocalDpi xmlns:a14="http://schemas.microsoft.com/office/drawing/2010/main"/>
              </a:ext>
            </a:extLst>
          </a:blip>
          <a:stretch>
            <a:fillRect/>
          </a:stretch>
        </p:blipFill>
        <p:spPr>
          <a:xfrm>
            <a:off x="5505495" y="1129482"/>
            <a:ext cx="5288925" cy="3117908"/>
          </a:xfrm>
          <a:prstGeom prst="rect">
            <a:avLst/>
          </a:prstGeom>
        </p:spPr>
      </p:pic>
      <p:pic>
        <p:nvPicPr>
          <p:cNvPr id="42" name="object 15">
            <a:extLst>
              <a:ext uri="{FF2B5EF4-FFF2-40B4-BE49-F238E27FC236}">
                <a16:creationId xmlns:a16="http://schemas.microsoft.com/office/drawing/2014/main" id="{226EE38B-A773-48E7-8402-597EE8EE8BEB}"/>
              </a:ext>
              <a:ext uri="{C183D7F6-B498-43B3-948B-1728B52AA6E4}">
                <adec:decorative xmlns:adec="http://schemas.microsoft.com/office/drawing/2017/decorative" val="1"/>
              </a:ext>
            </a:extLst>
          </p:cNvPr>
          <p:cNvPicPr/>
          <p:nvPr/>
        </p:nvPicPr>
        <p:blipFill>
          <a:blip r:embed="rId9" cstate="screen">
            <a:extLst>
              <a:ext uri="{28A0092B-C50C-407E-A947-70E740481C1C}">
                <a14:useLocalDpi xmlns:a14="http://schemas.microsoft.com/office/drawing/2010/main"/>
              </a:ext>
            </a:extLst>
          </a:blip>
          <a:stretch>
            <a:fillRect/>
          </a:stretch>
        </p:blipFill>
        <p:spPr>
          <a:xfrm>
            <a:off x="6987600" y="4884423"/>
            <a:ext cx="131063" cy="132587"/>
          </a:xfrm>
          <a:prstGeom prst="rect">
            <a:avLst/>
          </a:prstGeom>
        </p:spPr>
      </p:pic>
      <p:pic>
        <p:nvPicPr>
          <p:cNvPr id="43" name="object 16">
            <a:extLst>
              <a:ext uri="{FF2B5EF4-FFF2-40B4-BE49-F238E27FC236}">
                <a16:creationId xmlns:a16="http://schemas.microsoft.com/office/drawing/2014/main" id="{7F120751-6AB8-41CD-84DC-EC8FB0A3A71C}"/>
              </a:ext>
              <a:ext uri="{C183D7F6-B498-43B3-948B-1728B52AA6E4}">
                <adec:decorative xmlns:adec="http://schemas.microsoft.com/office/drawing/2017/decorative" val="1"/>
              </a:ext>
            </a:extLst>
          </p:cNvPr>
          <p:cNvPicPr/>
          <p:nvPr/>
        </p:nvPicPr>
        <p:blipFill>
          <a:blip r:embed="rId10" cstate="print"/>
          <a:stretch>
            <a:fillRect/>
          </a:stretch>
        </p:blipFill>
        <p:spPr>
          <a:xfrm>
            <a:off x="6871776" y="1909574"/>
            <a:ext cx="216407" cy="216407"/>
          </a:xfrm>
          <a:prstGeom prst="rect">
            <a:avLst/>
          </a:prstGeom>
        </p:spPr>
      </p:pic>
      <p:pic>
        <p:nvPicPr>
          <p:cNvPr id="44" name="object 17">
            <a:extLst>
              <a:ext uri="{FF2B5EF4-FFF2-40B4-BE49-F238E27FC236}">
                <a16:creationId xmlns:a16="http://schemas.microsoft.com/office/drawing/2014/main" id="{275C07F6-78A2-40D5-A299-5140B14F5677}"/>
              </a:ext>
              <a:ext uri="{C183D7F6-B498-43B3-948B-1728B52AA6E4}">
                <adec:decorative xmlns:adec="http://schemas.microsoft.com/office/drawing/2017/decorative" val="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6897683" y="1935482"/>
            <a:ext cx="109727" cy="109727"/>
          </a:xfrm>
          <a:prstGeom prst="rect">
            <a:avLst/>
          </a:prstGeom>
        </p:spPr>
      </p:pic>
      <p:pic>
        <p:nvPicPr>
          <p:cNvPr id="45" name="object 18">
            <a:extLst>
              <a:ext uri="{FF2B5EF4-FFF2-40B4-BE49-F238E27FC236}">
                <a16:creationId xmlns:a16="http://schemas.microsoft.com/office/drawing/2014/main" id="{428243D9-2500-4D5D-8830-335D45934858}"/>
              </a:ext>
              <a:ext uri="{C183D7F6-B498-43B3-948B-1728B52AA6E4}">
                <adec:decorative xmlns:adec="http://schemas.microsoft.com/office/drawing/2017/decorative" val="1"/>
              </a:ext>
            </a:extLst>
          </p:cNvPr>
          <p:cNvPicPr/>
          <p:nvPr/>
        </p:nvPicPr>
        <p:blipFill>
          <a:blip r:embed="rId10" cstate="print"/>
          <a:stretch>
            <a:fillRect/>
          </a:stretch>
        </p:blipFill>
        <p:spPr>
          <a:xfrm>
            <a:off x="5448359" y="2427735"/>
            <a:ext cx="216407" cy="216407"/>
          </a:xfrm>
          <a:prstGeom prst="rect">
            <a:avLst/>
          </a:prstGeom>
        </p:spPr>
      </p:pic>
      <p:pic>
        <p:nvPicPr>
          <p:cNvPr id="46" name="object 19">
            <a:extLst>
              <a:ext uri="{FF2B5EF4-FFF2-40B4-BE49-F238E27FC236}">
                <a16:creationId xmlns:a16="http://schemas.microsoft.com/office/drawing/2014/main" id="{F6FF50B1-DE43-42F9-BA01-4E3AB04C27D3}"/>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74267" y="2453642"/>
            <a:ext cx="109727" cy="109727"/>
          </a:xfrm>
          <a:prstGeom prst="rect">
            <a:avLst/>
          </a:prstGeom>
        </p:spPr>
      </p:pic>
      <p:pic>
        <p:nvPicPr>
          <p:cNvPr id="47" name="object 20">
            <a:extLst>
              <a:ext uri="{FF2B5EF4-FFF2-40B4-BE49-F238E27FC236}">
                <a16:creationId xmlns:a16="http://schemas.microsoft.com/office/drawing/2014/main" id="{CB7E0282-4C41-486A-B7CC-6BE0F19B2775}"/>
              </a:ext>
              <a:ext uri="{C183D7F6-B498-43B3-948B-1728B52AA6E4}">
                <adec:decorative xmlns:adec="http://schemas.microsoft.com/office/drawing/2017/decorative" val="1"/>
              </a:ext>
            </a:extLst>
          </p:cNvPr>
          <p:cNvPicPr/>
          <p:nvPr/>
        </p:nvPicPr>
        <p:blipFill>
          <a:blip r:embed="rId10" cstate="print"/>
          <a:stretch>
            <a:fillRect/>
          </a:stretch>
        </p:blipFill>
        <p:spPr>
          <a:xfrm>
            <a:off x="5587044" y="1528574"/>
            <a:ext cx="216407" cy="216407"/>
          </a:xfrm>
          <a:prstGeom prst="rect">
            <a:avLst/>
          </a:prstGeom>
        </p:spPr>
      </p:pic>
      <p:pic>
        <p:nvPicPr>
          <p:cNvPr id="48" name="object 21">
            <a:extLst>
              <a:ext uri="{FF2B5EF4-FFF2-40B4-BE49-F238E27FC236}">
                <a16:creationId xmlns:a16="http://schemas.microsoft.com/office/drawing/2014/main" id="{412E27A7-CA1F-4EDE-85C7-DDA44BA44217}"/>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612952" y="1554482"/>
            <a:ext cx="109727" cy="109727"/>
          </a:xfrm>
          <a:prstGeom prst="rect">
            <a:avLst/>
          </a:prstGeom>
        </p:spPr>
      </p:pic>
      <p:pic>
        <p:nvPicPr>
          <p:cNvPr id="49" name="object 22">
            <a:extLst>
              <a:ext uri="{FF2B5EF4-FFF2-40B4-BE49-F238E27FC236}">
                <a16:creationId xmlns:a16="http://schemas.microsoft.com/office/drawing/2014/main" id="{75EFBED5-D830-47B9-835A-3117C82C998B}"/>
              </a:ext>
              <a:ext uri="{C183D7F6-B498-43B3-948B-1728B52AA6E4}">
                <adec:decorative xmlns:adec="http://schemas.microsoft.com/office/drawing/2017/decorative" val="1"/>
              </a:ext>
            </a:extLst>
          </p:cNvPr>
          <p:cNvPicPr/>
          <p:nvPr/>
        </p:nvPicPr>
        <p:blipFill>
          <a:blip r:embed="rId10" cstate="print"/>
          <a:stretch>
            <a:fillRect/>
          </a:stretch>
        </p:blipFill>
        <p:spPr>
          <a:xfrm>
            <a:off x="5782115" y="1068327"/>
            <a:ext cx="216407" cy="216407"/>
          </a:xfrm>
          <a:prstGeom prst="rect">
            <a:avLst/>
          </a:prstGeom>
        </p:spPr>
      </p:pic>
      <p:pic>
        <p:nvPicPr>
          <p:cNvPr id="50" name="object 23">
            <a:extLst>
              <a:ext uri="{FF2B5EF4-FFF2-40B4-BE49-F238E27FC236}">
                <a16:creationId xmlns:a16="http://schemas.microsoft.com/office/drawing/2014/main" id="{8BB2A1C7-EBA4-4677-9D45-AC74E05C35DD}"/>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808023" y="1094233"/>
            <a:ext cx="109727" cy="109727"/>
          </a:xfrm>
          <a:prstGeom prst="rect">
            <a:avLst/>
          </a:prstGeom>
        </p:spPr>
      </p:pic>
      <p:pic>
        <p:nvPicPr>
          <p:cNvPr id="51" name="object 24">
            <a:extLst>
              <a:ext uri="{FF2B5EF4-FFF2-40B4-BE49-F238E27FC236}">
                <a16:creationId xmlns:a16="http://schemas.microsoft.com/office/drawing/2014/main" id="{CA7473E8-7DDA-43D8-8B75-27AD1FD24A00}"/>
              </a:ext>
              <a:ext uri="{C183D7F6-B498-43B3-948B-1728B52AA6E4}">
                <adec:decorative xmlns:adec="http://schemas.microsoft.com/office/drawing/2017/decorative" val="1"/>
              </a:ext>
            </a:extLst>
          </p:cNvPr>
          <p:cNvPicPr/>
          <p:nvPr/>
        </p:nvPicPr>
        <p:blipFill>
          <a:blip r:embed="rId10" cstate="print"/>
          <a:stretch>
            <a:fillRect/>
          </a:stretch>
        </p:blipFill>
        <p:spPr>
          <a:xfrm>
            <a:off x="6341423" y="2886458"/>
            <a:ext cx="216407" cy="216407"/>
          </a:xfrm>
          <a:prstGeom prst="rect">
            <a:avLst/>
          </a:prstGeom>
        </p:spPr>
      </p:pic>
      <p:pic>
        <p:nvPicPr>
          <p:cNvPr id="52" name="object 25">
            <a:extLst>
              <a:ext uri="{FF2B5EF4-FFF2-40B4-BE49-F238E27FC236}">
                <a16:creationId xmlns:a16="http://schemas.microsoft.com/office/drawing/2014/main" id="{1A4CC018-51E3-4B8C-BF9A-6192501DD431}"/>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6367332" y="2912367"/>
            <a:ext cx="109727" cy="109728"/>
          </a:xfrm>
          <a:prstGeom prst="rect">
            <a:avLst/>
          </a:prstGeom>
        </p:spPr>
      </p:pic>
      <p:pic>
        <p:nvPicPr>
          <p:cNvPr id="53" name="object 26">
            <a:extLst>
              <a:ext uri="{FF2B5EF4-FFF2-40B4-BE49-F238E27FC236}">
                <a16:creationId xmlns:a16="http://schemas.microsoft.com/office/drawing/2014/main" id="{53DFDF42-3752-4BBB-A4BA-F90E06E89658}"/>
              </a:ext>
              <a:ext uri="{C183D7F6-B498-43B3-948B-1728B52AA6E4}">
                <adec:decorative xmlns:adec="http://schemas.microsoft.com/office/drawing/2017/decorative" val="1"/>
              </a:ext>
            </a:extLst>
          </p:cNvPr>
          <p:cNvPicPr/>
          <p:nvPr/>
        </p:nvPicPr>
        <p:blipFill>
          <a:blip r:embed="rId14" cstate="print"/>
          <a:stretch>
            <a:fillRect/>
          </a:stretch>
        </p:blipFill>
        <p:spPr>
          <a:xfrm>
            <a:off x="7002840" y="2499363"/>
            <a:ext cx="214883" cy="216407"/>
          </a:xfrm>
          <a:prstGeom prst="rect">
            <a:avLst/>
          </a:prstGeom>
        </p:spPr>
      </p:pic>
      <p:pic>
        <p:nvPicPr>
          <p:cNvPr id="54" name="object 27">
            <a:extLst>
              <a:ext uri="{FF2B5EF4-FFF2-40B4-BE49-F238E27FC236}">
                <a16:creationId xmlns:a16="http://schemas.microsoft.com/office/drawing/2014/main" id="{F0E7FE2B-613C-47DA-BB0F-336F71D59DA2}"/>
              </a:ext>
              <a:ext uri="{C183D7F6-B498-43B3-948B-1728B52AA6E4}">
                <adec:decorative xmlns:adec="http://schemas.microsoft.com/office/drawing/2017/decorative" val="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028747" y="2525270"/>
            <a:ext cx="108203" cy="109727"/>
          </a:xfrm>
          <a:prstGeom prst="rect">
            <a:avLst/>
          </a:prstGeom>
        </p:spPr>
      </p:pic>
      <p:pic>
        <p:nvPicPr>
          <p:cNvPr id="55" name="object 28">
            <a:extLst>
              <a:ext uri="{FF2B5EF4-FFF2-40B4-BE49-F238E27FC236}">
                <a16:creationId xmlns:a16="http://schemas.microsoft.com/office/drawing/2014/main" id="{E37D152F-658D-46B6-89B8-5C3B19994F74}"/>
              </a:ext>
              <a:ext uri="{C183D7F6-B498-43B3-948B-1728B52AA6E4}">
                <adec:decorative xmlns:adec="http://schemas.microsoft.com/office/drawing/2017/decorative" val="1"/>
              </a:ext>
            </a:extLst>
          </p:cNvPr>
          <p:cNvPicPr/>
          <p:nvPr/>
        </p:nvPicPr>
        <p:blipFill>
          <a:blip r:embed="rId16" cstate="print"/>
          <a:stretch>
            <a:fillRect/>
          </a:stretch>
        </p:blipFill>
        <p:spPr>
          <a:xfrm>
            <a:off x="6960168" y="3073923"/>
            <a:ext cx="216407" cy="217919"/>
          </a:xfrm>
          <a:prstGeom prst="rect">
            <a:avLst/>
          </a:prstGeom>
        </p:spPr>
      </p:pic>
      <p:pic>
        <p:nvPicPr>
          <p:cNvPr id="56" name="object 29">
            <a:extLst>
              <a:ext uri="{FF2B5EF4-FFF2-40B4-BE49-F238E27FC236}">
                <a16:creationId xmlns:a16="http://schemas.microsoft.com/office/drawing/2014/main" id="{ACC809DF-CE32-434E-B593-E6DC4EE0B6D5}"/>
              </a:ext>
              <a:ext uri="{C183D7F6-B498-43B3-948B-1728B52AA6E4}">
                <adec:decorative xmlns:adec="http://schemas.microsoft.com/office/drawing/2017/decorative" val="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6986076" y="3099818"/>
            <a:ext cx="109727" cy="111252"/>
          </a:xfrm>
          <a:prstGeom prst="rect">
            <a:avLst/>
          </a:prstGeom>
        </p:spPr>
      </p:pic>
      <p:pic>
        <p:nvPicPr>
          <p:cNvPr id="57" name="object 30">
            <a:extLst>
              <a:ext uri="{FF2B5EF4-FFF2-40B4-BE49-F238E27FC236}">
                <a16:creationId xmlns:a16="http://schemas.microsoft.com/office/drawing/2014/main" id="{AFAAFC53-3286-4C05-AD94-A195DAE6A70C}"/>
              </a:ext>
              <a:ext uri="{C183D7F6-B498-43B3-948B-1728B52AA6E4}">
                <adec:decorative xmlns:adec="http://schemas.microsoft.com/office/drawing/2017/decorative" val="1"/>
              </a:ext>
            </a:extLst>
          </p:cNvPr>
          <p:cNvPicPr/>
          <p:nvPr/>
        </p:nvPicPr>
        <p:blipFill>
          <a:blip r:embed="rId10" cstate="print"/>
          <a:stretch>
            <a:fillRect/>
          </a:stretch>
        </p:blipFill>
        <p:spPr>
          <a:xfrm>
            <a:off x="7356407" y="3334514"/>
            <a:ext cx="216407" cy="216407"/>
          </a:xfrm>
          <a:prstGeom prst="rect">
            <a:avLst/>
          </a:prstGeom>
        </p:spPr>
      </p:pic>
      <p:pic>
        <p:nvPicPr>
          <p:cNvPr id="59" name="object 31">
            <a:extLst>
              <a:ext uri="{FF2B5EF4-FFF2-40B4-BE49-F238E27FC236}">
                <a16:creationId xmlns:a16="http://schemas.microsoft.com/office/drawing/2014/main" id="{33DAAA59-BE8E-4E8B-9FC8-7ED377AFF79D}"/>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7382316" y="3360423"/>
            <a:ext cx="109727" cy="109728"/>
          </a:xfrm>
          <a:prstGeom prst="rect">
            <a:avLst/>
          </a:prstGeom>
        </p:spPr>
      </p:pic>
      <p:pic>
        <p:nvPicPr>
          <p:cNvPr id="60" name="object 32">
            <a:extLst>
              <a:ext uri="{FF2B5EF4-FFF2-40B4-BE49-F238E27FC236}">
                <a16:creationId xmlns:a16="http://schemas.microsoft.com/office/drawing/2014/main" id="{D91EF14E-77EE-45D3-8ACD-864CBEBB34D1}"/>
              </a:ext>
              <a:ext uri="{C183D7F6-B498-43B3-948B-1728B52AA6E4}">
                <adec:decorative xmlns:adec="http://schemas.microsoft.com/office/drawing/2017/decorative" val="1"/>
              </a:ext>
            </a:extLst>
          </p:cNvPr>
          <p:cNvPicPr/>
          <p:nvPr/>
        </p:nvPicPr>
        <p:blipFill>
          <a:blip r:embed="rId14" cstate="print"/>
          <a:stretch>
            <a:fillRect/>
          </a:stretch>
        </p:blipFill>
        <p:spPr>
          <a:xfrm>
            <a:off x="6632508" y="1240538"/>
            <a:ext cx="214883" cy="216407"/>
          </a:xfrm>
          <a:prstGeom prst="rect">
            <a:avLst/>
          </a:prstGeom>
        </p:spPr>
      </p:pic>
      <p:pic>
        <p:nvPicPr>
          <p:cNvPr id="61" name="object 33">
            <a:extLst>
              <a:ext uri="{FF2B5EF4-FFF2-40B4-BE49-F238E27FC236}">
                <a16:creationId xmlns:a16="http://schemas.microsoft.com/office/drawing/2014/main" id="{5C424995-6D69-44EE-9D9B-B3ADDDBD6B3D}"/>
              </a:ext>
              <a:ext uri="{C183D7F6-B498-43B3-948B-1728B52AA6E4}">
                <adec:decorative xmlns:adec="http://schemas.microsoft.com/office/drawing/2017/decorative" val="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6658415" y="1266446"/>
            <a:ext cx="108203" cy="109727"/>
          </a:xfrm>
          <a:prstGeom prst="rect">
            <a:avLst/>
          </a:prstGeom>
        </p:spPr>
      </p:pic>
      <p:pic>
        <p:nvPicPr>
          <p:cNvPr id="62" name="object 34">
            <a:extLst>
              <a:ext uri="{FF2B5EF4-FFF2-40B4-BE49-F238E27FC236}">
                <a16:creationId xmlns:a16="http://schemas.microsoft.com/office/drawing/2014/main" id="{2BBF9A69-917A-424B-AC98-337DFFFB0C77}"/>
              </a:ext>
              <a:ext uri="{C183D7F6-B498-43B3-948B-1728B52AA6E4}">
                <adec:decorative xmlns:adec="http://schemas.microsoft.com/office/drawing/2017/decorative" val="1"/>
              </a:ext>
            </a:extLst>
          </p:cNvPr>
          <p:cNvPicPr/>
          <p:nvPr/>
        </p:nvPicPr>
        <p:blipFill>
          <a:blip r:embed="rId16" cstate="print"/>
          <a:stretch>
            <a:fillRect/>
          </a:stretch>
        </p:blipFill>
        <p:spPr>
          <a:xfrm>
            <a:off x="6184452" y="1589535"/>
            <a:ext cx="216407" cy="217931"/>
          </a:xfrm>
          <a:prstGeom prst="rect">
            <a:avLst/>
          </a:prstGeom>
        </p:spPr>
      </p:pic>
      <p:pic>
        <p:nvPicPr>
          <p:cNvPr id="64" name="object 35">
            <a:extLst>
              <a:ext uri="{FF2B5EF4-FFF2-40B4-BE49-F238E27FC236}">
                <a16:creationId xmlns:a16="http://schemas.microsoft.com/office/drawing/2014/main" id="{94953C50-7990-4353-AF33-17239B162EF1}"/>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210359" y="1615442"/>
            <a:ext cx="109727" cy="111251"/>
          </a:xfrm>
          <a:prstGeom prst="rect">
            <a:avLst/>
          </a:prstGeom>
        </p:spPr>
      </p:pic>
      <p:pic>
        <p:nvPicPr>
          <p:cNvPr id="65" name="object 36">
            <a:extLst>
              <a:ext uri="{FF2B5EF4-FFF2-40B4-BE49-F238E27FC236}">
                <a16:creationId xmlns:a16="http://schemas.microsoft.com/office/drawing/2014/main" id="{6F619105-7EEB-4797-A971-37CB6AE6D79C}"/>
              </a:ext>
              <a:ext uri="{C183D7F6-B498-43B3-948B-1728B52AA6E4}">
                <adec:decorative xmlns:adec="http://schemas.microsoft.com/office/drawing/2017/decorative" val="1"/>
              </a:ext>
            </a:extLst>
          </p:cNvPr>
          <p:cNvPicPr/>
          <p:nvPr/>
        </p:nvPicPr>
        <p:blipFill>
          <a:blip r:embed="rId16" cstate="print"/>
          <a:stretch>
            <a:fillRect/>
          </a:stretch>
        </p:blipFill>
        <p:spPr>
          <a:xfrm>
            <a:off x="8464355" y="3624074"/>
            <a:ext cx="216407" cy="217931"/>
          </a:xfrm>
          <a:prstGeom prst="rect">
            <a:avLst/>
          </a:prstGeom>
        </p:spPr>
      </p:pic>
      <p:pic>
        <p:nvPicPr>
          <p:cNvPr id="66" name="object 37">
            <a:extLst>
              <a:ext uri="{FF2B5EF4-FFF2-40B4-BE49-F238E27FC236}">
                <a16:creationId xmlns:a16="http://schemas.microsoft.com/office/drawing/2014/main" id="{B8F548AA-DC0F-4AB6-9C5A-5B68620EAE90}"/>
              </a:ext>
              <a:ext uri="{C183D7F6-B498-43B3-948B-1728B52AA6E4}">
                <adec:decorative xmlns:adec="http://schemas.microsoft.com/office/drawing/2017/decorative" val="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490262" y="3649982"/>
            <a:ext cx="109727" cy="111252"/>
          </a:xfrm>
          <a:prstGeom prst="rect">
            <a:avLst/>
          </a:prstGeom>
        </p:spPr>
      </p:pic>
      <p:pic>
        <p:nvPicPr>
          <p:cNvPr id="67" name="object 38">
            <a:extLst>
              <a:ext uri="{FF2B5EF4-FFF2-40B4-BE49-F238E27FC236}">
                <a16:creationId xmlns:a16="http://schemas.microsoft.com/office/drawing/2014/main" id="{965537D9-D678-4738-BAE7-C0F3616B739A}"/>
              </a:ext>
              <a:ext uri="{C183D7F6-B498-43B3-948B-1728B52AA6E4}">
                <adec:decorative xmlns:adec="http://schemas.microsoft.com/office/drawing/2017/decorative" val="1"/>
              </a:ext>
            </a:extLst>
          </p:cNvPr>
          <p:cNvPicPr/>
          <p:nvPr/>
        </p:nvPicPr>
        <p:blipFill>
          <a:blip r:embed="rId21" cstate="print"/>
          <a:stretch>
            <a:fillRect/>
          </a:stretch>
        </p:blipFill>
        <p:spPr>
          <a:xfrm>
            <a:off x="8235755" y="1560591"/>
            <a:ext cx="214883" cy="217919"/>
          </a:xfrm>
          <a:prstGeom prst="rect">
            <a:avLst/>
          </a:prstGeom>
        </p:spPr>
      </p:pic>
      <p:pic>
        <p:nvPicPr>
          <p:cNvPr id="68" name="object 39">
            <a:extLst>
              <a:ext uri="{FF2B5EF4-FFF2-40B4-BE49-F238E27FC236}">
                <a16:creationId xmlns:a16="http://schemas.microsoft.com/office/drawing/2014/main" id="{91B745E2-F778-4AF7-92C2-1632339D330D}"/>
              </a:ext>
              <a:ext uri="{C183D7F6-B498-43B3-948B-1728B52AA6E4}">
                <adec:decorative xmlns:adec="http://schemas.microsoft.com/office/drawing/2017/decorative" val="1"/>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61664" y="1586486"/>
            <a:ext cx="108203" cy="111251"/>
          </a:xfrm>
          <a:prstGeom prst="rect">
            <a:avLst/>
          </a:prstGeom>
        </p:spPr>
      </p:pic>
      <p:pic>
        <p:nvPicPr>
          <p:cNvPr id="69" name="object 40">
            <a:extLst>
              <a:ext uri="{FF2B5EF4-FFF2-40B4-BE49-F238E27FC236}">
                <a16:creationId xmlns:a16="http://schemas.microsoft.com/office/drawing/2014/main" id="{73F66E29-FF2F-4D38-BED8-D0F14A3F3987}"/>
              </a:ext>
              <a:ext uri="{C183D7F6-B498-43B3-948B-1728B52AA6E4}">
                <adec:decorative xmlns:adec="http://schemas.microsoft.com/office/drawing/2017/decorative" val="1"/>
              </a:ext>
            </a:extLst>
          </p:cNvPr>
          <p:cNvPicPr/>
          <p:nvPr/>
        </p:nvPicPr>
        <p:blipFill>
          <a:blip r:embed="rId10" cstate="print"/>
          <a:stretch>
            <a:fillRect/>
          </a:stretch>
        </p:blipFill>
        <p:spPr>
          <a:xfrm>
            <a:off x="7636823" y="2156463"/>
            <a:ext cx="216407" cy="216407"/>
          </a:xfrm>
          <a:prstGeom prst="rect">
            <a:avLst/>
          </a:prstGeom>
        </p:spPr>
      </p:pic>
      <p:pic>
        <p:nvPicPr>
          <p:cNvPr id="70" name="object 41">
            <a:extLst>
              <a:ext uri="{FF2B5EF4-FFF2-40B4-BE49-F238E27FC236}">
                <a16:creationId xmlns:a16="http://schemas.microsoft.com/office/drawing/2014/main" id="{957FF4B1-B46A-4CFE-A06F-AEFA7379A65A}"/>
              </a:ext>
              <a:ext uri="{C183D7F6-B498-43B3-948B-1728B52AA6E4}">
                <adec:decorative xmlns:adec="http://schemas.microsoft.com/office/drawing/2017/decorative" val="1"/>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62731" y="2182370"/>
            <a:ext cx="109727" cy="109727"/>
          </a:xfrm>
          <a:prstGeom prst="rect">
            <a:avLst/>
          </a:prstGeom>
        </p:spPr>
      </p:pic>
      <p:pic>
        <p:nvPicPr>
          <p:cNvPr id="71" name="object 42">
            <a:extLst>
              <a:ext uri="{FF2B5EF4-FFF2-40B4-BE49-F238E27FC236}">
                <a16:creationId xmlns:a16="http://schemas.microsoft.com/office/drawing/2014/main" id="{B5C9C359-A0B3-4433-9C7E-5B7AE2A70971}"/>
              </a:ext>
              <a:ext uri="{C183D7F6-B498-43B3-948B-1728B52AA6E4}">
                <adec:decorative xmlns:adec="http://schemas.microsoft.com/office/drawing/2017/decorative" val="1"/>
              </a:ext>
            </a:extLst>
          </p:cNvPr>
          <p:cNvPicPr/>
          <p:nvPr/>
        </p:nvPicPr>
        <p:blipFill>
          <a:blip r:embed="rId10" cstate="print"/>
          <a:stretch>
            <a:fillRect/>
          </a:stretch>
        </p:blipFill>
        <p:spPr>
          <a:xfrm>
            <a:off x="8398823" y="2561846"/>
            <a:ext cx="216407" cy="216407"/>
          </a:xfrm>
          <a:prstGeom prst="rect">
            <a:avLst/>
          </a:prstGeom>
        </p:spPr>
      </p:pic>
      <p:pic>
        <p:nvPicPr>
          <p:cNvPr id="72" name="object 43">
            <a:extLst>
              <a:ext uri="{FF2B5EF4-FFF2-40B4-BE49-F238E27FC236}">
                <a16:creationId xmlns:a16="http://schemas.microsoft.com/office/drawing/2014/main" id="{7E196B48-7CA1-4DEF-9DA4-E5CBB91775E6}"/>
              </a:ext>
              <a:ext uri="{C183D7F6-B498-43B3-948B-1728B52AA6E4}">
                <adec:decorative xmlns:adec="http://schemas.microsoft.com/office/drawing/2017/decorative" val="1"/>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424731" y="2587754"/>
            <a:ext cx="109727" cy="109727"/>
          </a:xfrm>
          <a:prstGeom prst="rect">
            <a:avLst/>
          </a:prstGeom>
        </p:spPr>
      </p:pic>
      <p:pic>
        <p:nvPicPr>
          <p:cNvPr id="73" name="object 44">
            <a:extLst>
              <a:ext uri="{FF2B5EF4-FFF2-40B4-BE49-F238E27FC236}">
                <a16:creationId xmlns:a16="http://schemas.microsoft.com/office/drawing/2014/main" id="{6C0A14F8-436F-4281-80FB-5B48B97F6095}"/>
              </a:ext>
              <a:ext uri="{C183D7F6-B498-43B3-948B-1728B52AA6E4}">
                <adec:decorative xmlns:adec="http://schemas.microsoft.com/office/drawing/2017/decorative" val="1"/>
              </a:ext>
            </a:extLst>
          </p:cNvPr>
          <p:cNvPicPr/>
          <p:nvPr/>
        </p:nvPicPr>
        <p:blipFill>
          <a:blip r:embed="rId16" cstate="print"/>
          <a:stretch>
            <a:fillRect/>
          </a:stretch>
        </p:blipFill>
        <p:spPr>
          <a:xfrm>
            <a:off x="8825544" y="2459738"/>
            <a:ext cx="216407" cy="217931"/>
          </a:xfrm>
          <a:prstGeom prst="rect">
            <a:avLst/>
          </a:prstGeom>
        </p:spPr>
      </p:pic>
      <p:pic>
        <p:nvPicPr>
          <p:cNvPr id="74" name="object 45">
            <a:extLst>
              <a:ext uri="{FF2B5EF4-FFF2-40B4-BE49-F238E27FC236}">
                <a16:creationId xmlns:a16="http://schemas.microsoft.com/office/drawing/2014/main" id="{B643AC9D-D5FC-46D3-B463-AA54038F6D6E}"/>
              </a:ext>
              <a:ext uri="{C183D7F6-B498-43B3-948B-1728B52AA6E4}">
                <adec:decorative xmlns:adec="http://schemas.microsoft.com/office/drawing/2017/decorative" val="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851450" y="2485646"/>
            <a:ext cx="109727" cy="111251"/>
          </a:xfrm>
          <a:prstGeom prst="rect">
            <a:avLst/>
          </a:prstGeom>
        </p:spPr>
      </p:pic>
      <p:pic>
        <p:nvPicPr>
          <p:cNvPr id="75" name="object 46">
            <a:extLst>
              <a:ext uri="{FF2B5EF4-FFF2-40B4-BE49-F238E27FC236}">
                <a16:creationId xmlns:a16="http://schemas.microsoft.com/office/drawing/2014/main" id="{3D8E121D-85A2-44F1-98D9-89AEE2F35312}"/>
              </a:ext>
              <a:ext uri="{C183D7F6-B498-43B3-948B-1728B52AA6E4}">
                <adec:decorative xmlns:adec="http://schemas.microsoft.com/office/drawing/2017/decorative" val="1"/>
              </a:ext>
            </a:extLst>
          </p:cNvPr>
          <p:cNvPicPr/>
          <p:nvPr/>
        </p:nvPicPr>
        <p:blipFill>
          <a:blip r:embed="rId16" cstate="print"/>
          <a:stretch>
            <a:fillRect/>
          </a:stretch>
        </p:blipFill>
        <p:spPr>
          <a:xfrm>
            <a:off x="9532680" y="2221995"/>
            <a:ext cx="216407" cy="217931"/>
          </a:xfrm>
          <a:prstGeom prst="rect">
            <a:avLst/>
          </a:prstGeom>
        </p:spPr>
      </p:pic>
      <p:pic>
        <p:nvPicPr>
          <p:cNvPr id="76" name="object 47">
            <a:extLst>
              <a:ext uri="{FF2B5EF4-FFF2-40B4-BE49-F238E27FC236}">
                <a16:creationId xmlns:a16="http://schemas.microsoft.com/office/drawing/2014/main" id="{A5A27B28-F172-44C7-A68D-497E68DCFB53}"/>
              </a:ext>
              <a:ext uri="{C183D7F6-B498-43B3-948B-1728B52AA6E4}">
                <adec:decorative xmlns:adec="http://schemas.microsoft.com/office/drawing/2017/decorative" val="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9558588" y="2247902"/>
            <a:ext cx="109727" cy="111251"/>
          </a:xfrm>
          <a:prstGeom prst="rect">
            <a:avLst/>
          </a:prstGeom>
        </p:spPr>
      </p:pic>
      <p:pic>
        <p:nvPicPr>
          <p:cNvPr id="77" name="object 48">
            <a:extLst>
              <a:ext uri="{FF2B5EF4-FFF2-40B4-BE49-F238E27FC236}">
                <a16:creationId xmlns:a16="http://schemas.microsoft.com/office/drawing/2014/main" id="{DF1F07F3-F38D-41C6-8312-68D3D4D01B3B}"/>
              </a:ext>
              <a:ext uri="{C183D7F6-B498-43B3-948B-1728B52AA6E4}">
                <adec:decorative xmlns:adec="http://schemas.microsoft.com/office/drawing/2017/decorative" val="1"/>
              </a:ext>
            </a:extLst>
          </p:cNvPr>
          <p:cNvPicPr/>
          <p:nvPr/>
        </p:nvPicPr>
        <p:blipFill>
          <a:blip r:embed="rId10" cstate="print"/>
          <a:stretch>
            <a:fillRect/>
          </a:stretch>
        </p:blipFill>
        <p:spPr>
          <a:xfrm>
            <a:off x="8991659" y="2834642"/>
            <a:ext cx="216407" cy="216407"/>
          </a:xfrm>
          <a:prstGeom prst="rect">
            <a:avLst/>
          </a:prstGeom>
        </p:spPr>
      </p:pic>
      <p:pic>
        <p:nvPicPr>
          <p:cNvPr id="78" name="object 49">
            <a:extLst>
              <a:ext uri="{FF2B5EF4-FFF2-40B4-BE49-F238E27FC236}">
                <a16:creationId xmlns:a16="http://schemas.microsoft.com/office/drawing/2014/main" id="{7266F9A4-64F8-44B6-814D-0412E689580E}"/>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017568" y="2860551"/>
            <a:ext cx="109727" cy="109727"/>
          </a:xfrm>
          <a:prstGeom prst="rect">
            <a:avLst/>
          </a:prstGeom>
        </p:spPr>
      </p:pic>
      <p:pic>
        <p:nvPicPr>
          <p:cNvPr id="79" name="object 50">
            <a:extLst>
              <a:ext uri="{FF2B5EF4-FFF2-40B4-BE49-F238E27FC236}">
                <a16:creationId xmlns:a16="http://schemas.microsoft.com/office/drawing/2014/main" id="{769E9B5C-06BD-48F6-992C-BE83E2A1B8D7}"/>
              </a:ext>
              <a:ext uri="{C183D7F6-B498-43B3-948B-1728B52AA6E4}">
                <adec:decorative xmlns:adec="http://schemas.microsoft.com/office/drawing/2017/decorative" val="1"/>
              </a:ext>
            </a:extLst>
          </p:cNvPr>
          <p:cNvPicPr/>
          <p:nvPr/>
        </p:nvPicPr>
        <p:blipFill>
          <a:blip r:embed="rId10" cstate="print"/>
          <a:stretch>
            <a:fillRect/>
          </a:stretch>
        </p:blipFill>
        <p:spPr>
          <a:xfrm>
            <a:off x="7819704" y="2948942"/>
            <a:ext cx="216407" cy="216407"/>
          </a:xfrm>
          <a:prstGeom prst="rect">
            <a:avLst/>
          </a:prstGeom>
        </p:spPr>
      </p:pic>
      <p:pic>
        <p:nvPicPr>
          <p:cNvPr id="80" name="object 51">
            <a:extLst>
              <a:ext uri="{FF2B5EF4-FFF2-40B4-BE49-F238E27FC236}">
                <a16:creationId xmlns:a16="http://schemas.microsoft.com/office/drawing/2014/main" id="{B1B8A2C7-532D-4B51-AF67-5627981BFF59}"/>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845611" y="2974851"/>
            <a:ext cx="109727" cy="109728"/>
          </a:xfrm>
          <a:prstGeom prst="rect">
            <a:avLst/>
          </a:prstGeom>
        </p:spPr>
      </p:pic>
      <p:pic>
        <p:nvPicPr>
          <p:cNvPr id="81" name="object 52">
            <a:extLst>
              <a:ext uri="{FF2B5EF4-FFF2-40B4-BE49-F238E27FC236}">
                <a16:creationId xmlns:a16="http://schemas.microsoft.com/office/drawing/2014/main" id="{FC44759E-8A84-4141-9F0A-73C82B5E16CC}"/>
              </a:ext>
              <a:ext uri="{C183D7F6-B498-43B3-948B-1728B52AA6E4}">
                <adec:decorative xmlns:adec="http://schemas.microsoft.com/office/drawing/2017/decorative" val="1"/>
              </a:ext>
            </a:extLst>
          </p:cNvPr>
          <p:cNvPicPr/>
          <p:nvPr/>
        </p:nvPicPr>
        <p:blipFill>
          <a:blip r:embed="rId10" cstate="print"/>
          <a:stretch>
            <a:fillRect/>
          </a:stretch>
        </p:blipFill>
        <p:spPr>
          <a:xfrm>
            <a:off x="8406443" y="3078482"/>
            <a:ext cx="216407" cy="216407"/>
          </a:xfrm>
          <a:prstGeom prst="rect">
            <a:avLst/>
          </a:prstGeom>
        </p:spPr>
      </p:pic>
      <p:pic>
        <p:nvPicPr>
          <p:cNvPr id="82" name="object 53">
            <a:extLst>
              <a:ext uri="{FF2B5EF4-FFF2-40B4-BE49-F238E27FC236}">
                <a16:creationId xmlns:a16="http://schemas.microsoft.com/office/drawing/2014/main" id="{5FD48F11-AFF6-4228-856A-FFC9BDF0869C}"/>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432350" y="3104391"/>
            <a:ext cx="109727" cy="109728"/>
          </a:xfrm>
          <a:prstGeom prst="rect">
            <a:avLst/>
          </a:prstGeom>
        </p:spPr>
      </p:pic>
      <p:pic>
        <p:nvPicPr>
          <p:cNvPr id="83" name="object 54">
            <a:extLst>
              <a:ext uri="{FF2B5EF4-FFF2-40B4-BE49-F238E27FC236}">
                <a16:creationId xmlns:a16="http://schemas.microsoft.com/office/drawing/2014/main" id="{7843B504-5040-453C-B814-1DA788E622AF}"/>
              </a:ext>
              <a:ext uri="{C183D7F6-B498-43B3-948B-1728B52AA6E4}">
                <adec:decorative xmlns:adec="http://schemas.microsoft.com/office/drawing/2017/decorative" val="1"/>
              </a:ext>
            </a:extLst>
          </p:cNvPr>
          <p:cNvPicPr/>
          <p:nvPr/>
        </p:nvPicPr>
        <p:blipFill>
          <a:blip r:embed="rId14" cstate="print"/>
          <a:stretch>
            <a:fillRect/>
          </a:stretch>
        </p:blipFill>
        <p:spPr>
          <a:xfrm>
            <a:off x="9834431" y="3970023"/>
            <a:ext cx="214883" cy="216407"/>
          </a:xfrm>
          <a:prstGeom prst="rect">
            <a:avLst/>
          </a:prstGeom>
        </p:spPr>
      </p:pic>
      <p:pic>
        <p:nvPicPr>
          <p:cNvPr id="84" name="object 55">
            <a:extLst>
              <a:ext uri="{FF2B5EF4-FFF2-40B4-BE49-F238E27FC236}">
                <a16:creationId xmlns:a16="http://schemas.microsoft.com/office/drawing/2014/main" id="{ABA5DFD0-1AD0-4FCE-A714-D5E947E11B1F}"/>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60338" y="3995931"/>
            <a:ext cx="108203" cy="109728"/>
          </a:xfrm>
          <a:prstGeom prst="rect">
            <a:avLst/>
          </a:prstGeom>
        </p:spPr>
      </p:pic>
      <p:pic>
        <p:nvPicPr>
          <p:cNvPr id="86" name="object 56">
            <a:extLst>
              <a:ext uri="{FF2B5EF4-FFF2-40B4-BE49-F238E27FC236}">
                <a16:creationId xmlns:a16="http://schemas.microsoft.com/office/drawing/2014/main" id="{652702E9-781C-464F-907F-629AA1166EBB}"/>
              </a:ext>
              <a:ext uri="{C183D7F6-B498-43B3-948B-1728B52AA6E4}">
                <adec:decorative xmlns:adec="http://schemas.microsoft.com/office/drawing/2017/decorative" val="1"/>
              </a:ext>
            </a:extLst>
          </p:cNvPr>
          <p:cNvPicPr/>
          <p:nvPr/>
        </p:nvPicPr>
        <p:blipFill>
          <a:blip r:embed="rId14" cstate="print"/>
          <a:stretch>
            <a:fillRect/>
          </a:stretch>
        </p:blipFill>
        <p:spPr>
          <a:xfrm>
            <a:off x="8763059" y="3200402"/>
            <a:ext cx="214883" cy="216407"/>
          </a:xfrm>
          <a:prstGeom prst="rect">
            <a:avLst/>
          </a:prstGeom>
        </p:spPr>
      </p:pic>
      <p:pic>
        <p:nvPicPr>
          <p:cNvPr id="87" name="object 57">
            <a:extLst>
              <a:ext uri="{FF2B5EF4-FFF2-40B4-BE49-F238E27FC236}">
                <a16:creationId xmlns:a16="http://schemas.microsoft.com/office/drawing/2014/main" id="{F5B2F82F-E054-4178-8D3F-01E14E183A88}"/>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88968" y="3226311"/>
            <a:ext cx="108203" cy="109728"/>
          </a:xfrm>
          <a:prstGeom prst="rect">
            <a:avLst/>
          </a:prstGeom>
        </p:spPr>
      </p:pic>
      <p:pic>
        <p:nvPicPr>
          <p:cNvPr id="88" name="object 58">
            <a:extLst>
              <a:ext uri="{FF2B5EF4-FFF2-40B4-BE49-F238E27FC236}">
                <a16:creationId xmlns:a16="http://schemas.microsoft.com/office/drawing/2014/main" id="{2EC9E3C4-FEED-44E1-A175-AF9CABEE6F88}"/>
              </a:ext>
              <a:ext uri="{C183D7F6-B498-43B3-948B-1728B52AA6E4}">
                <adec:decorative xmlns:adec="http://schemas.microsoft.com/office/drawing/2017/decorative" val="1"/>
              </a:ext>
            </a:extLst>
          </p:cNvPr>
          <p:cNvPicPr/>
          <p:nvPr/>
        </p:nvPicPr>
        <p:blipFill>
          <a:blip r:embed="rId10" cstate="print"/>
          <a:stretch>
            <a:fillRect/>
          </a:stretch>
        </p:blipFill>
        <p:spPr>
          <a:xfrm>
            <a:off x="9547919" y="3418335"/>
            <a:ext cx="216407" cy="216407"/>
          </a:xfrm>
          <a:prstGeom prst="rect">
            <a:avLst/>
          </a:prstGeom>
        </p:spPr>
      </p:pic>
      <p:pic>
        <p:nvPicPr>
          <p:cNvPr id="89" name="object 59">
            <a:extLst>
              <a:ext uri="{FF2B5EF4-FFF2-40B4-BE49-F238E27FC236}">
                <a16:creationId xmlns:a16="http://schemas.microsoft.com/office/drawing/2014/main" id="{FE05827B-E45D-4CC2-BD95-8582F53F2C74}"/>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9573828" y="3444243"/>
            <a:ext cx="109727" cy="109728"/>
          </a:xfrm>
          <a:prstGeom prst="rect">
            <a:avLst/>
          </a:prstGeom>
        </p:spPr>
      </p:pic>
      <p:pic>
        <p:nvPicPr>
          <p:cNvPr id="90" name="object 60">
            <a:extLst>
              <a:ext uri="{FF2B5EF4-FFF2-40B4-BE49-F238E27FC236}">
                <a16:creationId xmlns:a16="http://schemas.microsoft.com/office/drawing/2014/main" id="{2B8C8CE8-CE3D-4698-897F-1129EB46372A}"/>
              </a:ext>
              <a:ext uri="{C183D7F6-B498-43B3-948B-1728B52AA6E4}">
                <adec:decorative xmlns:adec="http://schemas.microsoft.com/office/drawing/2017/decorative" val="1"/>
              </a:ext>
            </a:extLst>
          </p:cNvPr>
          <p:cNvPicPr/>
          <p:nvPr/>
        </p:nvPicPr>
        <p:blipFill>
          <a:blip r:embed="rId16" cstate="print"/>
          <a:stretch>
            <a:fillRect/>
          </a:stretch>
        </p:blipFill>
        <p:spPr>
          <a:xfrm>
            <a:off x="9166919" y="3265947"/>
            <a:ext cx="216407" cy="217919"/>
          </a:xfrm>
          <a:prstGeom prst="rect">
            <a:avLst/>
          </a:prstGeom>
        </p:spPr>
      </p:pic>
      <p:pic>
        <p:nvPicPr>
          <p:cNvPr id="91" name="object 61">
            <a:extLst>
              <a:ext uri="{FF2B5EF4-FFF2-40B4-BE49-F238E27FC236}">
                <a16:creationId xmlns:a16="http://schemas.microsoft.com/office/drawing/2014/main" id="{2DA936AA-309B-4F51-A8C0-0723795A2ECD}"/>
              </a:ext>
              <a:ext uri="{C183D7F6-B498-43B3-948B-1728B52AA6E4}">
                <adec:decorative xmlns:adec="http://schemas.microsoft.com/office/drawing/2017/decorative" val="1"/>
              </a:ext>
            </a:extLst>
          </p:cNvPr>
          <p:cNvPicPr/>
          <p:nvPr/>
        </p:nvPicPr>
        <p:blipFill>
          <a:blip r:embed="rId19" cstate="screen">
            <a:extLst>
              <a:ext uri="{28A0092B-C50C-407E-A947-70E740481C1C}">
                <a14:useLocalDpi xmlns:a14="http://schemas.microsoft.com/office/drawing/2010/main"/>
              </a:ext>
            </a:extLst>
          </a:blip>
          <a:stretch>
            <a:fillRect/>
          </a:stretch>
        </p:blipFill>
        <p:spPr>
          <a:xfrm>
            <a:off x="9192828" y="3291843"/>
            <a:ext cx="109727" cy="111252"/>
          </a:xfrm>
          <a:prstGeom prst="rect">
            <a:avLst/>
          </a:prstGeom>
        </p:spPr>
      </p:pic>
      <p:pic>
        <p:nvPicPr>
          <p:cNvPr id="93" name="object 62">
            <a:extLst>
              <a:ext uri="{FF2B5EF4-FFF2-40B4-BE49-F238E27FC236}">
                <a16:creationId xmlns:a16="http://schemas.microsoft.com/office/drawing/2014/main" id="{3D2B6C0E-7551-4572-97FF-AAE678350B8E}"/>
              </a:ext>
              <a:ext uri="{C183D7F6-B498-43B3-948B-1728B52AA6E4}">
                <adec:decorative xmlns:adec="http://schemas.microsoft.com/office/drawing/2017/decorative" val="1"/>
              </a:ext>
            </a:extLst>
          </p:cNvPr>
          <p:cNvPicPr/>
          <p:nvPr/>
        </p:nvPicPr>
        <p:blipFill>
          <a:blip r:embed="rId14" cstate="print"/>
          <a:stretch>
            <a:fillRect/>
          </a:stretch>
        </p:blipFill>
        <p:spPr>
          <a:xfrm>
            <a:off x="9849671" y="3148587"/>
            <a:ext cx="214883" cy="216407"/>
          </a:xfrm>
          <a:prstGeom prst="rect">
            <a:avLst/>
          </a:prstGeom>
        </p:spPr>
      </p:pic>
      <p:pic>
        <p:nvPicPr>
          <p:cNvPr id="94" name="object 63">
            <a:extLst>
              <a:ext uri="{FF2B5EF4-FFF2-40B4-BE49-F238E27FC236}">
                <a16:creationId xmlns:a16="http://schemas.microsoft.com/office/drawing/2014/main" id="{418788F5-6E8B-4675-875B-335ADA6145D9}"/>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875580" y="3174494"/>
            <a:ext cx="108203" cy="109728"/>
          </a:xfrm>
          <a:prstGeom prst="rect">
            <a:avLst/>
          </a:prstGeom>
        </p:spPr>
      </p:pic>
      <p:pic>
        <p:nvPicPr>
          <p:cNvPr id="95" name="object 64">
            <a:extLst>
              <a:ext uri="{FF2B5EF4-FFF2-40B4-BE49-F238E27FC236}">
                <a16:creationId xmlns:a16="http://schemas.microsoft.com/office/drawing/2014/main" id="{47724742-C76E-432E-BE53-3153A8A0B212}"/>
              </a:ext>
              <a:ext uri="{C183D7F6-B498-43B3-948B-1728B52AA6E4}">
                <adec:decorative xmlns:adec="http://schemas.microsoft.com/office/drawing/2017/decorative" val="1"/>
              </a:ext>
            </a:extLst>
          </p:cNvPr>
          <p:cNvPicPr/>
          <p:nvPr/>
        </p:nvPicPr>
        <p:blipFill>
          <a:blip r:embed="rId14" cstate="print"/>
          <a:stretch>
            <a:fillRect/>
          </a:stretch>
        </p:blipFill>
        <p:spPr>
          <a:xfrm>
            <a:off x="10003595" y="2369823"/>
            <a:ext cx="214883" cy="216407"/>
          </a:xfrm>
          <a:prstGeom prst="rect">
            <a:avLst/>
          </a:prstGeom>
        </p:spPr>
      </p:pic>
      <p:pic>
        <p:nvPicPr>
          <p:cNvPr id="96" name="object 65">
            <a:extLst>
              <a:ext uri="{FF2B5EF4-FFF2-40B4-BE49-F238E27FC236}">
                <a16:creationId xmlns:a16="http://schemas.microsoft.com/office/drawing/2014/main" id="{7E7992DE-8237-4D20-A617-132AA7959092}"/>
              </a:ext>
              <a:ext uri="{C183D7F6-B498-43B3-948B-1728B52AA6E4}">
                <adec:decorative xmlns:adec="http://schemas.microsoft.com/office/drawing/2017/decorative" val="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0029504" y="2395730"/>
            <a:ext cx="108203" cy="109727"/>
          </a:xfrm>
          <a:prstGeom prst="rect">
            <a:avLst/>
          </a:prstGeom>
        </p:spPr>
      </p:pic>
      <p:pic>
        <p:nvPicPr>
          <p:cNvPr id="97" name="object 66">
            <a:extLst>
              <a:ext uri="{FF2B5EF4-FFF2-40B4-BE49-F238E27FC236}">
                <a16:creationId xmlns:a16="http://schemas.microsoft.com/office/drawing/2014/main" id="{B2200C61-63AC-4FA9-AA4E-F725B73D05A9}"/>
              </a:ext>
              <a:ext uri="{C183D7F6-B498-43B3-948B-1728B52AA6E4}">
                <adec:decorative xmlns:adec="http://schemas.microsoft.com/office/drawing/2017/decorative" val="1"/>
              </a:ext>
            </a:extLst>
          </p:cNvPr>
          <p:cNvPicPr/>
          <p:nvPr/>
        </p:nvPicPr>
        <p:blipFill>
          <a:blip r:embed="rId10" cstate="print"/>
          <a:stretch>
            <a:fillRect/>
          </a:stretch>
        </p:blipFill>
        <p:spPr>
          <a:xfrm>
            <a:off x="10034076" y="2769110"/>
            <a:ext cx="216407" cy="216407"/>
          </a:xfrm>
          <a:prstGeom prst="rect">
            <a:avLst/>
          </a:prstGeom>
        </p:spPr>
      </p:pic>
      <p:pic>
        <p:nvPicPr>
          <p:cNvPr id="98" name="object 67">
            <a:extLst>
              <a:ext uri="{FF2B5EF4-FFF2-40B4-BE49-F238E27FC236}">
                <a16:creationId xmlns:a16="http://schemas.microsoft.com/office/drawing/2014/main" id="{80E776FC-EA2D-4389-99BC-41EF50CD5FB5}"/>
              </a:ext>
              <a:ext uri="{C183D7F6-B498-43B3-948B-1728B52AA6E4}">
                <adec:decorative xmlns:adec="http://schemas.microsoft.com/office/drawing/2017/decorative" val="1"/>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0059983" y="2795019"/>
            <a:ext cx="109727" cy="109728"/>
          </a:xfrm>
          <a:prstGeom prst="rect">
            <a:avLst/>
          </a:prstGeom>
        </p:spPr>
      </p:pic>
      <p:pic>
        <p:nvPicPr>
          <p:cNvPr id="99" name="object 68">
            <a:extLst>
              <a:ext uri="{FF2B5EF4-FFF2-40B4-BE49-F238E27FC236}">
                <a16:creationId xmlns:a16="http://schemas.microsoft.com/office/drawing/2014/main" id="{F0D5C2DC-7A8E-44C9-943A-F776B065E10B}"/>
              </a:ext>
              <a:ext uri="{C183D7F6-B498-43B3-948B-1728B52AA6E4}">
                <adec:decorative xmlns:adec="http://schemas.microsoft.com/office/drawing/2017/decorative" val="1"/>
              </a:ext>
            </a:extLst>
          </p:cNvPr>
          <p:cNvPicPr/>
          <p:nvPr/>
        </p:nvPicPr>
        <p:blipFill>
          <a:blip r:embed="rId10" cstate="print"/>
          <a:stretch>
            <a:fillRect/>
          </a:stretch>
        </p:blipFill>
        <p:spPr>
          <a:xfrm>
            <a:off x="9351323" y="2532890"/>
            <a:ext cx="216407" cy="216407"/>
          </a:xfrm>
          <a:prstGeom prst="rect">
            <a:avLst/>
          </a:prstGeom>
        </p:spPr>
      </p:pic>
      <p:pic>
        <p:nvPicPr>
          <p:cNvPr id="100" name="object 69">
            <a:extLst>
              <a:ext uri="{FF2B5EF4-FFF2-40B4-BE49-F238E27FC236}">
                <a16:creationId xmlns:a16="http://schemas.microsoft.com/office/drawing/2014/main" id="{0FA95718-F480-476B-A32E-D0D93355900F}"/>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9377231" y="2558798"/>
            <a:ext cx="109727" cy="109727"/>
          </a:xfrm>
          <a:prstGeom prst="rect">
            <a:avLst/>
          </a:prstGeom>
        </p:spPr>
      </p:pic>
      <p:pic>
        <p:nvPicPr>
          <p:cNvPr id="101" name="object 70">
            <a:extLst>
              <a:ext uri="{FF2B5EF4-FFF2-40B4-BE49-F238E27FC236}">
                <a16:creationId xmlns:a16="http://schemas.microsoft.com/office/drawing/2014/main" id="{C23CEB0F-D3A9-44FA-8B68-F3D970D286DB}"/>
              </a:ext>
              <a:ext uri="{C183D7F6-B498-43B3-948B-1728B52AA6E4}">
                <adec:decorative xmlns:adec="http://schemas.microsoft.com/office/drawing/2017/decorative" val="1"/>
              </a:ext>
            </a:extLst>
          </p:cNvPr>
          <p:cNvPicPr/>
          <p:nvPr/>
        </p:nvPicPr>
        <p:blipFill>
          <a:blip r:embed="rId10" cstate="print"/>
          <a:stretch>
            <a:fillRect/>
          </a:stretch>
        </p:blipFill>
        <p:spPr>
          <a:xfrm>
            <a:off x="9709464" y="2359154"/>
            <a:ext cx="216407" cy="216407"/>
          </a:xfrm>
          <a:prstGeom prst="rect">
            <a:avLst/>
          </a:prstGeom>
        </p:spPr>
      </p:pic>
      <p:pic>
        <p:nvPicPr>
          <p:cNvPr id="103" name="object 71">
            <a:extLst>
              <a:ext uri="{FF2B5EF4-FFF2-40B4-BE49-F238E27FC236}">
                <a16:creationId xmlns:a16="http://schemas.microsoft.com/office/drawing/2014/main" id="{07CE46AC-2CD3-4989-B269-CA16F3D953D0}"/>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735371" y="2385063"/>
            <a:ext cx="109727" cy="109727"/>
          </a:xfrm>
          <a:prstGeom prst="rect">
            <a:avLst/>
          </a:prstGeom>
        </p:spPr>
      </p:pic>
      <p:pic>
        <p:nvPicPr>
          <p:cNvPr id="115" name="object 72">
            <a:extLst>
              <a:ext uri="{FF2B5EF4-FFF2-40B4-BE49-F238E27FC236}">
                <a16:creationId xmlns:a16="http://schemas.microsoft.com/office/drawing/2014/main" id="{A3AE053C-7F6A-4AAB-BED0-C6981BD3F69D}"/>
              </a:ext>
              <a:ext uri="{C183D7F6-B498-43B3-948B-1728B52AA6E4}">
                <adec:decorative xmlns:adec="http://schemas.microsoft.com/office/drawing/2017/decorative" val="1"/>
              </a:ext>
            </a:extLst>
          </p:cNvPr>
          <p:cNvPicPr/>
          <p:nvPr/>
        </p:nvPicPr>
        <p:blipFill>
          <a:blip r:embed="rId10" cstate="print"/>
          <a:stretch>
            <a:fillRect/>
          </a:stretch>
        </p:blipFill>
        <p:spPr>
          <a:xfrm>
            <a:off x="10174283" y="1758698"/>
            <a:ext cx="216407" cy="216407"/>
          </a:xfrm>
          <a:prstGeom prst="rect">
            <a:avLst/>
          </a:prstGeom>
        </p:spPr>
      </p:pic>
      <p:pic>
        <p:nvPicPr>
          <p:cNvPr id="116" name="object 73">
            <a:extLst>
              <a:ext uri="{FF2B5EF4-FFF2-40B4-BE49-F238E27FC236}">
                <a16:creationId xmlns:a16="http://schemas.microsoft.com/office/drawing/2014/main" id="{63A35053-0E40-4CFD-B76F-CB665B7FABC6}"/>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200192" y="1784607"/>
            <a:ext cx="109727" cy="109727"/>
          </a:xfrm>
          <a:prstGeom prst="rect">
            <a:avLst/>
          </a:prstGeom>
        </p:spPr>
      </p:pic>
      <p:pic>
        <p:nvPicPr>
          <p:cNvPr id="117" name="object 74">
            <a:extLst>
              <a:ext uri="{FF2B5EF4-FFF2-40B4-BE49-F238E27FC236}">
                <a16:creationId xmlns:a16="http://schemas.microsoft.com/office/drawing/2014/main" id="{DEAFFDE1-51F1-4B38-A847-113C9455CDDA}"/>
              </a:ext>
              <a:ext uri="{C183D7F6-B498-43B3-948B-1728B52AA6E4}">
                <adec:decorative xmlns:adec="http://schemas.microsoft.com/office/drawing/2017/decorative" val="1"/>
              </a:ext>
            </a:extLst>
          </p:cNvPr>
          <p:cNvPicPr/>
          <p:nvPr/>
        </p:nvPicPr>
        <p:blipFill>
          <a:blip r:embed="rId10" cstate="print"/>
          <a:stretch>
            <a:fillRect/>
          </a:stretch>
        </p:blipFill>
        <p:spPr>
          <a:xfrm>
            <a:off x="9834431" y="2075690"/>
            <a:ext cx="216407" cy="216407"/>
          </a:xfrm>
          <a:prstGeom prst="rect">
            <a:avLst/>
          </a:prstGeom>
        </p:spPr>
      </p:pic>
      <p:pic>
        <p:nvPicPr>
          <p:cNvPr id="118" name="object 75">
            <a:extLst>
              <a:ext uri="{FF2B5EF4-FFF2-40B4-BE49-F238E27FC236}">
                <a16:creationId xmlns:a16="http://schemas.microsoft.com/office/drawing/2014/main" id="{803B6EEE-E016-4D9F-8BEB-FC5A8BBBACEA}"/>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860338" y="2101598"/>
            <a:ext cx="109727" cy="109727"/>
          </a:xfrm>
          <a:prstGeom prst="rect">
            <a:avLst/>
          </a:prstGeom>
        </p:spPr>
      </p:pic>
      <p:pic>
        <p:nvPicPr>
          <p:cNvPr id="119" name="object 76">
            <a:extLst>
              <a:ext uri="{FF2B5EF4-FFF2-40B4-BE49-F238E27FC236}">
                <a16:creationId xmlns:a16="http://schemas.microsoft.com/office/drawing/2014/main" id="{B40B65BE-F927-44FE-8514-491787D21667}"/>
              </a:ext>
              <a:ext uri="{C183D7F6-B498-43B3-948B-1728B52AA6E4}">
                <adec:decorative xmlns:adec="http://schemas.microsoft.com/office/drawing/2017/decorative" val="1"/>
              </a:ext>
            </a:extLst>
          </p:cNvPr>
          <p:cNvPicPr/>
          <p:nvPr/>
        </p:nvPicPr>
        <p:blipFill>
          <a:blip r:embed="rId14" cstate="print"/>
          <a:stretch>
            <a:fillRect/>
          </a:stretch>
        </p:blipFill>
        <p:spPr>
          <a:xfrm>
            <a:off x="8696004" y="1764795"/>
            <a:ext cx="214883" cy="216407"/>
          </a:xfrm>
          <a:prstGeom prst="rect">
            <a:avLst/>
          </a:prstGeom>
        </p:spPr>
      </p:pic>
      <p:pic>
        <p:nvPicPr>
          <p:cNvPr id="120" name="object 77">
            <a:extLst>
              <a:ext uri="{FF2B5EF4-FFF2-40B4-BE49-F238E27FC236}">
                <a16:creationId xmlns:a16="http://schemas.microsoft.com/office/drawing/2014/main" id="{8FC64D89-028E-49E0-9712-FBB4A44E2897}"/>
              </a:ext>
              <a:ext uri="{C183D7F6-B498-43B3-948B-1728B52AA6E4}">
                <adec:decorative xmlns:adec="http://schemas.microsoft.com/office/drawing/2017/decorative" val="1"/>
              </a:ext>
            </a:extLst>
          </p:cNvPr>
          <p:cNvPicPr/>
          <p:nvPr/>
        </p:nvPicPr>
        <p:blipFill>
          <a:blip r:embed="rId26" cstate="screen">
            <a:extLst>
              <a:ext uri="{28A0092B-C50C-407E-A947-70E740481C1C}">
                <a14:useLocalDpi xmlns:a14="http://schemas.microsoft.com/office/drawing/2010/main"/>
              </a:ext>
            </a:extLst>
          </a:blip>
          <a:stretch>
            <a:fillRect/>
          </a:stretch>
        </p:blipFill>
        <p:spPr>
          <a:xfrm>
            <a:off x="8721911" y="1790702"/>
            <a:ext cx="108203" cy="109727"/>
          </a:xfrm>
          <a:prstGeom prst="rect">
            <a:avLst/>
          </a:prstGeom>
        </p:spPr>
      </p:pic>
      <p:pic>
        <p:nvPicPr>
          <p:cNvPr id="121" name="object 78">
            <a:extLst>
              <a:ext uri="{FF2B5EF4-FFF2-40B4-BE49-F238E27FC236}">
                <a16:creationId xmlns:a16="http://schemas.microsoft.com/office/drawing/2014/main" id="{97740BD9-5FBF-449F-9D81-F16DF021B6D4}"/>
              </a:ext>
              <a:ext uri="{C183D7F6-B498-43B3-948B-1728B52AA6E4}">
                <adec:decorative xmlns:adec="http://schemas.microsoft.com/office/drawing/2017/decorative" val="1"/>
              </a:ext>
            </a:extLst>
          </p:cNvPr>
          <p:cNvPicPr/>
          <p:nvPr/>
        </p:nvPicPr>
        <p:blipFill>
          <a:blip r:embed="rId10" cstate="print"/>
          <a:stretch>
            <a:fillRect/>
          </a:stretch>
        </p:blipFill>
        <p:spPr>
          <a:xfrm>
            <a:off x="8273855" y="2039114"/>
            <a:ext cx="216407" cy="216407"/>
          </a:xfrm>
          <a:prstGeom prst="rect">
            <a:avLst/>
          </a:prstGeom>
        </p:spPr>
      </p:pic>
      <p:pic>
        <p:nvPicPr>
          <p:cNvPr id="122" name="object 79">
            <a:extLst>
              <a:ext uri="{FF2B5EF4-FFF2-40B4-BE49-F238E27FC236}">
                <a16:creationId xmlns:a16="http://schemas.microsoft.com/office/drawing/2014/main" id="{53B65215-8150-42F9-8682-E4F237DEC73E}"/>
              </a:ext>
              <a:ext uri="{C183D7F6-B498-43B3-948B-1728B52AA6E4}">
                <adec:decorative xmlns:adec="http://schemas.microsoft.com/office/drawing/2017/decorative" val="1"/>
              </a:ext>
            </a:extLst>
          </p:cNvPr>
          <p:cNvPicPr/>
          <p:nvPr/>
        </p:nvPicPr>
        <p:blipFill>
          <a:blip r:embed="rId18" cstate="screen">
            <a:extLst>
              <a:ext uri="{28A0092B-C50C-407E-A947-70E740481C1C}">
                <a14:useLocalDpi xmlns:a14="http://schemas.microsoft.com/office/drawing/2010/main"/>
              </a:ext>
            </a:extLst>
          </a:blip>
          <a:stretch>
            <a:fillRect/>
          </a:stretch>
        </p:blipFill>
        <p:spPr>
          <a:xfrm>
            <a:off x="8299764" y="2065023"/>
            <a:ext cx="109727" cy="109727"/>
          </a:xfrm>
          <a:prstGeom prst="rect">
            <a:avLst/>
          </a:prstGeom>
        </p:spPr>
      </p:pic>
      <p:pic>
        <p:nvPicPr>
          <p:cNvPr id="123" name="object 80">
            <a:extLst>
              <a:ext uri="{FF2B5EF4-FFF2-40B4-BE49-F238E27FC236}">
                <a16:creationId xmlns:a16="http://schemas.microsoft.com/office/drawing/2014/main" id="{4D8663C8-46AC-487B-9AF2-1CA39FEAD227}"/>
              </a:ext>
              <a:ext uri="{C183D7F6-B498-43B3-948B-1728B52AA6E4}">
                <adec:decorative xmlns:adec="http://schemas.microsoft.com/office/drawing/2017/decorative" val="1"/>
              </a:ext>
            </a:extLst>
          </p:cNvPr>
          <p:cNvPicPr/>
          <p:nvPr/>
        </p:nvPicPr>
        <p:blipFill>
          <a:blip r:embed="rId10" cstate="print"/>
          <a:stretch>
            <a:fillRect/>
          </a:stretch>
        </p:blipFill>
        <p:spPr>
          <a:xfrm>
            <a:off x="9232452" y="1937007"/>
            <a:ext cx="216407" cy="216407"/>
          </a:xfrm>
          <a:prstGeom prst="rect">
            <a:avLst/>
          </a:prstGeom>
        </p:spPr>
      </p:pic>
      <p:pic>
        <p:nvPicPr>
          <p:cNvPr id="124" name="object 81">
            <a:extLst>
              <a:ext uri="{FF2B5EF4-FFF2-40B4-BE49-F238E27FC236}">
                <a16:creationId xmlns:a16="http://schemas.microsoft.com/office/drawing/2014/main" id="{CC845763-08EF-41D1-94D7-DF719D7222F1}"/>
              </a:ext>
              <a:ext uri="{C183D7F6-B498-43B3-948B-1728B52AA6E4}">
                <adec:decorative xmlns:adec="http://schemas.microsoft.com/office/drawing/2017/decorative" val="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9258359" y="1962914"/>
            <a:ext cx="109727" cy="109727"/>
          </a:xfrm>
          <a:prstGeom prst="rect">
            <a:avLst/>
          </a:prstGeom>
        </p:spPr>
      </p:pic>
      <p:pic>
        <p:nvPicPr>
          <p:cNvPr id="125" name="object 82">
            <a:extLst>
              <a:ext uri="{FF2B5EF4-FFF2-40B4-BE49-F238E27FC236}">
                <a16:creationId xmlns:a16="http://schemas.microsoft.com/office/drawing/2014/main" id="{C0C1909D-97FD-4511-A413-67C32AE2C384}"/>
              </a:ext>
              <a:ext uri="{C183D7F6-B498-43B3-948B-1728B52AA6E4}">
                <adec:decorative xmlns:adec="http://schemas.microsoft.com/office/drawing/2017/decorative" val="1"/>
              </a:ext>
            </a:extLst>
          </p:cNvPr>
          <p:cNvPicPr/>
          <p:nvPr/>
        </p:nvPicPr>
        <p:blipFill>
          <a:blip r:embed="rId10" cstate="print"/>
          <a:stretch>
            <a:fillRect/>
          </a:stretch>
        </p:blipFill>
        <p:spPr>
          <a:xfrm>
            <a:off x="9116628" y="2287526"/>
            <a:ext cx="216407" cy="216407"/>
          </a:xfrm>
          <a:prstGeom prst="rect">
            <a:avLst/>
          </a:prstGeom>
        </p:spPr>
      </p:pic>
      <p:pic>
        <p:nvPicPr>
          <p:cNvPr id="126" name="object 83">
            <a:extLst>
              <a:ext uri="{FF2B5EF4-FFF2-40B4-BE49-F238E27FC236}">
                <a16:creationId xmlns:a16="http://schemas.microsoft.com/office/drawing/2014/main" id="{A10E3833-4085-4AEB-8DC9-DF893A8990ED}"/>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142535" y="2313435"/>
            <a:ext cx="109727" cy="109727"/>
          </a:xfrm>
          <a:prstGeom prst="rect">
            <a:avLst/>
          </a:prstGeom>
        </p:spPr>
      </p:pic>
      <p:pic>
        <p:nvPicPr>
          <p:cNvPr id="127" name="object 84">
            <a:extLst>
              <a:ext uri="{FF2B5EF4-FFF2-40B4-BE49-F238E27FC236}">
                <a16:creationId xmlns:a16="http://schemas.microsoft.com/office/drawing/2014/main" id="{5C958EE1-B1A5-4D2A-8539-E7629F601ABF}"/>
              </a:ext>
              <a:ext uri="{C183D7F6-B498-43B3-948B-1728B52AA6E4}">
                <adec:decorative xmlns:adec="http://schemas.microsoft.com/office/drawing/2017/decorative" val="1"/>
              </a:ext>
            </a:extLst>
          </p:cNvPr>
          <p:cNvPicPr/>
          <p:nvPr/>
        </p:nvPicPr>
        <p:blipFill>
          <a:blip r:embed="rId10" cstate="print"/>
          <a:stretch>
            <a:fillRect/>
          </a:stretch>
        </p:blipFill>
        <p:spPr>
          <a:xfrm>
            <a:off x="10549188" y="1824230"/>
            <a:ext cx="216407" cy="216407"/>
          </a:xfrm>
          <a:prstGeom prst="rect">
            <a:avLst/>
          </a:prstGeom>
        </p:spPr>
      </p:pic>
      <p:pic>
        <p:nvPicPr>
          <p:cNvPr id="128" name="object 85">
            <a:extLst>
              <a:ext uri="{FF2B5EF4-FFF2-40B4-BE49-F238E27FC236}">
                <a16:creationId xmlns:a16="http://schemas.microsoft.com/office/drawing/2014/main" id="{463C6F4F-11DB-48BB-84C7-C514DA59D039}"/>
              </a:ext>
              <a:ext uri="{C183D7F6-B498-43B3-948B-1728B52AA6E4}">
                <adec:decorative xmlns:adec="http://schemas.microsoft.com/office/drawing/2017/decorative" val="1"/>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0575095" y="1850138"/>
            <a:ext cx="109727" cy="109727"/>
          </a:xfrm>
          <a:prstGeom prst="rect">
            <a:avLst/>
          </a:prstGeom>
        </p:spPr>
      </p:pic>
      <p:pic>
        <p:nvPicPr>
          <p:cNvPr id="129" name="object 86">
            <a:extLst>
              <a:ext uri="{FF2B5EF4-FFF2-40B4-BE49-F238E27FC236}">
                <a16:creationId xmlns:a16="http://schemas.microsoft.com/office/drawing/2014/main" id="{093010A4-24D4-40BB-BE42-D7FD1C2BD6D5}"/>
              </a:ext>
              <a:ext uri="{C183D7F6-B498-43B3-948B-1728B52AA6E4}">
                <adec:decorative xmlns:adec="http://schemas.microsoft.com/office/drawing/2017/decorative" val="1"/>
              </a:ext>
            </a:extLst>
          </p:cNvPr>
          <p:cNvPicPr/>
          <p:nvPr/>
        </p:nvPicPr>
        <p:blipFill>
          <a:blip r:embed="rId10" cstate="print"/>
          <a:stretch>
            <a:fillRect/>
          </a:stretch>
        </p:blipFill>
        <p:spPr>
          <a:xfrm>
            <a:off x="10357164" y="2156463"/>
            <a:ext cx="216407" cy="216407"/>
          </a:xfrm>
          <a:prstGeom prst="rect">
            <a:avLst/>
          </a:prstGeom>
        </p:spPr>
      </p:pic>
      <p:sp>
        <p:nvSpPr>
          <p:cNvPr id="130" name="object 87">
            <a:extLst>
              <a:ext uri="{FF2B5EF4-FFF2-40B4-BE49-F238E27FC236}">
                <a16:creationId xmlns:a16="http://schemas.microsoft.com/office/drawing/2014/main" id="{D6383CF7-4B32-4BF1-8F13-D33FE0A8851D}"/>
              </a:ext>
              <a:ext uri="{C183D7F6-B498-43B3-948B-1728B52AA6E4}">
                <adec:decorative xmlns:adec="http://schemas.microsoft.com/office/drawing/2017/decorative" val="1"/>
              </a:ext>
            </a:extLst>
          </p:cNvPr>
          <p:cNvSpPr/>
          <p:nvPr/>
        </p:nvSpPr>
        <p:spPr>
          <a:xfrm>
            <a:off x="10396026" y="2195324"/>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1" name="object 88">
            <a:extLst>
              <a:ext uri="{FF2B5EF4-FFF2-40B4-BE49-F238E27FC236}">
                <a16:creationId xmlns:a16="http://schemas.microsoft.com/office/drawing/2014/main" id="{580C675F-18F5-41A5-8F7E-81ED1213477D}"/>
              </a:ext>
              <a:ext uri="{C183D7F6-B498-43B3-948B-1728B52AA6E4}">
                <adec:decorative xmlns:adec="http://schemas.microsoft.com/office/drawing/2017/decorative" val="1"/>
              </a:ext>
            </a:extLst>
          </p:cNvPr>
          <p:cNvSpPr/>
          <p:nvPr/>
        </p:nvSpPr>
        <p:spPr>
          <a:xfrm>
            <a:off x="10396026" y="2195324"/>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2" name="object 89">
            <a:extLst>
              <a:ext uri="{FF2B5EF4-FFF2-40B4-BE49-F238E27FC236}">
                <a16:creationId xmlns:a16="http://schemas.microsoft.com/office/drawing/2014/main" id="{94778F6E-53DD-4D9F-B19C-970BFB14BC4A}"/>
              </a:ext>
              <a:ext uri="{C183D7F6-B498-43B3-948B-1728B52AA6E4}">
                <adec:decorative xmlns:adec="http://schemas.microsoft.com/office/drawing/2017/decorative" val="1"/>
              </a:ext>
            </a:extLst>
          </p:cNvPr>
          <p:cNvPicPr/>
          <p:nvPr/>
        </p:nvPicPr>
        <p:blipFill>
          <a:blip r:embed="rId10" cstate="print"/>
          <a:stretch>
            <a:fillRect/>
          </a:stretch>
        </p:blipFill>
        <p:spPr>
          <a:xfrm>
            <a:off x="10293155" y="2263142"/>
            <a:ext cx="216407" cy="216407"/>
          </a:xfrm>
          <a:prstGeom prst="rect">
            <a:avLst/>
          </a:prstGeom>
        </p:spPr>
      </p:pic>
      <p:sp>
        <p:nvSpPr>
          <p:cNvPr id="133" name="object 90">
            <a:extLst>
              <a:ext uri="{FF2B5EF4-FFF2-40B4-BE49-F238E27FC236}">
                <a16:creationId xmlns:a16="http://schemas.microsoft.com/office/drawing/2014/main" id="{A829AF8B-A369-47A6-A479-624DEFE1B06D}"/>
              </a:ext>
              <a:ext uri="{C183D7F6-B498-43B3-948B-1728B52AA6E4}">
                <adec:decorative xmlns:adec="http://schemas.microsoft.com/office/drawing/2017/decorative" val="1"/>
              </a:ext>
            </a:extLst>
          </p:cNvPr>
          <p:cNvSpPr/>
          <p:nvPr/>
        </p:nvSpPr>
        <p:spPr>
          <a:xfrm>
            <a:off x="10332018" y="2302004"/>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4" name="object 91">
            <a:extLst>
              <a:ext uri="{FF2B5EF4-FFF2-40B4-BE49-F238E27FC236}">
                <a16:creationId xmlns:a16="http://schemas.microsoft.com/office/drawing/2014/main" id="{44FE3A91-692A-47E4-A26C-152DA37F545C}"/>
              </a:ext>
              <a:ext uri="{C183D7F6-B498-43B3-948B-1728B52AA6E4}">
                <adec:decorative xmlns:adec="http://schemas.microsoft.com/office/drawing/2017/decorative" val="1"/>
              </a:ext>
            </a:extLst>
          </p:cNvPr>
          <p:cNvSpPr/>
          <p:nvPr/>
        </p:nvSpPr>
        <p:spPr>
          <a:xfrm>
            <a:off x="10332016" y="2302004"/>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5" name="object 92">
            <a:extLst>
              <a:ext uri="{FF2B5EF4-FFF2-40B4-BE49-F238E27FC236}">
                <a16:creationId xmlns:a16="http://schemas.microsoft.com/office/drawing/2014/main" id="{C90F81A6-F324-4548-8271-47BAE33521AE}"/>
              </a:ext>
              <a:ext uri="{C183D7F6-B498-43B3-948B-1728B52AA6E4}">
                <adec:decorative xmlns:adec="http://schemas.microsoft.com/office/drawing/2017/decorative" val="1"/>
              </a:ext>
            </a:extLst>
          </p:cNvPr>
          <p:cNvPicPr/>
          <p:nvPr/>
        </p:nvPicPr>
        <p:blipFill>
          <a:blip r:embed="rId10" cstate="print"/>
          <a:stretch>
            <a:fillRect/>
          </a:stretch>
        </p:blipFill>
        <p:spPr>
          <a:xfrm>
            <a:off x="10171235" y="2324102"/>
            <a:ext cx="216407" cy="216407"/>
          </a:xfrm>
          <a:prstGeom prst="rect">
            <a:avLst/>
          </a:prstGeom>
        </p:spPr>
      </p:pic>
      <p:sp>
        <p:nvSpPr>
          <p:cNvPr id="136" name="object 93">
            <a:extLst>
              <a:ext uri="{FF2B5EF4-FFF2-40B4-BE49-F238E27FC236}">
                <a16:creationId xmlns:a16="http://schemas.microsoft.com/office/drawing/2014/main" id="{D586384F-336E-4505-AA64-2FAF2E00A139}"/>
              </a:ext>
              <a:ext uri="{C183D7F6-B498-43B3-948B-1728B52AA6E4}">
                <adec:decorative xmlns:adec="http://schemas.microsoft.com/office/drawing/2017/decorative" val="1"/>
              </a:ext>
            </a:extLst>
          </p:cNvPr>
          <p:cNvSpPr/>
          <p:nvPr/>
        </p:nvSpPr>
        <p:spPr>
          <a:xfrm>
            <a:off x="10210097" y="2362964"/>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37" name="object 94">
            <a:extLst>
              <a:ext uri="{FF2B5EF4-FFF2-40B4-BE49-F238E27FC236}">
                <a16:creationId xmlns:a16="http://schemas.microsoft.com/office/drawing/2014/main" id="{86D4ECC0-2E80-40E6-A8AA-D909F3872817}"/>
              </a:ext>
              <a:ext uri="{C183D7F6-B498-43B3-948B-1728B52AA6E4}">
                <adec:decorative xmlns:adec="http://schemas.microsoft.com/office/drawing/2017/decorative" val="1"/>
              </a:ext>
            </a:extLst>
          </p:cNvPr>
          <p:cNvSpPr/>
          <p:nvPr/>
        </p:nvSpPr>
        <p:spPr>
          <a:xfrm>
            <a:off x="10210097" y="2362964"/>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25908">
            <a:solidFill>
              <a:srgbClr val="0775FF"/>
            </a:solidFill>
          </a:ln>
        </p:spPr>
        <p:txBody>
          <a:bodyPr wrap="square" lIns="0" tIns="0" rIns="0" bIns="0" rtlCol="0"/>
          <a:lstStyle/>
          <a:p>
            <a:endParaRPr/>
          </a:p>
        </p:txBody>
      </p:sp>
      <p:pic>
        <p:nvPicPr>
          <p:cNvPr id="138" name="object 95">
            <a:extLst>
              <a:ext uri="{FF2B5EF4-FFF2-40B4-BE49-F238E27FC236}">
                <a16:creationId xmlns:a16="http://schemas.microsoft.com/office/drawing/2014/main" id="{4793E5A6-B67C-4CD8-B70E-6BF916DCFE55}"/>
              </a:ext>
              <a:ext uri="{C183D7F6-B498-43B3-948B-1728B52AA6E4}">
                <adec:decorative xmlns:adec="http://schemas.microsoft.com/office/drawing/2017/decorative" val="1"/>
              </a:ext>
            </a:extLst>
          </p:cNvPr>
          <p:cNvPicPr/>
          <p:nvPr/>
        </p:nvPicPr>
        <p:blipFill>
          <a:blip r:embed="rId10" cstate="print"/>
          <a:stretch>
            <a:fillRect/>
          </a:stretch>
        </p:blipFill>
        <p:spPr>
          <a:xfrm>
            <a:off x="10431840" y="1545338"/>
            <a:ext cx="216407" cy="216407"/>
          </a:xfrm>
          <a:prstGeom prst="rect">
            <a:avLst/>
          </a:prstGeom>
        </p:spPr>
      </p:pic>
      <p:pic>
        <p:nvPicPr>
          <p:cNvPr id="139" name="object 96">
            <a:extLst>
              <a:ext uri="{FF2B5EF4-FFF2-40B4-BE49-F238E27FC236}">
                <a16:creationId xmlns:a16="http://schemas.microsoft.com/office/drawing/2014/main" id="{36443041-2482-4B35-8A28-D3CD58376701}"/>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457747" y="1571246"/>
            <a:ext cx="109727" cy="109727"/>
          </a:xfrm>
          <a:prstGeom prst="rect">
            <a:avLst/>
          </a:prstGeom>
        </p:spPr>
      </p:pic>
      <p:pic>
        <p:nvPicPr>
          <p:cNvPr id="140" name="object 97">
            <a:extLst>
              <a:ext uri="{FF2B5EF4-FFF2-40B4-BE49-F238E27FC236}">
                <a16:creationId xmlns:a16="http://schemas.microsoft.com/office/drawing/2014/main" id="{5069295A-A064-4D7A-8413-79B344293A6B}"/>
              </a:ext>
              <a:ext uri="{C183D7F6-B498-43B3-948B-1728B52AA6E4}">
                <adec:decorative xmlns:adec="http://schemas.microsoft.com/office/drawing/2017/decorative" val="1"/>
              </a:ext>
            </a:extLst>
          </p:cNvPr>
          <p:cNvPicPr/>
          <p:nvPr/>
        </p:nvPicPr>
        <p:blipFill>
          <a:blip r:embed="rId10" cstate="print"/>
          <a:stretch>
            <a:fillRect/>
          </a:stretch>
        </p:blipFill>
        <p:spPr>
          <a:xfrm>
            <a:off x="10573571" y="1638302"/>
            <a:ext cx="216407" cy="216407"/>
          </a:xfrm>
          <a:prstGeom prst="rect">
            <a:avLst/>
          </a:prstGeom>
        </p:spPr>
      </p:pic>
      <p:pic>
        <p:nvPicPr>
          <p:cNvPr id="141" name="object 98">
            <a:extLst>
              <a:ext uri="{FF2B5EF4-FFF2-40B4-BE49-F238E27FC236}">
                <a16:creationId xmlns:a16="http://schemas.microsoft.com/office/drawing/2014/main" id="{AA732D42-F487-4D3D-93DA-81E7EDCA0159}"/>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99480" y="1664210"/>
            <a:ext cx="109727" cy="109727"/>
          </a:xfrm>
          <a:prstGeom prst="rect">
            <a:avLst/>
          </a:prstGeom>
        </p:spPr>
      </p:pic>
      <p:pic>
        <p:nvPicPr>
          <p:cNvPr id="142" name="object 99">
            <a:extLst>
              <a:ext uri="{FF2B5EF4-FFF2-40B4-BE49-F238E27FC236}">
                <a16:creationId xmlns:a16="http://schemas.microsoft.com/office/drawing/2014/main" id="{E8CDE565-D6B1-474B-9A78-E23006EC5C9F}"/>
              </a:ext>
              <a:ext uri="{C183D7F6-B498-43B3-948B-1728B52AA6E4}">
                <adec:decorative xmlns:adec="http://schemas.microsoft.com/office/drawing/2017/decorative" val="1"/>
              </a:ext>
            </a:extLst>
          </p:cNvPr>
          <p:cNvPicPr/>
          <p:nvPr/>
        </p:nvPicPr>
        <p:blipFill>
          <a:blip r:embed="rId10" cstate="print"/>
          <a:stretch>
            <a:fillRect/>
          </a:stretch>
        </p:blipFill>
        <p:spPr>
          <a:xfrm>
            <a:off x="10570523" y="1475235"/>
            <a:ext cx="216407" cy="216407"/>
          </a:xfrm>
          <a:prstGeom prst="rect">
            <a:avLst/>
          </a:prstGeom>
        </p:spPr>
      </p:pic>
      <p:pic>
        <p:nvPicPr>
          <p:cNvPr id="143" name="object 100">
            <a:extLst>
              <a:ext uri="{FF2B5EF4-FFF2-40B4-BE49-F238E27FC236}">
                <a16:creationId xmlns:a16="http://schemas.microsoft.com/office/drawing/2014/main" id="{440FB65A-0FB9-4247-8986-D9D07AB50C42}"/>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0596431" y="1501142"/>
            <a:ext cx="109727" cy="109727"/>
          </a:xfrm>
          <a:prstGeom prst="rect">
            <a:avLst/>
          </a:prstGeom>
        </p:spPr>
      </p:pic>
      <p:pic>
        <p:nvPicPr>
          <p:cNvPr id="144" name="object 101">
            <a:extLst>
              <a:ext uri="{FF2B5EF4-FFF2-40B4-BE49-F238E27FC236}">
                <a16:creationId xmlns:a16="http://schemas.microsoft.com/office/drawing/2014/main" id="{CB3D0D23-F0A6-4FA8-A37B-239D8609C0DA}"/>
              </a:ext>
              <a:ext uri="{C183D7F6-B498-43B3-948B-1728B52AA6E4}">
                <adec:decorative xmlns:adec="http://schemas.microsoft.com/office/drawing/2017/decorative" val="1"/>
              </a:ext>
            </a:extLst>
          </p:cNvPr>
          <p:cNvPicPr/>
          <p:nvPr/>
        </p:nvPicPr>
        <p:blipFill>
          <a:blip r:embed="rId10" cstate="print"/>
          <a:stretch>
            <a:fillRect/>
          </a:stretch>
        </p:blipFill>
        <p:spPr>
          <a:xfrm>
            <a:off x="10753404" y="1292355"/>
            <a:ext cx="216407" cy="216407"/>
          </a:xfrm>
          <a:prstGeom prst="rect">
            <a:avLst/>
          </a:prstGeom>
        </p:spPr>
      </p:pic>
      <p:pic>
        <p:nvPicPr>
          <p:cNvPr id="145" name="object 102">
            <a:extLst>
              <a:ext uri="{FF2B5EF4-FFF2-40B4-BE49-F238E27FC236}">
                <a16:creationId xmlns:a16="http://schemas.microsoft.com/office/drawing/2014/main" id="{F97A9F07-7D59-470F-B23C-E7A3B53F5A48}"/>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0779311" y="1318263"/>
            <a:ext cx="109727" cy="109727"/>
          </a:xfrm>
          <a:prstGeom prst="rect">
            <a:avLst/>
          </a:prstGeom>
        </p:spPr>
      </p:pic>
      <p:pic>
        <p:nvPicPr>
          <p:cNvPr id="146" name="object 103">
            <a:extLst>
              <a:ext uri="{FF2B5EF4-FFF2-40B4-BE49-F238E27FC236}">
                <a16:creationId xmlns:a16="http://schemas.microsoft.com/office/drawing/2014/main" id="{7BB31E40-B795-48D8-9C28-70F967144357}"/>
              </a:ext>
              <a:ext uri="{C183D7F6-B498-43B3-948B-1728B52AA6E4}">
                <adec:decorative xmlns:adec="http://schemas.microsoft.com/office/drawing/2017/decorative" val="1"/>
              </a:ext>
            </a:extLst>
          </p:cNvPr>
          <p:cNvPicPr/>
          <p:nvPr/>
        </p:nvPicPr>
        <p:blipFill>
          <a:blip r:embed="rId10" cstate="print"/>
          <a:stretch>
            <a:fillRect/>
          </a:stretch>
        </p:blipFill>
        <p:spPr>
          <a:xfrm>
            <a:off x="6356664" y="2307338"/>
            <a:ext cx="216407" cy="216407"/>
          </a:xfrm>
          <a:prstGeom prst="rect">
            <a:avLst/>
          </a:prstGeom>
        </p:spPr>
      </p:pic>
      <p:pic>
        <p:nvPicPr>
          <p:cNvPr id="147" name="object 104">
            <a:extLst>
              <a:ext uri="{FF2B5EF4-FFF2-40B4-BE49-F238E27FC236}">
                <a16:creationId xmlns:a16="http://schemas.microsoft.com/office/drawing/2014/main" id="{E19C95FA-1CEB-490C-A769-69877E6F7FDB}"/>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6382571" y="2333246"/>
            <a:ext cx="109727" cy="109727"/>
          </a:xfrm>
          <a:prstGeom prst="rect">
            <a:avLst/>
          </a:prstGeom>
        </p:spPr>
      </p:pic>
      <p:pic>
        <p:nvPicPr>
          <p:cNvPr id="148" name="object 105">
            <a:extLst>
              <a:ext uri="{FF2B5EF4-FFF2-40B4-BE49-F238E27FC236}">
                <a16:creationId xmlns:a16="http://schemas.microsoft.com/office/drawing/2014/main" id="{BE41E560-CF14-4110-B08F-31ACB31555C5}"/>
              </a:ext>
              <a:ext uri="{C183D7F6-B498-43B3-948B-1728B52AA6E4}">
                <adec:decorative xmlns:adec="http://schemas.microsoft.com/office/drawing/2017/decorative" val="1"/>
              </a:ext>
            </a:extLst>
          </p:cNvPr>
          <p:cNvPicPr/>
          <p:nvPr/>
        </p:nvPicPr>
        <p:blipFill>
          <a:blip r:embed="rId10" cstate="print"/>
          <a:stretch>
            <a:fillRect/>
          </a:stretch>
        </p:blipFill>
        <p:spPr>
          <a:xfrm>
            <a:off x="8792016" y="2121410"/>
            <a:ext cx="216407" cy="216407"/>
          </a:xfrm>
          <a:prstGeom prst="rect">
            <a:avLst/>
          </a:prstGeom>
        </p:spPr>
      </p:pic>
      <p:pic>
        <p:nvPicPr>
          <p:cNvPr id="149" name="object 106">
            <a:extLst>
              <a:ext uri="{FF2B5EF4-FFF2-40B4-BE49-F238E27FC236}">
                <a16:creationId xmlns:a16="http://schemas.microsoft.com/office/drawing/2014/main" id="{F4978F19-F977-4156-82E4-D0BBCACAF4BB}"/>
              </a:ext>
              <a:ext uri="{C183D7F6-B498-43B3-948B-1728B52AA6E4}">
                <adec:decorative xmlns:adec="http://schemas.microsoft.com/office/drawing/2017/decorative" val="1"/>
              </a:ext>
            </a:extLst>
          </p:cNvPr>
          <p:cNvPicPr/>
          <p:nvPr/>
        </p:nvPicPr>
        <p:blipFill>
          <a:blip r:embed="rId25" cstate="screen">
            <a:extLst>
              <a:ext uri="{28A0092B-C50C-407E-A947-70E740481C1C}">
                <a14:useLocalDpi xmlns:a14="http://schemas.microsoft.com/office/drawing/2010/main"/>
              </a:ext>
            </a:extLst>
          </a:blip>
          <a:stretch>
            <a:fillRect/>
          </a:stretch>
        </p:blipFill>
        <p:spPr>
          <a:xfrm>
            <a:off x="8817923" y="2147319"/>
            <a:ext cx="109727" cy="109727"/>
          </a:xfrm>
          <a:prstGeom prst="rect">
            <a:avLst/>
          </a:prstGeom>
        </p:spPr>
      </p:pic>
      <p:pic>
        <p:nvPicPr>
          <p:cNvPr id="150" name="object 107">
            <a:extLst>
              <a:ext uri="{FF2B5EF4-FFF2-40B4-BE49-F238E27FC236}">
                <a16:creationId xmlns:a16="http://schemas.microsoft.com/office/drawing/2014/main" id="{6AB2E6B8-0654-462D-985E-E2D7F14C7F04}"/>
              </a:ext>
              <a:ext uri="{C183D7F6-B498-43B3-948B-1728B52AA6E4}">
                <adec:decorative xmlns:adec="http://schemas.microsoft.com/office/drawing/2017/decorative" val="1"/>
              </a:ext>
            </a:extLst>
          </p:cNvPr>
          <p:cNvPicPr/>
          <p:nvPr/>
        </p:nvPicPr>
        <p:blipFill>
          <a:blip r:embed="rId14" cstate="print"/>
          <a:stretch>
            <a:fillRect/>
          </a:stretch>
        </p:blipFill>
        <p:spPr>
          <a:xfrm>
            <a:off x="7642919" y="2511554"/>
            <a:ext cx="214883" cy="216407"/>
          </a:xfrm>
          <a:prstGeom prst="rect">
            <a:avLst/>
          </a:prstGeom>
        </p:spPr>
      </p:pic>
      <p:pic>
        <p:nvPicPr>
          <p:cNvPr id="151" name="object 108">
            <a:extLst>
              <a:ext uri="{FF2B5EF4-FFF2-40B4-BE49-F238E27FC236}">
                <a16:creationId xmlns:a16="http://schemas.microsoft.com/office/drawing/2014/main" id="{FA916EB6-4BC3-492D-86B4-3697F87E6DDF}"/>
              </a:ext>
              <a:ext uri="{C183D7F6-B498-43B3-948B-1728B52AA6E4}">
                <adec:decorative xmlns:adec="http://schemas.microsoft.com/office/drawing/2017/decorative" val="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668828" y="2537463"/>
            <a:ext cx="108203" cy="109727"/>
          </a:xfrm>
          <a:prstGeom prst="rect">
            <a:avLst/>
          </a:prstGeom>
        </p:spPr>
      </p:pic>
      <p:pic>
        <p:nvPicPr>
          <p:cNvPr id="152" name="object 109">
            <a:extLst>
              <a:ext uri="{FF2B5EF4-FFF2-40B4-BE49-F238E27FC236}">
                <a16:creationId xmlns:a16="http://schemas.microsoft.com/office/drawing/2014/main" id="{5EBA0B70-EDA0-46D4-BFD7-660AD8DAFAA1}"/>
              </a:ext>
              <a:ext uri="{C183D7F6-B498-43B3-948B-1728B52AA6E4}">
                <adec:decorative xmlns:adec="http://schemas.microsoft.com/office/drawing/2017/decorative" val="1"/>
              </a:ext>
            </a:extLst>
          </p:cNvPr>
          <p:cNvPicPr/>
          <p:nvPr/>
        </p:nvPicPr>
        <p:blipFill>
          <a:blip r:embed="rId10" cstate="print"/>
          <a:stretch>
            <a:fillRect/>
          </a:stretch>
        </p:blipFill>
        <p:spPr>
          <a:xfrm>
            <a:off x="7653588" y="1783083"/>
            <a:ext cx="216407" cy="216407"/>
          </a:xfrm>
          <a:prstGeom prst="rect">
            <a:avLst/>
          </a:prstGeom>
        </p:spPr>
      </p:pic>
      <p:pic>
        <p:nvPicPr>
          <p:cNvPr id="153" name="object 110">
            <a:extLst>
              <a:ext uri="{FF2B5EF4-FFF2-40B4-BE49-F238E27FC236}">
                <a16:creationId xmlns:a16="http://schemas.microsoft.com/office/drawing/2014/main" id="{896866A6-452A-485E-BF40-CA3937377817}"/>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679495" y="1808991"/>
            <a:ext cx="109727" cy="109727"/>
          </a:xfrm>
          <a:prstGeom prst="rect">
            <a:avLst/>
          </a:prstGeom>
        </p:spPr>
      </p:pic>
      <p:pic>
        <p:nvPicPr>
          <p:cNvPr id="154" name="object 111">
            <a:extLst>
              <a:ext uri="{FF2B5EF4-FFF2-40B4-BE49-F238E27FC236}">
                <a16:creationId xmlns:a16="http://schemas.microsoft.com/office/drawing/2014/main" id="{4F75DB7D-2F4C-46BC-B3FE-8B416F829863}"/>
              </a:ext>
              <a:ext uri="{C183D7F6-B498-43B3-948B-1728B52AA6E4}">
                <adec:decorative xmlns:adec="http://schemas.microsoft.com/office/drawing/2017/decorative" val="1"/>
              </a:ext>
            </a:extLst>
          </p:cNvPr>
          <p:cNvPicPr/>
          <p:nvPr/>
        </p:nvPicPr>
        <p:blipFill>
          <a:blip r:embed="rId10" cstate="print"/>
          <a:stretch>
            <a:fillRect/>
          </a:stretch>
        </p:blipFill>
        <p:spPr>
          <a:xfrm>
            <a:off x="5771447" y="2276859"/>
            <a:ext cx="216407" cy="216407"/>
          </a:xfrm>
          <a:prstGeom prst="rect">
            <a:avLst/>
          </a:prstGeom>
        </p:spPr>
      </p:pic>
      <p:pic>
        <p:nvPicPr>
          <p:cNvPr id="155" name="object 112">
            <a:extLst>
              <a:ext uri="{FF2B5EF4-FFF2-40B4-BE49-F238E27FC236}">
                <a16:creationId xmlns:a16="http://schemas.microsoft.com/office/drawing/2014/main" id="{6AAD5DF9-D905-4B34-843A-8E79C66E66F2}"/>
              </a:ext>
              <a:ext uri="{C183D7F6-B498-43B3-948B-1728B52AA6E4}">
                <adec:decorative xmlns:adec="http://schemas.microsoft.com/office/drawing/2017/decorative" val="1"/>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797356" y="2302767"/>
            <a:ext cx="109727" cy="109727"/>
          </a:xfrm>
          <a:prstGeom prst="rect">
            <a:avLst/>
          </a:prstGeom>
        </p:spPr>
      </p:pic>
      <p:pic>
        <p:nvPicPr>
          <p:cNvPr id="156" name="object 113">
            <a:extLst>
              <a:ext uri="{FF2B5EF4-FFF2-40B4-BE49-F238E27FC236}">
                <a16:creationId xmlns:a16="http://schemas.microsoft.com/office/drawing/2014/main" id="{7500F08C-469C-4CBE-8504-639D4AE0BE88}"/>
              </a:ext>
              <a:ext uri="{C183D7F6-B498-43B3-948B-1728B52AA6E4}">
                <adec:decorative xmlns:adec="http://schemas.microsoft.com/office/drawing/2017/decorative" val="1"/>
              </a:ext>
            </a:extLst>
          </p:cNvPr>
          <p:cNvPicPr/>
          <p:nvPr/>
        </p:nvPicPr>
        <p:blipFill>
          <a:blip r:embed="rId28" cstate="print"/>
          <a:stretch>
            <a:fillRect/>
          </a:stretch>
        </p:blipFill>
        <p:spPr>
          <a:xfrm>
            <a:off x="10201716" y="2165607"/>
            <a:ext cx="210311" cy="210311"/>
          </a:xfrm>
          <a:prstGeom prst="rect">
            <a:avLst/>
          </a:prstGeom>
        </p:spPr>
      </p:pic>
      <p:sp>
        <p:nvSpPr>
          <p:cNvPr id="157" name="object 114">
            <a:extLst>
              <a:ext uri="{FF2B5EF4-FFF2-40B4-BE49-F238E27FC236}">
                <a16:creationId xmlns:a16="http://schemas.microsoft.com/office/drawing/2014/main" id="{FDD7DE7C-EBDF-4FF0-8A0C-F3488EB513BA}"/>
              </a:ext>
              <a:ext uri="{C183D7F6-B498-43B3-948B-1728B52AA6E4}">
                <adec:decorative xmlns:adec="http://schemas.microsoft.com/office/drawing/2017/decorative" val="1"/>
              </a:ext>
            </a:extLst>
          </p:cNvPr>
          <p:cNvSpPr/>
          <p:nvPr/>
        </p:nvSpPr>
        <p:spPr>
          <a:xfrm>
            <a:off x="10237530" y="2201420"/>
            <a:ext cx="83820" cy="83820"/>
          </a:xfrm>
          <a:custGeom>
            <a:avLst/>
            <a:gdLst/>
            <a:ahLst/>
            <a:cxnLst/>
            <a:rect l="l" t="t" r="r" b="b"/>
            <a:pathLst>
              <a:path w="83820" h="83819">
                <a:moveTo>
                  <a:pt x="41910" y="0"/>
                </a:moveTo>
                <a:lnTo>
                  <a:pt x="25594" y="3292"/>
                </a:lnTo>
                <a:lnTo>
                  <a:pt x="12272" y="12272"/>
                </a:lnTo>
                <a:lnTo>
                  <a:pt x="3292" y="25594"/>
                </a:lnTo>
                <a:lnTo>
                  <a:pt x="0" y="41910"/>
                </a:lnTo>
                <a:lnTo>
                  <a:pt x="3292" y="58225"/>
                </a:lnTo>
                <a:lnTo>
                  <a:pt x="12272" y="71547"/>
                </a:lnTo>
                <a:lnTo>
                  <a:pt x="25594" y="80527"/>
                </a:lnTo>
                <a:lnTo>
                  <a:pt x="41910" y="83820"/>
                </a:lnTo>
                <a:lnTo>
                  <a:pt x="58225" y="80527"/>
                </a:lnTo>
                <a:lnTo>
                  <a:pt x="71547" y="71547"/>
                </a:lnTo>
                <a:lnTo>
                  <a:pt x="80527" y="58225"/>
                </a:lnTo>
                <a:lnTo>
                  <a:pt x="83820" y="41910"/>
                </a:lnTo>
                <a:lnTo>
                  <a:pt x="80527" y="25594"/>
                </a:lnTo>
                <a:lnTo>
                  <a:pt x="71547" y="12272"/>
                </a:lnTo>
                <a:lnTo>
                  <a:pt x="58225" y="3292"/>
                </a:lnTo>
                <a:lnTo>
                  <a:pt x="41910" y="0"/>
                </a:lnTo>
                <a:close/>
              </a:path>
            </a:pathLst>
          </a:custGeom>
          <a:solidFill>
            <a:srgbClr val="FFFFFF"/>
          </a:solidFill>
        </p:spPr>
        <p:txBody>
          <a:bodyPr wrap="square" lIns="0" tIns="0" rIns="0" bIns="0" rtlCol="0"/>
          <a:lstStyle/>
          <a:p>
            <a:endParaRPr/>
          </a:p>
        </p:txBody>
      </p:sp>
      <p:sp>
        <p:nvSpPr>
          <p:cNvPr id="158" name="object 115">
            <a:extLst>
              <a:ext uri="{FF2B5EF4-FFF2-40B4-BE49-F238E27FC236}">
                <a16:creationId xmlns:a16="http://schemas.microsoft.com/office/drawing/2014/main" id="{EBC60A43-B39E-47AC-BBE1-711650636DD0}"/>
              </a:ext>
              <a:ext uri="{C183D7F6-B498-43B3-948B-1728B52AA6E4}">
                <adec:decorative xmlns:adec="http://schemas.microsoft.com/office/drawing/2017/decorative" val="1"/>
              </a:ext>
            </a:extLst>
          </p:cNvPr>
          <p:cNvSpPr/>
          <p:nvPr/>
        </p:nvSpPr>
        <p:spPr>
          <a:xfrm>
            <a:off x="10237528" y="2201420"/>
            <a:ext cx="83820" cy="83820"/>
          </a:xfrm>
          <a:custGeom>
            <a:avLst/>
            <a:gdLst/>
            <a:ahLst/>
            <a:cxnLst/>
            <a:rect l="l" t="t" r="r" b="b"/>
            <a:pathLst>
              <a:path w="83820" h="83819">
                <a:moveTo>
                  <a:pt x="0" y="41910"/>
                </a:moveTo>
                <a:lnTo>
                  <a:pt x="3292" y="25594"/>
                </a:lnTo>
                <a:lnTo>
                  <a:pt x="12272" y="12272"/>
                </a:lnTo>
                <a:lnTo>
                  <a:pt x="25594" y="3292"/>
                </a:lnTo>
                <a:lnTo>
                  <a:pt x="41910" y="0"/>
                </a:lnTo>
                <a:lnTo>
                  <a:pt x="58225" y="3292"/>
                </a:lnTo>
                <a:lnTo>
                  <a:pt x="71547" y="12272"/>
                </a:lnTo>
                <a:lnTo>
                  <a:pt x="80527" y="25594"/>
                </a:lnTo>
                <a:lnTo>
                  <a:pt x="83820" y="41910"/>
                </a:lnTo>
                <a:lnTo>
                  <a:pt x="80527" y="58225"/>
                </a:lnTo>
                <a:lnTo>
                  <a:pt x="71547" y="71547"/>
                </a:lnTo>
                <a:lnTo>
                  <a:pt x="58225" y="80527"/>
                </a:lnTo>
                <a:lnTo>
                  <a:pt x="41910" y="83820"/>
                </a:lnTo>
                <a:lnTo>
                  <a:pt x="25594" y="80527"/>
                </a:lnTo>
                <a:lnTo>
                  <a:pt x="12272" y="71547"/>
                </a:lnTo>
                <a:lnTo>
                  <a:pt x="3292" y="58225"/>
                </a:lnTo>
                <a:lnTo>
                  <a:pt x="0" y="41910"/>
                </a:lnTo>
                <a:close/>
              </a:path>
            </a:pathLst>
          </a:custGeom>
          <a:ln w="19812">
            <a:solidFill>
              <a:srgbClr val="0775FF"/>
            </a:solidFill>
          </a:ln>
        </p:spPr>
        <p:txBody>
          <a:bodyPr wrap="square" lIns="0" tIns="0" rIns="0" bIns="0" rtlCol="0"/>
          <a:lstStyle/>
          <a:p>
            <a:endParaRPr/>
          </a:p>
        </p:txBody>
      </p:sp>
      <p:pic>
        <p:nvPicPr>
          <p:cNvPr id="3" name="Picture 2">
            <a:extLst>
              <a:ext uri="{FF2B5EF4-FFF2-40B4-BE49-F238E27FC236}">
                <a16:creationId xmlns:a16="http://schemas.microsoft.com/office/drawing/2014/main" id="{32C4F039-C54F-71DE-954E-86D233D0BBCB}"/>
              </a:ext>
              <a:ext uri="{C183D7F6-B498-43B3-948B-1728B52AA6E4}">
                <adec:decorative xmlns:adec="http://schemas.microsoft.com/office/drawing/2017/decorative" val="1"/>
              </a:ext>
            </a:extLst>
          </p:cNvPr>
          <p:cNvPicPr/>
          <p:nvPr/>
        </p:nvPicPr>
        <p:blipFill>
          <a:blip r:embed="rId29"/>
          <a:stretch>
            <a:fillRect/>
          </a:stretch>
        </p:blipFill>
        <p:spPr>
          <a:xfrm>
            <a:off x="0" y="0"/>
            <a:ext cx="12192000" cy="6858000"/>
          </a:xfrm>
          <a:prstGeom prst="rect">
            <a:avLst/>
          </a:prstGeom>
        </p:spPr>
      </p:pic>
    </p:spTree>
    <p:extLst>
      <p:ext uri="{BB962C8B-B14F-4D97-AF65-F5344CB8AC3E}">
        <p14:creationId xmlns:p14="http://schemas.microsoft.com/office/powerpoint/2010/main" val="3171954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Google Shape;241;p33">
            <a:extLst>
              <a:ext uri="{FF2B5EF4-FFF2-40B4-BE49-F238E27FC236}">
                <a16:creationId xmlns:a16="http://schemas.microsoft.com/office/drawing/2014/main" id="{550CFD97-6EB5-50DA-8837-E027DDEA00EE}"/>
              </a:ext>
            </a:extLst>
          </p:cNvPr>
          <p:cNvSpPr txBox="1">
            <a:spLocks noGrp="1"/>
          </p:cNvSpPr>
          <p:nvPr>
            <p:ph type="title" idx="4294967295"/>
          </p:nvPr>
        </p:nvSpPr>
        <p:spPr>
          <a:xfrm>
            <a:off x="488740" y="377155"/>
            <a:ext cx="6686786" cy="461635"/>
          </a:xfrm>
          <a:prstGeom prst="rect">
            <a:avLst/>
          </a:prstGeom>
          <a:noFill/>
          <a:ln>
            <a:noFill/>
            <a:prstDash/>
          </a:ln>
          <a:effectLst/>
        </p:spPr>
        <p:txBody>
          <a:bodyPr rot="0" spcFirstLastPara="1" vertOverflow="overflow" horzOverflow="overflow" vert="horz" wrap="square" lIns="0" tIns="91425" rIns="18287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mn-lt"/>
                <a:ea typeface="+mn-ea"/>
                <a:cs typeface="+mn-cs"/>
                <a:sym typeface="Arial"/>
              </a:rPr>
              <a:t>GLOBAL FENTANYL SUPPLY CHAIN</a:t>
            </a:r>
            <a:endParaRPr kumimoji="0" lang="en-US" sz="1800" b="0" i="0" u="none" strike="noStrike" kern="1200" cap="none" spc="0" normalizeH="0" baseline="0" noProof="0" dirty="0">
              <a:ln>
                <a:noFill/>
              </a:ln>
              <a:solidFill>
                <a:srgbClr val="002060"/>
              </a:solidFill>
              <a:effectLst/>
              <a:uLnTx/>
              <a:uFillTx/>
              <a:latin typeface="+mn-lt"/>
              <a:ea typeface="+mn-ea"/>
              <a:cs typeface="+mn-cs"/>
            </a:endParaRPr>
          </a:p>
        </p:txBody>
      </p:sp>
      <p:sp>
        <p:nvSpPr>
          <p:cNvPr id="111" name="Oval 110">
            <a:extLst>
              <a:ext uri="{FF2B5EF4-FFF2-40B4-BE49-F238E27FC236}">
                <a16:creationId xmlns:a16="http://schemas.microsoft.com/office/drawing/2014/main" id="{92902C8C-6B28-B0D5-A67E-887B6D778D1F}"/>
              </a:ext>
            </a:extLst>
          </p:cNvPr>
          <p:cNvSpPr/>
          <p:nvPr/>
        </p:nvSpPr>
        <p:spPr>
          <a:xfrm>
            <a:off x="513218" y="1895954"/>
            <a:ext cx="617142" cy="617142"/>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1</a:t>
            </a:r>
            <a:endParaRPr kumimoji="0" lang="en-US" sz="2800" b="1" i="0" u="none" strike="noStrike" kern="0" cap="none" spc="0" normalizeH="0" baseline="0" noProof="0" dirty="0">
              <a:ln>
                <a:noFill/>
              </a:ln>
              <a:solidFill>
                <a:srgbClr val="FFFFFF"/>
              </a:solidFill>
              <a:effectLst/>
              <a:uLnTx/>
              <a:uFillTx/>
              <a:ea typeface="+mn-ea"/>
            </a:endParaRPr>
          </a:p>
        </p:txBody>
      </p:sp>
      <p:pic>
        <p:nvPicPr>
          <p:cNvPr id="48" name="Picture 47" descr="Chinese flag. ">
            <a:extLst>
              <a:ext uri="{FF2B5EF4-FFF2-40B4-BE49-F238E27FC236}">
                <a16:creationId xmlns:a16="http://schemas.microsoft.com/office/drawing/2014/main" id="{0F6F9891-664C-472B-BFC6-E284041D7374}"/>
              </a:ext>
            </a:extLst>
          </p:cNvPr>
          <p:cNvPicPr>
            <a:picLocks noChangeAspect="1"/>
          </p:cNvPicPr>
          <p:nvPr/>
        </p:nvPicPr>
        <p:blipFill rotWithShape="1">
          <a:blip r:embed="rId3"/>
          <a:srcRect b="5047"/>
          <a:stretch/>
        </p:blipFill>
        <p:spPr>
          <a:xfrm>
            <a:off x="1228184" y="3524090"/>
            <a:ext cx="493205" cy="475519"/>
          </a:xfrm>
          <a:prstGeom prst="rect">
            <a:avLst/>
          </a:prstGeom>
        </p:spPr>
      </p:pic>
      <p:sp>
        <p:nvSpPr>
          <p:cNvPr id="102" name="TextBox 101">
            <a:extLst>
              <a:ext uri="{FF2B5EF4-FFF2-40B4-BE49-F238E27FC236}">
                <a16:creationId xmlns:a16="http://schemas.microsoft.com/office/drawing/2014/main" id="{284F2E11-9B62-3232-46D2-AD65094754F4}"/>
              </a:ext>
            </a:extLst>
          </p:cNvPr>
          <p:cNvSpPr txBox="1"/>
          <p:nvPr/>
        </p:nvSpPr>
        <p:spPr>
          <a:xfrm>
            <a:off x="513218" y="3976877"/>
            <a:ext cx="1817110" cy="7848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Source precursor chemicals from China</a:t>
            </a:r>
          </a:p>
        </p:txBody>
      </p:sp>
      <p:sp>
        <p:nvSpPr>
          <p:cNvPr id="116" name="Oval 115">
            <a:extLst>
              <a:ext uri="{FF2B5EF4-FFF2-40B4-BE49-F238E27FC236}">
                <a16:creationId xmlns:a16="http://schemas.microsoft.com/office/drawing/2014/main" id="{904E4854-A005-431F-9B53-7408781698C4}"/>
              </a:ext>
            </a:extLst>
          </p:cNvPr>
          <p:cNvSpPr/>
          <p:nvPr/>
        </p:nvSpPr>
        <p:spPr>
          <a:xfrm>
            <a:off x="2864550" y="1919905"/>
            <a:ext cx="617143" cy="617142"/>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2</a:t>
            </a:r>
            <a:endParaRPr kumimoji="0" lang="en-US" sz="2800" b="1" i="0" u="none" strike="noStrike" kern="0" cap="none" spc="0" normalizeH="0" baseline="0" noProof="0" dirty="0">
              <a:ln>
                <a:noFill/>
              </a:ln>
              <a:solidFill>
                <a:srgbClr val="FFFFFF"/>
              </a:solidFill>
              <a:effectLst/>
              <a:uLnTx/>
              <a:uFillTx/>
              <a:ea typeface="+mn-ea"/>
            </a:endParaRPr>
          </a:p>
        </p:txBody>
      </p:sp>
      <p:pic>
        <p:nvPicPr>
          <p:cNvPr id="46" name="Picture 45" descr="Mexican flag. ">
            <a:extLst>
              <a:ext uri="{FF2B5EF4-FFF2-40B4-BE49-F238E27FC236}">
                <a16:creationId xmlns:a16="http://schemas.microsoft.com/office/drawing/2014/main" id="{92A21095-6F49-4E67-BF8C-5EB3BFC3D718}"/>
              </a:ext>
            </a:extLst>
          </p:cNvPr>
          <p:cNvPicPr>
            <a:picLocks/>
          </p:cNvPicPr>
          <p:nvPr/>
        </p:nvPicPr>
        <p:blipFill rotWithShape="1">
          <a:blip r:embed="rId4"/>
          <a:srcRect l="17739" t="2564" r="18213" b="12043"/>
          <a:stretch/>
        </p:blipFill>
        <p:spPr>
          <a:xfrm>
            <a:off x="3584326" y="3563619"/>
            <a:ext cx="448722" cy="435990"/>
          </a:xfrm>
          <a:prstGeom prst="rect">
            <a:avLst/>
          </a:prstGeom>
        </p:spPr>
      </p:pic>
      <p:sp>
        <p:nvSpPr>
          <p:cNvPr id="103" name="TextBox 102">
            <a:extLst>
              <a:ext uri="{FF2B5EF4-FFF2-40B4-BE49-F238E27FC236}">
                <a16:creationId xmlns:a16="http://schemas.microsoft.com/office/drawing/2014/main" id="{F522D437-59F8-13C4-7F5A-E8B3422683B4}"/>
              </a:ext>
            </a:extLst>
          </p:cNvPr>
          <p:cNvSpPr txBox="1"/>
          <p:nvPr/>
        </p:nvSpPr>
        <p:spPr>
          <a:xfrm>
            <a:off x="2864550" y="3976877"/>
            <a:ext cx="194843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Manufacture fentanyl into powder and pills at clandestine labs in Mexico</a:t>
            </a:r>
          </a:p>
        </p:txBody>
      </p:sp>
      <p:sp>
        <p:nvSpPr>
          <p:cNvPr id="135" name="Oval 134">
            <a:extLst>
              <a:ext uri="{FF2B5EF4-FFF2-40B4-BE49-F238E27FC236}">
                <a16:creationId xmlns:a16="http://schemas.microsoft.com/office/drawing/2014/main" id="{AE8CFCDD-35C8-8D32-E6EB-E0A9B37CC51B}"/>
              </a:ext>
            </a:extLst>
          </p:cNvPr>
          <p:cNvSpPr/>
          <p:nvPr/>
        </p:nvSpPr>
        <p:spPr>
          <a:xfrm>
            <a:off x="5124368" y="1878962"/>
            <a:ext cx="617143" cy="617144"/>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3</a:t>
            </a:r>
          </a:p>
        </p:txBody>
      </p:sp>
      <p:pic>
        <p:nvPicPr>
          <p:cNvPr id="43" name="Picture 42" descr="Mexican flag. ">
            <a:extLst>
              <a:ext uri="{FF2B5EF4-FFF2-40B4-BE49-F238E27FC236}">
                <a16:creationId xmlns:a16="http://schemas.microsoft.com/office/drawing/2014/main" id="{BF6F59D1-AE25-408A-AF9E-96994C608D18}"/>
              </a:ext>
            </a:extLst>
          </p:cNvPr>
          <p:cNvPicPr>
            <a:picLocks/>
          </p:cNvPicPr>
          <p:nvPr/>
        </p:nvPicPr>
        <p:blipFill rotWithShape="1">
          <a:blip r:embed="rId4"/>
          <a:srcRect l="17739" t="2564" r="18213" b="12043"/>
          <a:stretch/>
        </p:blipFill>
        <p:spPr>
          <a:xfrm>
            <a:off x="5600964" y="3543855"/>
            <a:ext cx="448722" cy="435990"/>
          </a:xfrm>
          <a:prstGeom prst="rect">
            <a:avLst/>
          </a:prstGeom>
        </p:spPr>
      </p:pic>
      <p:pic>
        <p:nvPicPr>
          <p:cNvPr id="44" name="Picture 43" descr="United States flag. ">
            <a:extLst>
              <a:ext uri="{FF2B5EF4-FFF2-40B4-BE49-F238E27FC236}">
                <a16:creationId xmlns:a16="http://schemas.microsoft.com/office/drawing/2014/main" id="{7F81FF6B-8420-44A7-A548-6AA32125F147}"/>
              </a:ext>
            </a:extLst>
          </p:cNvPr>
          <p:cNvPicPr>
            <a:picLocks noChangeAspect="1"/>
          </p:cNvPicPr>
          <p:nvPr/>
        </p:nvPicPr>
        <p:blipFill rotWithShape="1">
          <a:blip r:embed="rId5"/>
          <a:srcRect l="10392" r="31089" b="3709"/>
          <a:stretch/>
        </p:blipFill>
        <p:spPr>
          <a:xfrm>
            <a:off x="6069045" y="3546810"/>
            <a:ext cx="408353" cy="459737"/>
          </a:xfrm>
          <a:prstGeom prst="rect">
            <a:avLst/>
          </a:prstGeom>
        </p:spPr>
      </p:pic>
      <p:sp>
        <p:nvSpPr>
          <p:cNvPr id="52" name="TextBox 51">
            <a:extLst>
              <a:ext uri="{FF2B5EF4-FFF2-40B4-BE49-F238E27FC236}">
                <a16:creationId xmlns:a16="http://schemas.microsoft.com/office/drawing/2014/main" id="{BC8CE85D-E408-4376-9972-2552220A3AD4}"/>
              </a:ext>
            </a:extLst>
          </p:cNvPr>
          <p:cNvSpPr txBox="1"/>
          <p:nvPr/>
        </p:nvSpPr>
        <p:spPr>
          <a:xfrm>
            <a:off x="5063760" y="3976877"/>
            <a:ext cx="1893859" cy="124649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Smuggle fentanyl into the United States via land, sea, air, and underground</a:t>
            </a:r>
          </a:p>
        </p:txBody>
      </p:sp>
      <p:sp>
        <p:nvSpPr>
          <p:cNvPr id="121" name="Oval 120">
            <a:extLst>
              <a:ext uri="{FF2B5EF4-FFF2-40B4-BE49-F238E27FC236}">
                <a16:creationId xmlns:a16="http://schemas.microsoft.com/office/drawing/2014/main" id="{821EDB90-6C12-CC9E-6D68-CB2033D4B42C}"/>
              </a:ext>
            </a:extLst>
          </p:cNvPr>
          <p:cNvSpPr/>
          <p:nvPr/>
        </p:nvSpPr>
        <p:spPr>
          <a:xfrm>
            <a:off x="7499797" y="1878962"/>
            <a:ext cx="617143" cy="617143"/>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4</a:t>
            </a:r>
          </a:p>
        </p:txBody>
      </p:sp>
      <p:pic>
        <p:nvPicPr>
          <p:cNvPr id="42" name="Picture 41" descr="United States flag. ">
            <a:extLst>
              <a:ext uri="{FF2B5EF4-FFF2-40B4-BE49-F238E27FC236}">
                <a16:creationId xmlns:a16="http://schemas.microsoft.com/office/drawing/2014/main" id="{6F78FF00-F57C-43CA-8FEF-4687B6DF91F1}"/>
              </a:ext>
            </a:extLst>
          </p:cNvPr>
          <p:cNvPicPr>
            <a:picLocks noChangeAspect="1"/>
          </p:cNvPicPr>
          <p:nvPr/>
        </p:nvPicPr>
        <p:blipFill rotWithShape="1">
          <a:blip r:embed="rId5"/>
          <a:srcRect l="10392" r="31089" b="3709"/>
          <a:stretch/>
        </p:blipFill>
        <p:spPr>
          <a:xfrm>
            <a:off x="8251368" y="3530486"/>
            <a:ext cx="408353" cy="459737"/>
          </a:xfrm>
          <a:prstGeom prst="rect">
            <a:avLst/>
          </a:prstGeom>
        </p:spPr>
      </p:pic>
      <p:sp>
        <p:nvSpPr>
          <p:cNvPr id="58" name="TextBox 57">
            <a:extLst>
              <a:ext uri="{FF2B5EF4-FFF2-40B4-BE49-F238E27FC236}">
                <a16:creationId xmlns:a16="http://schemas.microsoft.com/office/drawing/2014/main" id="{159A8131-0E7B-4D7E-A83D-94E0B9BE5C30}"/>
              </a:ext>
            </a:extLst>
          </p:cNvPr>
          <p:cNvSpPr txBox="1"/>
          <p:nvPr/>
        </p:nvSpPr>
        <p:spPr>
          <a:xfrm>
            <a:off x="7552449" y="3979845"/>
            <a:ext cx="1893859" cy="170816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Distribute fentanyl through local criminal groups and individuals on the street and through social media</a:t>
            </a:r>
          </a:p>
        </p:txBody>
      </p:sp>
      <p:sp>
        <p:nvSpPr>
          <p:cNvPr id="41" name="Oval 40">
            <a:extLst>
              <a:ext uri="{FF2B5EF4-FFF2-40B4-BE49-F238E27FC236}">
                <a16:creationId xmlns:a16="http://schemas.microsoft.com/office/drawing/2014/main" id="{23ECBCDB-8AFD-9670-84AA-FCCA339E0385}"/>
              </a:ext>
            </a:extLst>
          </p:cNvPr>
          <p:cNvSpPr/>
          <p:nvPr/>
        </p:nvSpPr>
        <p:spPr>
          <a:xfrm>
            <a:off x="9757687" y="1899967"/>
            <a:ext cx="617142" cy="617142"/>
          </a:xfrm>
          <a:prstGeom prst="ellipse">
            <a:avLst/>
          </a:prstGeom>
          <a:solidFill>
            <a:srgbClr val="4577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ea typeface="+mn-ea"/>
              </a:rPr>
              <a:t>5</a:t>
            </a:r>
          </a:p>
        </p:txBody>
      </p:sp>
      <p:pic>
        <p:nvPicPr>
          <p:cNvPr id="39" name="Picture 38" descr="United States flag. ">
            <a:extLst>
              <a:ext uri="{FF2B5EF4-FFF2-40B4-BE49-F238E27FC236}">
                <a16:creationId xmlns:a16="http://schemas.microsoft.com/office/drawing/2014/main" id="{89BDCAC6-2189-415E-9329-8A3405F62777}"/>
              </a:ext>
            </a:extLst>
          </p:cNvPr>
          <p:cNvPicPr>
            <a:picLocks noChangeAspect="1"/>
          </p:cNvPicPr>
          <p:nvPr/>
        </p:nvPicPr>
        <p:blipFill rotWithShape="1">
          <a:blip r:embed="rId5"/>
          <a:srcRect l="10392" r="31089" b="3709"/>
          <a:stretch/>
        </p:blipFill>
        <p:spPr>
          <a:xfrm>
            <a:off x="10084458" y="3511552"/>
            <a:ext cx="408353" cy="459737"/>
          </a:xfrm>
          <a:prstGeom prst="rect">
            <a:avLst/>
          </a:prstGeom>
        </p:spPr>
      </p:pic>
      <p:pic>
        <p:nvPicPr>
          <p:cNvPr id="38" name="Picture 37" descr="Chinese flag. ">
            <a:extLst>
              <a:ext uri="{FF2B5EF4-FFF2-40B4-BE49-F238E27FC236}">
                <a16:creationId xmlns:a16="http://schemas.microsoft.com/office/drawing/2014/main" id="{39207B42-3C42-4CE1-B5CA-6DA31A7BC1D6}"/>
              </a:ext>
            </a:extLst>
          </p:cNvPr>
          <p:cNvPicPr>
            <a:picLocks noChangeAspect="1"/>
          </p:cNvPicPr>
          <p:nvPr/>
        </p:nvPicPr>
        <p:blipFill rotWithShape="1">
          <a:blip r:embed="rId3"/>
          <a:srcRect b="5047"/>
          <a:stretch/>
        </p:blipFill>
        <p:spPr>
          <a:xfrm>
            <a:off x="10466372" y="3501957"/>
            <a:ext cx="493205" cy="475519"/>
          </a:xfrm>
          <a:prstGeom prst="rect">
            <a:avLst/>
          </a:prstGeom>
        </p:spPr>
      </p:pic>
      <p:pic>
        <p:nvPicPr>
          <p:cNvPr id="37" name="Picture 36" descr="Mexican flag. ">
            <a:extLst>
              <a:ext uri="{FF2B5EF4-FFF2-40B4-BE49-F238E27FC236}">
                <a16:creationId xmlns:a16="http://schemas.microsoft.com/office/drawing/2014/main" id="{8475052C-F661-4518-9DF2-C5807D0F7E25}"/>
              </a:ext>
            </a:extLst>
          </p:cNvPr>
          <p:cNvPicPr>
            <a:picLocks/>
          </p:cNvPicPr>
          <p:nvPr/>
        </p:nvPicPr>
        <p:blipFill rotWithShape="1">
          <a:blip r:embed="rId4"/>
          <a:srcRect l="17739" t="2564" r="18213" b="12043"/>
          <a:stretch/>
        </p:blipFill>
        <p:spPr>
          <a:xfrm>
            <a:off x="10914602" y="3501957"/>
            <a:ext cx="448722" cy="435990"/>
          </a:xfrm>
          <a:prstGeom prst="rect">
            <a:avLst/>
          </a:prstGeom>
        </p:spPr>
      </p:pic>
      <p:sp>
        <p:nvSpPr>
          <p:cNvPr id="61" name="TextBox 60">
            <a:extLst>
              <a:ext uri="{FF2B5EF4-FFF2-40B4-BE49-F238E27FC236}">
                <a16:creationId xmlns:a16="http://schemas.microsoft.com/office/drawing/2014/main" id="{ECBEC6A1-2355-40DD-9374-8914372A7642}"/>
              </a:ext>
            </a:extLst>
          </p:cNvPr>
          <p:cNvSpPr txBox="1"/>
          <p:nvPr/>
        </p:nvSpPr>
        <p:spPr>
          <a:xfrm>
            <a:off x="9790210" y="3976877"/>
            <a:ext cx="1790819" cy="1015663"/>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rPr>
              <a:t>Launder drug profits through cash, goods, and cryptocurrency</a:t>
            </a:r>
          </a:p>
        </p:txBody>
      </p:sp>
      <p:sp>
        <p:nvSpPr>
          <p:cNvPr id="6" name="TextBox 5">
            <a:extLst>
              <a:ext uri="{FF2B5EF4-FFF2-40B4-BE49-F238E27FC236}">
                <a16:creationId xmlns:a16="http://schemas.microsoft.com/office/drawing/2014/main" id="{0125088F-AA24-4D1A-4D63-28A6474C0EA4}"/>
              </a:ext>
            </a:extLst>
          </p:cNvPr>
          <p:cNvSpPr txBox="1"/>
          <p:nvPr/>
        </p:nvSpPr>
        <p:spPr>
          <a:xfrm>
            <a:off x="213360" y="5379720"/>
            <a:ext cx="7574280" cy="1384995"/>
          </a:xfrm>
          <a:prstGeom prst="rect">
            <a:avLst/>
          </a:prstGeom>
          <a:noFill/>
        </p:spPr>
        <p:txBody>
          <a:bodyPr wrap="square" rtlCol="0">
            <a:spAutoFit/>
          </a:bodyPr>
          <a:lstStyle/>
          <a:p>
            <a:r>
              <a:rPr lang="en-US" sz="1400" dirty="0"/>
              <a:t>Speaker Notes: Here is an infographic that shows you the supply chain that illicit fentanyl takes on its way to American cities and towns. It starts with precursor chemicals from China that are smuggled to Mexico. In Mexico, those chemicals are manufactured into fake pills made to look like legitimate pharmaceuticals. From there, the pills are smuggled into American communities and distributed to individuals. The final step is that the profits made from the sale of these poisons are laundered back to the drug cartels and their suppliers. </a:t>
            </a:r>
          </a:p>
        </p:txBody>
      </p:sp>
      <p:sp>
        <p:nvSpPr>
          <p:cNvPr id="59" name="Oval 58">
            <a:extLst>
              <a:ext uri="{FF2B5EF4-FFF2-40B4-BE49-F238E27FC236}">
                <a16:creationId xmlns:a16="http://schemas.microsoft.com/office/drawing/2014/main" id="{530B4F60-AB5A-49FC-B468-D94C85B8E664}"/>
              </a:ext>
              <a:ext uri="{C183D7F6-B498-43B3-948B-1728B52AA6E4}">
                <adec:decorative xmlns:adec="http://schemas.microsoft.com/office/drawing/2017/decorative" val="1"/>
              </a:ext>
            </a:extLst>
          </p:cNvPr>
          <p:cNvSpPr/>
          <p:nvPr/>
        </p:nvSpPr>
        <p:spPr>
          <a:xfrm>
            <a:off x="9909635" y="1877029"/>
            <a:ext cx="1551971" cy="1551971"/>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0" name="Picture 59">
            <a:extLst>
              <a:ext uri="{FF2B5EF4-FFF2-40B4-BE49-F238E27FC236}">
                <a16:creationId xmlns:a16="http://schemas.microsoft.com/office/drawing/2014/main" id="{C61DEBB0-75F5-45E3-AC51-2D23BB845F83}"/>
              </a:ext>
              <a:ext uri="{C183D7F6-B498-43B3-948B-1728B52AA6E4}">
                <adec:decorative xmlns:adec="http://schemas.microsoft.com/office/drawing/2017/decorative" val="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10324655" y="2240431"/>
            <a:ext cx="824554" cy="824556"/>
          </a:xfrm>
          <a:prstGeom prst="rect">
            <a:avLst/>
          </a:prstGeom>
          <a:effectLst>
            <a:innerShdw blurRad="63500" dist="50800" dir="13500000">
              <a:srgbClr val="134F5C">
                <a:lumMod val="50000"/>
                <a:alpha val="50000"/>
              </a:srgbClr>
            </a:innerShdw>
          </a:effectLst>
        </p:spPr>
      </p:pic>
      <p:sp>
        <p:nvSpPr>
          <p:cNvPr id="108" name="Oval 107">
            <a:extLst>
              <a:ext uri="{FF2B5EF4-FFF2-40B4-BE49-F238E27FC236}">
                <a16:creationId xmlns:a16="http://schemas.microsoft.com/office/drawing/2014/main" id="{C5484EC1-EFF7-013A-1A9A-BBFCAD069520}"/>
              </a:ext>
              <a:ext uri="{C183D7F6-B498-43B3-948B-1728B52AA6E4}">
                <adec:decorative xmlns:adec="http://schemas.microsoft.com/office/drawing/2017/decorative" val="1"/>
              </a:ext>
            </a:extLst>
          </p:cNvPr>
          <p:cNvSpPr/>
          <p:nvPr/>
        </p:nvSpPr>
        <p:spPr>
          <a:xfrm>
            <a:off x="698802" y="1895954"/>
            <a:ext cx="1551971" cy="1551971"/>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10" name="Picture 109">
            <a:extLst>
              <a:ext uri="{FF2B5EF4-FFF2-40B4-BE49-F238E27FC236}">
                <a16:creationId xmlns:a16="http://schemas.microsoft.com/office/drawing/2014/main" id="{94C237FA-A02E-0027-EA5F-F73071C59BC2}"/>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933477" y="2128663"/>
            <a:ext cx="1062488" cy="1062491"/>
          </a:xfrm>
          <a:prstGeom prst="rect">
            <a:avLst/>
          </a:prstGeom>
          <a:effectLst>
            <a:innerShdw blurRad="63500" dist="50800" dir="13500000">
              <a:srgbClr val="134F5C">
                <a:lumMod val="50000"/>
                <a:alpha val="50000"/>
              </a:srgbClr>
            </a:innerShdw>
          </a:effectLst>
        </p:spPr>
      </p:pic>
      <p:sp>
        <p:nvSpPr>
          <p:cNvPr id="113" name="Oval 112">
            <a:extLst>
              <a:ext uri="{FF2B5EF4-FFF2-40B4-BE49-F238E27FC236}">
                <a16:creationId xmlns:a16="http://schemas.microsoft.com/office/drawing/2014/main" id="{6809E64F-9C14-9C90-5B10-733BCB6F95F8}"/>
              </a:ext>
              <a:ext uri="{C183D7F6-B498-43B3-948B-1728B52AA6E4}">
                <adec:decorative xmlns:adec="http://schemas.microsoft.com/office/drawing/2017/decorative" val="1"/>
              </a:ext>
            </a:extLst>
          </p:cNvPr>
          <p:cNvSpPr/>
          <p:nvPr/>
        </p:nvSpPr>
        <p:spPr>
          <a:xfrm>
            <a:off x="3035903" y="1949986"/>
            <a:ext cx="1551971" cy="1551971"/>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15" name="Picture 114">
            <a:extLst>
              <a:ext uri="{FF2B5EF4-FFF2-40B4-BE49-F238E27FC236}">
                <a16:creationId xmlns:a16="http://schemas.microsoft.com/office/drawing/2014/main" id="{A8588ECE-C966-E1D9-96BF-A6F892D07CE3}"/>
              </a:ex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a:off x="3500365" y="2352742"/>
            <a:ext cx="737208" cy="737207"/>
          </a:xfrm>
          <a:prstGeom prst="rect">
            <a:avLst/>
          </a:prstGeom>
          <a:effectLst>
            <a:innerShdw blurRad="63500" dist="50800" dir="13500000">
              <a:srgbClr val="134F5C">
                <a:lumMod val="50000"/>
                <a:alpha val="50000"/>
              </a:srgbClr>
            </a:innerShdw>
          </a:effectLst>
        </p:spPr>
      </p:pic>
      <p:sp>
        <p:nvSpPr>
          <p:cNvPr id="53" name="Oval 52">
            <a:extLst>
              <a:ext uri="{FF2B5EF4-FFF2-40B4-BE49-F238E27FC236}">
                <a16:creationId xmlns:a16="http://schemas.microsoft.com/office/drawing/2014/main" id="{08BC7276-5E65-41E5-84B1-8760EAE58204}"/>
              </a:ext>
              <a:ext uri="{C183D7F6-B498-43B3-948B-1728B52AA6E4}">
                <adec:decorative xmlns:adec="http://schemas.microsoft.com/office/drawing/2017/decorative" val="1"/>
              </a:ext>
            </a:extLst>
          </p:cNvPr>
          <p:cNvSpPr/>
          <p:nvPr/>
        </p:nvSpPr>
        <p:spPr>
          <a:xfrm>
            <a:off x="7648474" y="1914453"/>
            <a:ext cx="1551971" cy="1551972"/>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4" name="Picture 53">
            <a:extLst>
              <a:ext uri="{FF2B5EF4-FFF2-40B4-BE49-F238E27FC236}">
                <a16:creationId xmlns:a16="http://schemas.microsoft.com/office/drawing/2014/main" id="{F61DD0F4-07B0-4C36-9E07-D472E5D3309A}"/>
              </a:ex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a:off x="8536170" y="2449729"/>
            <a:ext cx="450720" cy="415986"/>
          </a:xfrm>
          <a:prstGeom prst="rect">
            <a:avLst/>
          </a:prstGeom>
          <a:effectLst>
            <a:innerShdw blurRad="63500" dist="50800" dir="13500000">
              <a:srgbClr val="134F5C">
                <a:lumMod val="50000"/>
                <a:alpha val="50000"/>
              </a:srgbClr>
            </a:innerShdw>
          </a:effectLst>
        </p:spPr>
      </p:pic>
      <p:pic>
        <p:nvPicPr>
          <p:cNvPr id="56" name="Graphic 55">
            <a:extLst>
              <a:ext uri="{FF2B5EF4-FFF2-40B4-BE49-F238E27FC236}">
                <a16:creationId xmlns:a16="http://schemas.microsoft.com/office/drawing/2014/main" id="{6C886CCC-9408-4794-90B6-7593FC23AF5A}"/>
              </a:ext>
              <a:ext uri="{C183D7F6-B498-43B3-948B-1728B52AA6E4}">
                <adec:decorative xmlns:adec="http://schemas.microsoft.com/office/drawing/2017/decorative" val="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44224" b="7037"/>
          <a:stretch/>
        </p:blipFill>
        <p:spPr>
          <a:xfrm>
            <a:off x="8163015" y="2890353"/>
            <a:ext cx="698387" cy="314155"/>
          </a:xfrm>
          <a:prstGeom prst="rect">
            <a:avLst/>
          </a:prstGeom>
          <a:effectLst>
            <a:innerShdw blurRad="63500" dist="50800" dir="13500000">
              <a:srgbClr val="134F5C">
                <a:lumMod val="50000"/>
                <a:alpha val="50000"/>
              </a:srgbClr>
            </a:innerShdw>
          </a:effectLst>
        </p:spPr>
      </p:pic>
      <p:pic>
        <p:nvPicPr>
          <p:cNvPr id="57" name="Graphic 56">
            <a:extLst>
              <a:ext uri="{FF2B5EF4-FFF2-40B4-BE49-F238E27FC236}">
                <a16:creationId xmlns:a16="http://schemas.microsoft.com/office/drawing/2014/main" id="{742B8FA5-6B4C-4D10-B405-A2B663CF5DC5}"/>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61334" y="2272752"/>
            <a:ext cx="698387" cy="644566"/>
          </a:xfrm>
          <a:prstGeom prst="rect">
            <a:avLst/>
          </a:prstGeom>
          <a:effectLst>
            <a:innerShdw blurRad="63500" dist="50800" dir="13500000">
              <a:srgbClr val="134F5C">
                <a:lumMod val="50000"/>
                <a:alpha val="50000"/>
              </a:srgbClr>
            </a:innerShdw>
          </a:effectLst>
        </p:spPr>
      </p:pic>
      <p:sp>
        <p:nvSpPr>
          <p:cNvPr id="127" name="Triangle 14">
            <a:extLst>
              <a:ext uri="{FF2B5EF4-FFF2-40B4-BE49-F238E27FC236}">
                <a16:creationId xmlns:a16="http://schemas.microsoft.com/office/drawing/2014/main" id="{87BDD17B-D199-04BB-516C-948EFC622B5D}"/>
              </a:ext>
              <a:ext uri="{C183D7F6-B498-43B3-948B-1728B52AA6E4}">
                <adec:decorative xmlns:adec="http://schemas.microsoft.com/office/drawing/2017/decorative" val="1"/>
              </a:ext>
            </a:extLst>
          </p:cNvPr>
          <p:cNvSpPr>
            <a:spLocks noChangeAspect="1"/>
          </p:cNvSpPr>
          <p:nvPr/>
        </p:nvSpPr>
        <p:spPr>
          <a:xfrm rot="5400000">
            <a:off x="2456401" y="2615436"/>
            <a:ext cx="374795" cy="228972"/>
          </a:xfrm>
          <a:prstGeom prst="triangle">
            <a:avLst/>
          </a:prstGeom>
          <a:solidFill>
            <a:srgbClr val="4577B8"/>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8" name="Triangle 111">
            <a:extLst>
              <a:ext uri="{FF2B5EF4-FFF2-40B4-BE49-F238E27FC236}">
                <a16:creationId xmlns:a16="http://schemas.microsoft.com/office/drawing/2014/main" id="{74448DDB-0E99-B3EC-0346-58AA0D627D63}"/>
              </a:ext>
              <a:ext uri="{C183D7F6-B498-43B3-948B-1728B52AA6E4}">
                <adec:decorative xmlns:adec="http://schemas.microsoft.com/office/drawing/2017/decorative" val="1"/>
              </a:ext>
            </a:extLst>
          </p:cNvPr>
          <p:cNvSpPr>
            <a:spLocks noChangeAspect="1"/>
          </p:cNvSpPr>
          <p:nvPr/>
        </p:nvSpPr>
        <p:spPr>
          <a:xfrm rot="5400000">
            <a:off x="7106481" y="2633592"/>
            <a:ext cx="374795" cy="228972"/>
          </a:xfrm>
          <a:prstGeom prst="triangle">
            <a:avLst/>
          </a:prstGeom>
          <a:solidFill>
            <a:srgbClr val="4577B8"/>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9" name="Triangle 112">
            <a:extLst>
              <a:ext uri="{FF2B5EF4-FFF2-40B4-BE49-F238E27FC236}">
                <a16:creationId xmlns:a16="http://schemas.microsoft.com/office/drawing/2014/main" id="{E46EC4B6-2263-3D2E-DD2E-65ECF4734519}"/>
              </a:ext>
              <a:ext uri="{C183D7F6-B498-43B3-948B-1728B52AA6E4}">
                <adec:decorative xmlns:adec="http://schemas.microsoft.com/office/drawing/2017/decorative" val="1"/>
              </a:ext>
            </a:extLst>
          </p:cNvPr>
          <p:cNvSpPr>
            <a:spLocks noChangeAspect="1"/>
          </p:cNvSpPr>
          <p:nvPr/>
        </p:nvSpPr>
        <p:spPr>
          <a:xfrm rot="5400000">
            <a:off x="9368596" y="2613010"/>
            <a:ext cx="374795" cy="228972"/>
          </a:xfrm>
          <a:prstGeom prst="triangle">
            <a:avLst/>
          </a:prstGeom>
          <a:solidFill>
            <a:srgbClr val="4577B8"/>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A1736FA1-CC4C-4856-81C0-9BAAEF460A6F}"/>
              </a:ext>
              <a:ext uri="{C183D7F6-B498-43B3-948B-1728B52AA6E4}">
                <adec:decorative xmlns:adec="http://schemas.microsoft.com/office/drawing/2017/decorative" val="1"/>
              </a:ext>
            </a:extLst>
          </p:cNvPr>
          <p:cNvSpPr/>
          <p:nvPr/>
        </p:nvSpPr>
        <p:spPr>
          <a:xfrm>
            <a:off x="5293060" y="1914453"/>
            <a:ext cx="1551971" cy="1551972"/>
          </a:xfrm>
          <a:prstGeom prst="ellipse">
            <a:avLst/>
          </a:prstGeom>
          <a:solidFill>
            <a:srgbClr val="135B5C"/>
          </a:solidFill>
          <a:ln w="28575" cap="flat" cmpd="sng" algn="ctr">
            <a:solidFill>
              <a:srgbClr val="FCB81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 name="Picture 50">
            <a:extLst>
              <a:ext uri="{FF2B5EF4-FFF2-40B4-BE49-F238E27FC236}">
                <a16:creationId xmlns:a16="http://schemas.microsoft.com/office/drawing/2014/main" id="{6C46F2D2-296C-4512-9892-BC83CB8E6F31}"/>
              </a:ext>
              <a:ext uri="{C183D7F6-B498-43B3-948B-1728B52AA6E4}">
                <adec:decorative xmlns:adec="http://schemas.microsoft.com/office/drawing/2017/decorative" val="1"/>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a:stretch/>
        </p:blipFill>
        <p:spPr>
          <a:xfrm>
            <a:off x="5707102" y="2302844"/>
            <a:ext cx="846251" cy="846254"/>
          </a:xfrm>
          <a:prstGeom prst="rect">
            <a:avLst/>
          </a:prstGeom>
          <a:effectLst>
            <a:innerShdw blurRad="63500" dist="50800" dir="13500000">
              <a:srgbClr val="134F5C">
                <a:lumMod val="50000"/>
                <a:alpha val="50000"/>
              </a:srgbClr>
            </a:innerShdw>
          </a:effectLst>
        </p:spPr>
      </p:pic>
      <p:sp>
        <p:nvSpPr>
          <p:cNvPr id="45" name="Triangle 111">
            <a:extLst>
              <a:ext uri="{FF2B5EF4-FFF2-40B4-BE49-F238E27FC236}">
                <a16:creationId xmlns:a16="http://schemas.microsoft.com/office/drawing/2014/main" id="{29B7DF29-3D0F-CCA4-8D69-0C80F1717796}"/>
              </a:ext>
              <a:ext uri="{C183D7F6-B498-43B3-948B-1728B52AA6E4}">
                <adec:decorative xmlns:adec="http://schemas.microsoft.com/office/drawing/2017/decorative" val="1"/>
              </a:ext>
            </a:extLst>
          </p:cNvPr>
          <p:cNvSpPr>
            <a:spLocks noChangeAspect="1"/>
          </p:cNvSpPr>
          <p:nvPr/>
        </p:nvSpPr>
        <p:spPr>
          <a:xfrm rot="5400000">
            <a:off x="4772206" y="2613012"/>
            <a:ext cx="374795" cy="228972"/>
          </a:xfrm>
          <a:prstGeom prst="triangle">
            <a:avLst/>
          </a:prstGeom>
          <a:solidFill>
            <a:srgbClr val="4577B8"/>
          </a:solidFill>
          <a:ln w="25400" cap="flat" cmpd="sng" algn="ctr">
            <a:noFill/>
            <a:prstDash val="solid"/>
          </a:ln>
          <a:effectLst>
            <a:outerShdw blurRad="50800" dist="38100" dir="2700000" algn="tl" rotWithShape="0">
              <a:srgbClr val="F1F2F6">
                <a:lumMod val="7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28D5D62-3C5E-CD18-E2D5-517023D524C5}"/>
              </a:ext>
            </a:extLst>
          </p:cNvPr>
          <p:cNvSpPr>
            <a:spLocks noGrp="1"/>
          </p:cNvSpPr>
          <p:nvPr>
            <p:ph type="sldNum" idx="12"/>
          </p:nvPr>
        </p:nvSpPr>
        <p:spPr/>
        <p:txBody>
          <a:bodyPr/>
          <a:lstStyle/>
          <a:p>
            <a:fld id="{00000000-1234-1234-1234-123412341234}" type="slidenum">
              <a:rPr lang="en-US" sz="1200" smtClean="0"/>
              <a:pPr/>
              <a:t>19</a:t>
            </a:fld>
            <a:endParaRPr lang="en-US" sz="1200" dirty="0"/>
          </a:p>
        </p:txBody>
      </p:sp>
      <p:pic>
        <p:nvPicPr>
          <p:cNvPr id="2" name="Picture 1">
            <a:extLst>
              <a:ext uri="{FF2B5EF4-FFF2-40B4-BE49-F238E27FC236}">
                <a16:creationId xmlns:a16="http://schemas.microsoft.com/office/drawing/2014/main" id="{20EA0D20-4A5A-A007-23CC-1C459FC65D19}"/>
              </a:ext>
              <a:ext uri="{C183D7F6-B498-43B3-948B-1728B52AA6E4}">
                <adec:decorative xmlns:adec="http://schemas.microsoft.com/office/drawing/2017/decorative" val="1"/>
              </a:ext>
            </a:extLst>
          </p:cNvPr>
          <p:cNvPicPr/>
          <p:nvPr/>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591672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E55076-76C1-CFAC-8A14-C42C91A4AA89}"/>
              </a:ext>
            </a:extLst>
          </p:cNvPr>
          <p:cNvSpPr>
            <a:spLocks noGrp="1"/>
          </p:cNvSpPr>
          <p:nvPr>
            <p:ph type="title" idx="4294967295"/>
          </p:nvPr>
        </p:nvSpPr>
        <p:spPr>
          <a:xfrm>
            <a:off x="2682240" y="272264"/>
            <a:ext cx="4785360" cy="1325563"/>
          </a:xfrm>
        </p:spPr>
        <p:txBody>
          <a:bodyPr vert="horz" lIns="91440" tIns="45720" rIns="91440" bIns="45720" rtlCol="0" anchor="b">
            <a:normAutofit/>
          </a:bodyPr>
          <a:lstStyle/>
          <a:p>
            <a:r>
              <a:rPr lang="en-US" sz="3200" dirty="0">
                <a:solidFill>
                  <a:schemeClr val="bg1"/>
                </a:solidFill>
              </a:rPr>
              <a:t>One Pill Can Kill + Fentanyl Free America</a:t>
            </a:r>
          </a:p>
        </p:txBody>
      </p:sp>
      <p:pic>
        <p:nvPicPr>
          <p:cNvPr id="3" name="Picture 2" descr="Logo: One Pill Can Kill ">
            <a:extLst>
              <a:ext uri="{FF2B5EF4-FFF2-40B4-BE49-F238E27FC236}">
                <a16:creationId xmlns:a16="http://schemas.microsoft.com/office/drawing/2014/main" id="{94AF47E5-34D4-8295-0DCB-F3BD28500C1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01639" y="1962833"/>
            <a:ext cx="4995543" cy="2816931"/>
          </a:xfrm>
          <a:prstGeom prst="rect">
            <a:avLst/>
          </a:prstGeom>
        </p:spPr>
      </p:pic>
      <p:pic>
        <p:nvPicPr>
          <p:cNvPr id="2" name="Picture 1" descr="Logo: Fentanyl Free America. ">
            <a:extLst>
              <a:ext uri="{FF2B5EF4-FFF2-40B4-BE49-F238E27FC236}">
                <a16:creationId xmlns:a16="http://schemas.microsoft.com/office/drawing/2014/main" id="{7ED699AC-C342-B105-965E-2DC58FB515C0}"/>
              </a:ext>
            </a:extLst>
          </p:cNvPr>
          <p:cNvPicPr>
            <a:picLocks noChangeAspect="1"/>
          </p:cNvPicPr>
          <p:nvPr/>
        </p:nvPicPr>
        <p:blipFill>
          <a:blip r:embed="rId4"/>
          <a:stretch>
            <a:fillRect/>
          </a:stretch>
        </p:blipFill>
        <p:spPr>
          <a:xfrm>
            <a:off x="6360204" y="1962833"/>
            <a:ext cx="6138137" cy="2697901"/>
          </a:xfrm>
          <a:prstGeom prst="rect">
            <a:avLst/>
          </a:prstGeom>
        </p:spPr>
      </p:pic>
      <p:sp>
        <p:nvSpPr>
          <p:cNvPr id="7" name="TextBox 6">
            <a:extLst>
              <a:ext uri="{FF2B5EF4-FFF2-40B4-BE49-F238E27FC236}">
                <a16:creationId xmlns:a16="http://schemas.microsoft.com/office/drawing/2014/main" id="{8988D646-3BC9-424E-566E-D4CE11644C16}"/>
              </a:ext>
            </a:extLst>
          </p:cNvPr>
          <p:cNvSpPr txBox="1"/>
          <p:nvPr/>
        </p:nvSpPr>
        <p:spPr>
          <a:xfrm>
            <a:off x="8950235" y="5014507"/>
            <a:ext cx="3154680" cy="1200329"/>
          </a:xfrm>
          <a:prstGeom prst="rect">
            <a:avLst/>
          </a:prstGeom>
          <a:noFill/>
        </p:spPr>
        <p:txBody>
          <a:bodyPr wrap="square" rtlCol="0">
            <a:spAutoFit/>
          </a:bodyPr>
          <a:lstStyle/>
          <a:p>
            <a:r>
              <a:rPr lang="en-US" dirty="0">
                <a:solidFill>
                  <a:schemeClr val="bg1"/>
                </a:solidFill>
              </a:rPr>
              <a:t>Speaker Notes: One Pill Can Kill is part of DEA’s new Fentanyl Free America mission.</a:t>
            </a:r>
          </a:p>
        </p:txBody>
      </p:sp>
      <p:sp>
        <p:nvSpPr>
          <p:cNvPr id="4" name="Plus Sign 3">
            <a:extLst>
              <a:ext uri="{FF2B5EF4-FFF2-40B4-BE49-F238E27FC236}">
                <a16:creationId xmlns:a16="http://schemas.microsoft.com/office/drawing/2014/main" id="{0486AA96-E3C9-8D75-BA30-4AF6B06D48C9}"/>
              </a:ext>
              <a:ext uri="{C183D7F6-B498-43B3-948B-1728B52AA6E4}">
                <adec:decorative xmlns:adec="http://schemas.microsoft.com/office/drawing/2017/decorative" val="1"/>
              </a:ext>
            </a:extLst>
          </p:cNvPr>
          <p:cNvSpPr/>
          <p:nvPr/>
        </p:nvSpPr>
        <p:spPr>
          <a:xfrm>
            <a:off x="5442333" y="2692845"/>
            <a:ext cx="1509310" cy="1356905"/>
          </a:xfrm>
          <a:prstGeom prst="mathPlus">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243BA57-242E-619E-8AD1-6666C6B2098B}"/>
              </a:ext>
            </a:extLst>
          </p:cNvPr>
          <p:cNvSpPr>
            <a:spLocks noGrp="1"/>
          </p:cNvSpPr>
          <p:nvPr>
            <p:ph type="sldNum" sz="quarter" idx="4"/>
          </p:nvPr>
        </p:nvSpPr>
        <p:spPr>
          <a:xfrm>
            <a:off x="11556275" y="6214836"/>
            <a:ext cx="548640" cy="554523"/>
          </a:xfrm>
        </p:spPr>
        <p:txBody>
          <a:bodyPr/>
          <a:lstStyle/>
          <a:p>
            <a:fld id="{017D9891-871D-D84C-B216-77B96298C297}" type="slidenum">
              <a:rPr lang="en-US" smtClean="0"/>
              <a:pPr/>
              <a:t>2</a:t>
            </a:fld>
            <a:endParaRPr lang="en-US" dirty="0"/>
          </a:p>
        </p:txBody>
      </p:sp>
      <p:pic>
        <p:nvPicPr>
          <p:cNvPr id="8" name="Picture 7">
            <a:extLst>
              <a:ext uri="{FF2B5EF4-FFF2-40B4-BE49-F238E27FC236}">
                <a16:creationId xmlns:a16="http://schemas.microsoft.com/office/drawing/2014/main" id="{C90D1905-3EDC-1480-50F0-F10EA3AC391B}"/>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13452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41D5-F11B-8E48-957F-9FEB9C1D37F6}"/>
              </a:ext>
            </a:extLst>
          </p:cNvPr>
          <p:cNvSpPr>
            <a:spLocks noGrp="1"/>
          </p:cNvSpPr>
          <p:nvPr>
            <p:ph type="title"/>
          </p:nvPr>
        </p:nvSpPr>
        <p:spPr>
          <a:xfrm>
            <a:off x="2651146" y="5111496"/>
            <a:ext cx="8702654" cy="584775"/>
          </a:xfrm>
        </p:spPr>
        <p:txBody>
          <a:bodyPr>
            <a:spAutoFit/>
          </a:bodyPr>
          <a:lstStyle/>
          <a:p>
            <a:r>
              <a:rPr lang="en-US" sz="3200" dirty="0">
                <a:latin typeface="Merriweather" panose="020B0604020202020204" charset="0"/>
                <a:ea typeface="Gadugi" panose="020B0502040204020203" pitchFamily="34" charset="0"/>
                <a:cs typeface="Calibri" panose="020F0502020204030204" pitchFamily="34" charset="0"/>
              </a:rPr>
              <a:t>Additional Threat: Access (1 of 2)</a:t>
            </a:r>
            <a:endParaRPr lang="en-US" sz="3200" dirty="0"/>
          </a:p>
        </p:txBody>
      </p:sp>
      <p:sp>
        <p:nvSpPr>
          <p:cNvPr id="5" name="Content Placeholder 4">
            <a:extLst>
              <a:ext uri="{FF2B5EF4-FFF2-40B4-BE49-F238E27FC236}">
                <a16:creationId xmlns:a16="http://schemas.microsoft.com/office/drawing/2014/main" id="{87DB14E4-B2E5-144C-A3AD-EF77F9484EDB}"/>
              </a:ext>
            </a:extLst>
          </p:cNvPr>
          <p:cNvSpPr>
            <a:spLocks noGrp="1"/>
          </p:cNvSpPr>
          <p:nvPr>
            <p:ph idx="1"/>
          </p:nvPr>
        </p:nvSpPr>
        <p:spPr>
          <a:xfrm>
            <a:off x="2651146" y="5696712"/>
            <a:ext cx="8702654" cy="854334"/>
          </a:xfrm>
        </p:spPr>
        <p:txBody>
          <a:bodyPr>
            <a:normAutofit/>
          </a:bodyPr>
          <a:lstStyle/>
          <a:p>
            <a:pPr marL="0" indent="0">
              <a:buNone/>
            </a:pPr>
            <a:r>
              <a:rPr lang="en-US" sz="2000" dirty="0">
                <a:solidFill>
                  <a:srgbClr val="000000"/>
                </a:solidFill>
                <a:latin typeface="Arial" panose="020B0604020202020204" pitchFamily="34" charset="0"/>
                <a:ea typeface="Arial Unicode MS" panose="020B0604020202020204" pitchFamily="34" charset="-128"/>
              </a:rPr>
              <a:t>Fake Rx pills are easily accessible &amp; often sold on social media &amp; </a:t>
            </a:r>
            <a:br>
              <a:rPr lang="en-US" sz="2000" dirty="0">
                <a:solidFill>
                  <a:srgbClr val="000000"/>
                </a:solidFill>
                <a:latin typeface="Arial" panose="020B0604020202020204" pitchFamily="34" charset="0"/>
                <a:ea typeface="Arial Unicode MS" panose="020B0604020202020204" pitchFamily="34" charset="-128"/>
              </a:rPr>
            </a:br>
            <a:r>
              <a:rPr lang="en-US" sz="2000" dirty="0">
                <a:solidFill>
                  <a:srgbClr val="000000"/>
                </a:solidFill>
                <a:latin typeface="Arial" panose="020B0604020202020204" pitchFamily="34" charset="0"/>
                <a:ea typeface="Arial Unicode MS" panose="020B0604020202020204" pitchFamily="34" charset="-128"/>
              </a:rPr>
              <a:t>e-commerce platforms; available to anyone with a smartphone.</a:t>
            </a:r>
            <a:endParaRPr lang="en-US" sz="2000" dirty="0"/>
          </a:p>
        </p:txBody>
      </p:sp>
      <p:pic>
        <p:nvPicPr>
          <p:cNvPr id="3" name="Picture 2" descr="Graphic from One Pill Can Kill with a photo of a person looking at fake pills on a computer and the text &quot;Fake Rx Pills are easily accessible often sold on social media &amp; e-commerce platforms.&quo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44" y="307096"/>
            <a:ext cx="8228641" cy="4623857"/>
          </a:xfrm>
          <a:prstGeom prst="rect">
            <a:avLst/>
          </a:prstGeom>
        </p:spPr>
      </p:pic>
      <p:sp>
        <p:nvSpPr>
          <p:cNvPr id="6" name="TextBox 5">
            <a:extLst>
              <a:ext uri="{FF2B5EF4-FFF2-40B4-BE49-F238E27FC236}">
                <a16:creationId xmlns:a16="http://schemas.microsoft.com/office/drawing/2014/main" id="{87746037-4CAC-AC47-DC6F-C7999E6CB2B2}"/>
              </a:ext>
            </a:extLst>
          </p:cNvPr>
          <p:cNvSpPr txBox="1"/>
          <p:nvPr/>
        </p:nvSpPr>
        <p:spPr>
          <a:xfrm>
            <a:off x="362667" y="2172617"/>
            <a:ext cx="1843696" cy="2677656"/>
          </a:xfrm>
          <a:prstGeom prst="rect">
            <a:avLst/>
          </a:prstGeom>
          <a:noFill/>
        </p:spPr>
        <p:txBody>
          <a:bodyPr wrap="square" rtlCol="0">
            <a:spAutoFit/>
          </a:bodyPr>
          <a:lstStyle/>
          <a:p>
            <a:r>
              <a:rPr lang="en-US" sz="1400" dirty="0"/>
              <a:t>Speaker Notes: Social media sites, popular with high schoolers and young adults to share stories and pictures, have also become popular platforms for drug trafficking organizations who use the sites to sell their illicit drugs.</a:t>
            </a:r>
          </a:p>
        </p:txBody>
      </p:sp>
      <p:sp>
        <p:nvSpPr>
          <p:cNvPr id="4" name="Slide Number Placeholder 3">
            <a:extLst>
              <a:ext uri="{FF2B5EF4-FFF2-40B4-BE49-F238E27FC236}">
                <a16:creationId xmlns:a16="http://schemas.microsoft.com/office/drawing/2014/main" id="{C3FF4186-3223-2A4E-16A2-4E0A6CCBA25A}"/>
              </a:ext>
            </a:extLst>
          </p:cNvPr>
          <p:cNvSpPr>
            <a:spLocks noGrp="1"/>
          </p:cNvSpPr>
          <p:nvPr>
            <p:ph type="sldNum" sz="quarter" idx="4"/>
          </p:nvPr>
        </p:nvSpPr>
        <p:spPr/>
        <p:txBody>
          <a:bodyPr>
            <a:normAutofit/>
          </a:bodyPr>
          <a:lstStyle/>
          <a:p>
            <a:fld id="{017D9891-871D-D84C-B216-77B96298C297}" type="slidenum">
              <a:rPr lang="en-US" sz="1200" smtClean="0"/>
              <a:pPr/>
              <a:t>20</a:t>
            </a:fld>
            <a:endParaRPr lang="en-US" sz="1200" dirty="0"/>
          </a:p>
        </p:txBody>
      </p:sp>
      <p:pic>
        <p:nvPicPr>
          <p:cNvPr id="7" name="Picture 6">
            <a:extLst>
              <a:ext uri="{FF2B5EF4-FFF2-40B4-BE49-F238E27FC236}">
                <a16:creationId xmlns:a16="http://schemas.microsoft.com/office/drawing/2014/main" id="{B9F30DDE-EFA5-FB8C-FDEB-860A3FED6AE1}"/>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3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99CFE-5C38-8F4C-9CF8-A9B468F49499}"/>
              </a:ext>
            </a:extLst>
          </p:cNvPr>
          <p:cNvSpPr>
            <a:spLocks noGrp="1"/>
          </p:cNvSpPr>
          <p:nvPr>
            <p:ph type="title"/>
          </p:nvPr>
        </p:nvSpPr>
        <p:spPr>
          <a:xfrm>
            <a:off x="2651146" y="5115630"/>
            <a:ext cx="8702654" cy="584775"/>
          </a:xfrm>
        </p:spPr>
        <p:txBody>
          <a:bodyPr>
            <a:noAutofit/>
          </a:bodyPr>
          <a:lstStyle/>
          <a:p>
            <a:r>
              <a:rPr lang="en-US" sz="3200" dirty="0">
                <a:solidFill>
                  <a:schemeClr val="tx1"/>
                </a:solidFill>
                <a:latin typeface="Merriweather" panose="020B0604020202020204" charset="0"/>
                <a:ea typeface="Gadugi" panose="020B0502040204020203" pitchFamily="34" charset="0"/>
                <a:cs typeface="Calibri" panose="020F0502020204030204" pitchFamily="34" charset="0"/>
              </a:rPr>
              <a:t>Additional Threat: Access (2 of 2)</a:t>
            </a:r>
            <a:endParaRPr lang="en-US" sz="3200" dirty="0">
              <a:solidFill>
                <a:schemeClr val="tx1"/>
              </a:solidFill>
            </a:endParaRPr>
          </a:p>
        </p:txBody>
      </p:sp>
      <p:sp>
        <p:nvSpPr>
          <p:cNvPr id="6" name="Content Placeholder 5">
            <a:extLst>
              <a:ext uri="{FF2B5EF4-FFF2-40B4-BE49-F238E27FC236}">
                <a16:creationId xmlns:a16="http://schemas.microsoft.com/office/drawing/2014/main" id="{8286C5C7-6DAE-4645-AD61-9A0EC8424932}"/>
              </a:ext>
            </a:extLst>
          </p:cNvPr>
          <p:cNvSpPr>
            <a:spLocks noGrp="1"/>
          </p:cNvSpPr>
          <p:nvPr>
            <p:ph idx="1"/>
          </p:nvPr>
        </p:nvSpPr>
        <p:spPr>
          <a:xfrm>
            <a:off x="2651145" y="5700405"/>
            <a:ext cx="8974797" cy="1118721"/>
          </a:xfrm>
        </p:spPr>
        <p:txBody>
          <a:bodyPr>
            <a:normAutofit/>
          </a:bodyPr>
          <a:lstStyle/>
          <a:p>
            <a:pPr marL="0" indent="0">
              <a:buNone/>
            </a:pPr>
            <a:r>
              <a:rPr lang="en-US" sz="2000" dirty="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endParaRPr lang="en-US" sz="2000" dirty="0">
              <a:cs typeface="Arial" panose="020B0604020202020204" pitchFamily="34" charset="0"/>
            </a:endParaRPr>
          </a:p>
        </p:txBody>
      </p:sp>
      <p:sp>
        <p:nvSpPr>
          <p:cNvPr id="12" name="Title 2">
            <a:extLst>
              <a:ext uri="{FF2B5EF4-FFF2-40B4-BE49-F238E27FC236}">
                <a16:creationId xmlns:a16="http://schemas.microsoft.com/office/drawing/2014/main" id="{6039DDD5-47A9-9E44-8ADB-3C73137CDAD6}"/>
              </a:ext>
            </a:extLst>
          </p:cNvPr>
          <p:cNvSpPr txBox="1">
            <a:spLocks/>
          </p:cNvSpPr>
          <p:nvPr/>
        </p:nvSpPr>
        <p:spPr>
          <a:xfrm>
            <a:off x="0" y="2262451"/>
            <a:ext cx="2895600" cy="830997"/>
          </a:xfrm>
          <a:prstGeom prst="rect">
            <a:avLst/>
          </a:prstGeom>
          <a:solidFill>
            <a:schemeClr val="tx1"/>
          </a:solidFill>
        </p:spPr>
        <p:txBody>
          <a:bodyPr vert="horz" wrap="square" lIns="457200" tIns="45720" rIns="91440" bIns="45720" rtlCol="0" anchor="ctr">
            <a:spAutoFit/>
          </a:bodyPr>
          <a:lstStyle>
            <a:lvl1pPr algn="l" defTabSz="914400" rtl="0" eaLnBrk="1" latinLnBrk="0" hangingPunct="1">
              <a:lnSpc>
                <a:spcPct val="100000"/>
              </a:lnSpc>
              <a:spcBef>
                <a:spcPct val="0"/>
              </a:spcBef>
              <a:buNone/>
              <a:defRPr sz="4400" b="1" i="0" kern="1200">
                <a:solidFill>
                  <a:schemeClr val="accent2"/>
                </a:solidFill>
                <a:latin typeface="Merriweather" panose="02000000000000000000" pitchFamily="2" charset="77"/>
                <a:ea typeface="+mj-ea"/>
                <a:cs typeface="Merriweather" panose="02000000000000000000" pitchFamily="2" charset="77"/>
              </a:defRPr>
            </a:lvl1pPr>
          </a:lstStyle>
          <a:p>
            <a:r>
              <a:rPr lang="en-US" sz="2400" dirty="0">
                <a:solidFill>
                  <a:schemeClr val="bg1"/>
                </a:solidFill>
                <a:latin typeface="Public Sans" pitchFamily="2" charset="77"/>
                <a:ea typeface="Gadugi" panose="020B0502040204020203" pitchFamily="34" charset="0"/>
                <a:cs typeface="Calibri" panose="020F0502020204030204" pitchFamily="34" charset="0"/>
              </a:rPr>
              <a:t>Popular Emoji </a:t>
            </a:r>
          </a:p>
          <a:p>
            <a:r>
              <a:rPr lang="en-US" sz="2400" dirty="0">
                <a:solidFill>
                  <a:schemeClr val="bg1"/>
                </a:solidFill>
                <a:latin typeface="Public Sans" pitchFamily="2" charset="77"/>
                <a:ea typeface="Gadugi" panose="020B0502040204020203" pitchFamily="34" charset="0"/>
                <a:cs typeface="Calibri" panose="020F0502020204030204" pitchFamily="34" charset="0"/>
              </a:rPr>
              <a:t>Drug Codes</a:t>
            </a:r>
            <a:endParaRPr lang="en-US" sz="2400" dirty="0">
              <a:solidFill>
                <a:schemeClr val="bg1"/>
              </a:solidFill>
              <a:latin typeface="Public Sans" pitchFamily="2" charset="77"/>
            </a:endParaRPr>
          </a:p>
        </p:txBody>
      </p:sp>
      <p:pic>
        <p:nvPicPr>
          <p:cNvPr id="8" name="Picture 7" descr="Oxycodone: &#10;🔥🐥📱🍯🏈💶🎫🚗&#10;📦❄️💤💯⛽&#10;Xanax®: 💊🍫🚌 &#10;Percocet®: 💊🔵🅿️&#10;Adderall®: 💊 A- 🚆">
            <a:extLst>
              <a:ext uri="{FF2B5EF4-FFF2-40B4-BE49-F238E27FC236}">
                <a16:creationId xmlns:a16="http://schemas.microsoft.com/office/drawing/2014/main" id="{32241BAF-F51B-3549-AA77-E8FAE3D16F9C}"/>
              </a:ext>
            </a:extLst>
          </p:cNvPr>
          <p:cNvPicPr>
            <a:picLocks noChangeAspect="1"/>
          </p:cNvPicPr>
          <p:nvPr/>
        </p:nvPicPr>
        <p:blipFill>
          <a:blip r:embed="rId3"/>
          <a:srcRect/>
          <a:stretch/>
        </p:blipFill>
        <p:spPr>
          <a:xfrm>
            <a:off x="2402650" y="240267"/>
            <a:ext cx="9788814" cy="4875363"/>
          </a:xfrm>
          <a:prstGeom prst="rect">
            <a:avLst/>
          </a:prstGeom>
        </p:spPr>
      </p:pic>
      <p:sp>
        <p:nvSpPr>
          <p:cNvPr id="4" name="TextBox 3">
            <a:extLst>
              <a:ext uri="{FF2B5EF4-FFF2-40B4-BE49-F238E27FC236}">
                <a16:creationId xmlns:a16="http://schemas.microsoft.com/office/drawing/2014/main" id="{D9A27B8D-F0A0-73C7-DAE6-1C03194392E8}"/>
              </a:ext>
            </a:extLst>
          </p:cNvPr>
          <p:cNvSpPr txBox="1"/>
          <p:nvPr/>
        </p:nvSpPr>
        <p:spPr>
          <a:xfrm>
            <a:off x="197505" y="3154408"/>
            <a:ext cx="2698095" cy="2092881"/>
          </a:xfrm>
          <a:prstGeom prst="rect">
            <a:avLst/>
          </a:prstGeom>
          <a:noFill/>
        </p:spPr>
        <p:txBody>
          <a:bodyPr wrap="square" rtlCol="0">
            <a:spAutoFit/>
          </a:bodyPr>
          <a:lstStyle/>
          <a:p>
            <a:r>
              <a:rPr lang="en-US" sz="1000" dirty="0"/>
              <a:t>Speaker Notes: </a:t>
            </a:r>
          </a:p>
          <a:p>
            <a:r>
              <a:rPr lang="en-US" sz="1000" dirty="0"/>
              <a:t>Drug traffickers and those seeking these drugs are using a whole language of emojis on social media to communicate about selling and buying these drugs.</a:t>
            </a:r>
          </a:p>
          <a:p>
            <a:pPr defTabSz="931774">
              <a:defRPr/>
            </a:pPr>
            <a:r>
              <a:rPr lang="en-US" sz="1000" dirty="0">
                <a:latin typeface="Arial" panose="020B0604020202020204" pitchFamily="34" charset="0"/>
                <a:ea typeface="Calibri" panose="020F0502020204030204" pitchFamily="34" charset="0"/>
                <a:cs typeface="Arial" panose="020B0604020202020204" pitchFamily="34" charset="0"/>
              </a:rPr>
              <a:t>Monitoring for suspicious text messages on social media or cash app posts could spark an important, and potentially life-saving, conversation.</a:t>
            </a:r>
            <a:endParaRPr lang="en-US" sz="1000" dirty="0">
              <a:latin typeface="Arial" panose="020B0604020202020204" pitchFamily="34" charset="0"/>
              <a:cs typeface="Arial" panose="020B0604020202020204" pitchFamily="34" charset="0"/>
            </a:endParaRPr>
          </a:p>
          <a:p>
            <a:pPr defTabSz="931774">
              <a:defRPr/>
            </a:pPr>
            <a:r>
              <a:rPr lang="en-US" sz="1000" dirty="0"/>
              <a:t>DEA works with social media and internet companies to provide information that will help them better understand how dangerous drug traffickers operate in their space.</a:t>
            </a:r>
          </a:p>
        </p:txBody>
      </p:sp>
      <p:sp>
        <p:nvSpPr>
          <p:cNvPr id="2" name="Slide Number Placeholder 1">
            <a:extLst>
              <a:ext uri="{FF2B5EF4-FFF2-40B4-BE49-F238E27FC236}">
                <a16:creationId xmlns:a16="http://schemas.microsoft.com/office/drawing/2014/main" id="{8099D678-3D42-EA41-9622-71BBD8B52510}"/>
              </a:ext>
            </a:extLst>
          </p:cNvPr>
          <p:cNvSpPr>
            <a:spLocks noGrp="1"/>
          </p:cNvSpPr>
          <p:nvPr>
            <p:ph type="sldNum" sz="quarter" idx="4"/>
          </p:nvPr>
        </p:nvSpPr>
        <p:spPr/>
        <p:txBody>
          <a:bodyPr/>
          <a:lstStyle/>
          <a:p>
            <a:fld id="{017D9891-871D-D84C-B216-77B96298C297}" type="slidenum">
              <a:rPr lang="en-US" smtClean="0"/>
              <a:pPr/>
              <a:t>21</a:t>
            </a:fld>
            <a:endParaRPr lang="en-US" dirty="0"/>
          </a:p>
        </p:txBody>
      </p:sp>
      <p:pic>
        <p:nvPicPr>
          <p:cNvPr id="5" name="Picture 4">
            <a:extLst>
              <a:ext uri="{FF2B5EF4-FFF2-40B4-BE49-F238E27FC236}">
                <a16:creationId xmlns:a16="http://schemas.microsoft.com/office/drawing/2014/main" id="{F0437684-1628-87C3-7034-608050BAD70A}"/>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2486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854575" y="3013075"/>
            <a:ext cx="7337425" cy="831850"/>
          </a:xfrm>
          <a:noFill/>
          <a:effectLst/>
        </p:spPr>
        <p:txBody>
          <a:bodyPr wrap="square" lIns="457200">
            <a:spAutoFit/>
          </a:bodyPr>
          <a:lstStyle/>
          <a:p>
            <a:pPr algn="ctr"/>
            <a:r>
              <a:rPr lang="en-US" sz="4800" dirty="0">
                <a:ln w="3175" cap="sq">
                  <a:solidFill>
                    <a:srgbClr val="000000"/>
                  </a:solidFill>
                </a:ln>
                <a:solidFill>
                  <a:schemeClr val="bg1"/>
                </a:solidFill>
                <a:effectLst>
                  <a:outerShdw blurRad="127000" algn="ctr" rotWithShape="0">
                    <a:prstClr val="black">
                      <a:alpha val="26972"/>
                    </a:prstClr>
                  </a:outerShdw>
                </a:effectLst>
                <a:latin typeface="Merriweather" panose="020B0604020202020204" charset="0"/>
                <a:cs typeface="Calibri" panose="020F0502020204030204" pitchFamily="34" charset="0"/>
              </a:rPr>
              <a:t>We Need Your Help</a:t>
            </a:r>
          </a:p>
        </p:txBody>
      </p:sp>
      <p:sp>
        <p:nvSpPr>
          <p:cNvPr id="3" name="TextBox 2">
            <a:extLst>
              <a:ext uri="{FF2B5EF4-FFF2-40B4-BE49-F238E27FC236}">
                <a16:creationId xmlns:a16="http://schemas.microsoft.com/office/drawing/2014/main" id="{E7291AB4-B634-693C-960B-E6FAD258582E}"/>
              </a:ext>
            </a:extLst>
          </p:cNvPr>
          <p:cNvSpPr txBox="1"/>
          <p:nvPr/>
        </p:nvSpPr>
        <p:spPr>
          <a:xfrm>
            <a:off x="4855029" y="335419"/>
            <a:ext cx="3252651" cy="2862322"/>
          </a:xfrm>
          <a:prstGeom prst="rect">
            <a:avLst/>
          </a:prstGeom>
          <a:noFill/>
        </p:spPr>
        <p:txBody>
          <a:bodyPr wrap="square" rtlCol="0">
            <a:spAutoFit/>
          </a:bodyPr>
          <a:lstStyle/>
          <a:p>
            <a:r>
              <a:rPr lang="en-US" sz="1200" dirty="0">
                <a:solidFill>
                  <a:schemeClr val="bg1"/>
                </a:solidFill>
              </a:rPr>
              <a:t>Speaker Notes: </a:t>
            </a:r>
          </a:p>
          <a:p>
            <a:r>
              <a:rPr lang="en-US" sz="1200" dirty="0">
                <a:solidFill>
                  <a:schemeClr val="bg1"/>
                </a:solidFill>
              </a:rPr>
              <a:t>DEA has launched “One Pill Can Kill” awareness campaign. Please help us spread the word.</a:t>
            </a:r>
          </a:p>
          <a:p>
            <a:pPr defTabSz="931774">
              <a:defRPr/>
            </a:pPr>
            <a:r>
              <a:rPr lang="en-US" sz="1200" dirty="0">
                <a:solidFill>
                  <a:schemeClr val="bg1"/>
                </a:solidFill>
              </a:rPr>
              <a:t>Educate the general public about the dangers associated with fake pills.</a:t>
            </a:r>
          </a:p>
          <a:p>
            <a:pPr defTabSz="950969">
              <a:defRPr/>
            </a:pPr>
            <a:r>
              <a:rPr lang="en-US" sz="1200" dirty="0">
                <a:solidFill>
                  <a:schemeClr val="bg1"/>
                </a:solidFill>
              </a:rPr>
              <a:t>Connect people with information and resources related to fake pills, fentanyl, and methamphetamine in an effort to drive down overdose deaths.</a:t>
            </a:r>
          </a:p>
          <a:p>
            <a:pPr defTabSz="950969">
              <a:defRPr/>
            </a:pPr>
            <a:r>
              <a:rPr lang="en-US" sz="1200" dirty="0">
                <a:solidFill>
                  <a:schemeClr val="bg1"/>
                </a:solidFill>
              </a:rPr>
              <a:t>Partner with local, state and federal law enforcement, prevention and public health organizations to elevate the awareness of these dangerous and potentially deadly counterfeit pills.</a:t>
            </a:r>
          </a:p>
        </p:txBody>
      </p:sp>
      <p:pic>
        <p:nvPicPr>
          <p:cNvPr id="10" name="Picture 9">
            <a:extLst>
              <a:ext uri="{FF2B5EF4-FFF2-40B4-BE49-F238E27FC236}">
                <a16:creationId xmlns:a16="http://schemas.microsoft.com/office/drawing/2014/main" id="{B0C4C2EB-4238-5248-963E-EF08BC8D405E}"/>
              </a:ext>
              <a:ext uri="{C183D7F6-B498-43B3-948B-1728B52AA6E4}">
                <adec:decorative xmlns:adec="http://schemas.microsoft.com/office/drawing/2017/decorative" val="1"/>
              </a:ext>
            </a:extLst>
          </p:cNvPr>
          <p:cNvPicPr>
            <a:picLocks noChangeAspect="1"/>
          </p:cNvPicPr>
          <p:nvPr/>
        </p:nvPicPr>
        <p:blipFill rotWithShape="1">
          <a:blip r:embed="rId4">
            <a:alphaModFix/>
            <a:duotone>
              <a:schemeClr val="bg2">
                <a:shade val="45000"/>
                <a:satMod val="135000"/>
              </a:schemeClr>
              <a:prstClr val="white"/>
            </a:duotone>
          </a:blip>
          <a:srcRect t="3922"/>
          <a:stretch/>
        </p:blipFill>
        <p:spPr>
          <a:xfrm>
            <a:off x="4855029" y="297542"/>
            <a:ext cx="7336971" cy="7289799"/>
          </a:xfrm>
          <a:prstGeom prst="rect">
            <a:avLst/>
          </a:prstGeom>
        </p:spPr>
      </p:pic>
      <p:pic>
        <p:nvPicPr>
          <p:cNvPr id="11" name="Picture 10">
            <a:extLst>
              <a:ext uri="{FF2B5EF4-FFF2-40B4-BE49-F238E27FC236}">
                <a16:creationId xmlns:a16="http://schemas.microsoft.com/office/drawing/2014/main" id="{98CF715C-A947-0F4C-A0F1-AD47FA5BC5BC}"/>
              </a:ext>
              <a:ext uri="{C183D7F6-B498-43B3-948B-1728B52AA6E4}">
                <adec:decorative xmlns:adec="http://schemas.microsoft.com/office/drawing/2017/decorative" val="1"/>
              </a:ext>
            </a:extLst>
          </p:cNvPr>
          <p:cNvPicPr>
            <a:picLocks noChangeAspect="1"/>
          </p:cNvPicPr>
          <p:nvPr/>
        </p:nvPicPr>
        <p:blipFill rotWithShape="1">
          <a:blip r:embed="rId4">
            <a:alphaModFix amt="65000"/>
          </a:blip>
          <a:srcRect t="3922" b="9613"/>
          <a:stretch>
            <a:fillRect/>
          </a:stretch>
        </p:blipFill>
        <p:spPr>
          <a:xfrm>
            <a:off x="4855029" y="297543"/>
            <a:ext cx="7336971" cy="6560458"/>
          </a:xfrm>
          <a:prstGeom prst="rect">
            <a:avLst/>
          </a:prstGeom>
        </p:spPr>
      </p:pic>
      <p:pic>
        <p:nvPicPr>
          <p:cNvPr id="8" name="Picture 7">
            <a:extLst>
              <a:ext uri="{FF2B5EF4-FFF2-40B4-BE49-F238E27FC236}">
                <a16:creationId xmlns:a16="http://schemas.microsoft.com/office/drawing/2014/main" id="{C92C994D-A19C-6B46-8B98-6C1AEFD675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1371" y="2381068"/>
            <a:ext cx="3716801" cy="2095863"/>
          </a:xfrm>
          <a:prstGeom prst="rect">
            <a:avLst/>
          </a:prstGeom>
        </p:spPr>
      </p:pic>
      <p:sp>
        <p:nvSpPr>
          <p:cNvPr id="2" name="Slide Number Placeholder 1">
            <a:extLst>
              <a:ext uri="{FF2B5EF4-FFF2-40B4-BE49-F238E27FC236}">
                <a16:creationId xmlns:a16="http://schemas.microsoft.com/office/drawing/2014/main" id="{636F3608-C8EF-3ADF-B58E-D7D1EF70818C}"/>
              </a:ext>
            </a:extLst>
          </p:cNvPr>
          <p:cNvSpPr>
            <a:spLocks noGrp="1"/>
          </p:cNvSpPr>
          <p:nvPr>
            <p:ph type="sldNum" sz="quarter" idx="4"/>
          </p:nvPr>
        </p:nvSpPr>
        <p:spPr>
          <a:xfrm>
            <a:off x="11599818" y="6414049"/>
            <a:ext cx="548640" cy="554523"/>
          </a:xfrm>
          <a:ln>
            <a:noFill/>
          </a:ln>
        </p:spPr>
        <p:txBody>
          <a:bodyPr/>
          <a:lstStyle/>
          <a:p>
            <a:fld id="{017D9891-871D-D84C-B216-77B96298C297}" type="slidenum">
              <a:rPr lang="en-US" smtClean="0"/>
              <a:pPr/>
              <a:t>22</a:t>
            </a:fld>
            <a:endParaRPr lang="en-US" dirty="0"/>
          </a:p>
        </p:txBody>
      </p:sp>
      <p:pic>
        <p:nvPicPr>
          <p:cNvPr id="4" name="Picture 3">
            <a:extLst>
              <a:ext uri="{FF2B5EF4-FFF2-40B4-BE49-F238E27FC236}">
                <a16:creationId xmlns:a16="http://schemas.microsoft.com/office/drawing/2014/main" id="{53BF2785-A0B1-FA96-55A9-8CCDC41835A8}"/>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8878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111875" y="758825"/>
            <a:ext cx="6080125" cy="585788"/>
          </a:xfrm>
        </p:spPr>
        <p:txBody>
          <a:bodyPr>
            <a:noAutofit/>
          </a:bodyPr>
          <a:lstStyle/>
          <a:p>
            <a:r>
              <a:rPr lang="en-US" sz="3200" dirty="0">
                <a:solidFill>
                  <a:schemeClr val="accent1"/>
                </a:solidFill>
                <a:latin typeface="Merriweather" panose="020B0604020202020204" charset="0"/>
                <a:cs typeface="Calibri" panose="020F0502020204030204" pitchFamily="34" charset="0"/>
              </a:rPr>
              <a:t>Awareness Campaign</a:t>
            </a:r>
          </a:p>
        </p:txBody>
      </p:sp>
      <p:sp>
        <p:nvSpPr>
          <p:cNvPr id="3" name="Content Placeholder 2">
            <a:extLst>
              <a:ext uri="{FF2B5EF4-FFF2-40B4-BE49-F238E27FC236}">
                <a16:creationId xmlns:a16="http://schemas.microsoft.com/office/drawing/2014/main" id="{150D136B-6D34-6847-897A-8BD422EF408E}"/>
              </a:ext>
            </a:extLst>
          </p:cNvPr>
          <p:cNvSpPr>
            <a:spLocks noGrp="1"/>
          </p:cNvSpPr>
          <p:nvPr>
            <p:ph idx="4294967295"/>
          </p:nvPr>
        </p:nvSpPr>
        <p:spPr>
          <a:xfrm>
            <a:off x="6111875" y="1549400"/>
            <a:ext cx="6080125" cy="3878263"/>
          </a:xfrm>
        </p:spPr>
        <p:txBody>
          <a:bodyPr>
            <a:noAutofit/>
          </a:bodyPr>
          <a:lstStyle/>
          <a:p>
            <a:pPr marL="0" indent="0">
              <a:buNone/>
            </a:pPr>
            <a:r>
              <a:rPr lang="en-US" sz="3200" b="1" dirty="0">
                <a:solidFill>
                  <a:schemeClr val="accent2"/>
                </a:solidFill>
              </a:rPr>
              <a:t>Know the dangers and accessibility of deadly </a:t>
            </a:r>
            <a:br>
              <a:rPr lang="en-US" sz="3200" b="1" dirty="0">
                <a:solidFill>
                  <a:schemeClr val="accent2"/>
                </a:solidFill>
              </a:rPr>
            </a:br>
            <a:r>
              <a:rPr lang="en-US" sz="3200" b="1" dirty="0">
                <a:solidFill>
                  <a:schemeClr val="accent2"/>
                </a:solidFill>
              </a:rPr>
              <a:t>drugs online. </a:t>
            </a:r>
            <a:endParaRPr lang="en-US" sz="3200" dirty="0">
              <a:solidFill>
                <a:schemeClr val="accent2"/>
              </a:solidFill>
            </a:endParaRPr>
          </a:p>
          <a:p>
            <a:r>
              <a:rPr lang="en-US" sz="2400" dirty="0">
                <a:solidFill>
                  <a:schemeClr val="accent1"/>
                </a:solidFill>
              </a:rPr>
              <a:t>Never take medicine that wasn’t prescribed to you by your own doctor. </a:t>
            </a:r>
          </a:p>
          <a:p>
            <a:r>
              <a:rPr lang="en-US" sz="2400" dirty="0">
                <a:solidFill>
                  <a:schemeClr val="accent1"/>
                </a:solidFill>
              </a:rPr>
              <a:t>Talk to your family and friends about the danger of buying drugs online.</a:t>
            </a:r>
          </a:p>
          <a:p>
            <a:r>
              <a:rPr lang="en-US" sz="2400" dirty="0">
                <a:solidFill>
                  <a:schemeClr val="accent1"/>
                </a:solidFill>
              </a:rPr>
              <a:t>Spread the word that </a:t>
            </a:r>
            <a:r>
              <a:rPr lang="en-US" sz="2400" b="1" dirty="0">
                <a:solidFill>
                  <a:schemeClr val="accent1"/>
                </a:solidFill>
              </a:rPr>
              <a:t>One Pill Can Kill</a:t>
            </a:r>
            <a:r>
              <a:rPr lang="en-US" sz="2400" dirty="0">
                <a:solidFill>
                  <a:schemeClr val="accent1"/>
                </a:solidFill>
              </a:rPr>
              <a:t>. </a:t>
            </a:r>
          </a:p>
        </p:txBody>
      </p:sp>
      <p:sp>
        <p:nvSpPr>
          <p:cNvPr id="6" name="TextBox 5">
            <a:extLst>
              <a:ext uri="{FF2B5EF4-FFF2-40B4-BE49-F238E27FC236}">
                <a16:creationId xmlns:a16="http://schemas.microsoft.com/office/drawing/2014/main" id="{3ED02C0D-A305-AD4B-A8AE-1AC8F3841581}"/>
              </a:ext>
            </a:extLst>
          </p:cNvPr>
          <p:cNvSpPr txBox="1"/>
          <p:nvPr/>
        </p:nvSpPr>
        <p:spPr>
          <a:xfrm>
            <a:off x="5493657" y="5925011"/>
            <a:ext cx="3781222" cy="461665"/>
          </a:xfrm>
          <a:prstGeom prst="rect">
            <a:avLst/>
          </a:prstGeom>
          <a:noFill/>
        </p:spPr>
        <p:txBody>
          <a:bodyPr wrap="square" rtlCol="0">
            <a:spAutoFit/>
          </a:bodyPr>
          <a:lstStyle/>
          <a:p>
            <a:r>
              <a:rPr lang="en-US" sz="2400" b="1" dirty="0">
                <a:latin typeface="Public Sans" pitchFamily="2" charset="77"/>
                <a:hlinkClick r:id="rId4" tooltip="One Pill Can Kill "/>
              </a:rPr>
              <a:t>www.dea.gov/onepill</a:t>
            </a:r>
            <a:endParaRPr lang="en-US" sz="2400" b="1" dirty="0">
              <a:latin typeface="Public Sans" pitchFamily="2" charset="77"/>
            </a:endParaRPr>
          </a:p>
        </p:txBody>
      </p:sp>
      <p:sp>
        <p:nvSpPr>
          <p:cNvPr id="9" name="TextBox 8">
            <a:extLst>
              <a:ext uri="{FF2B5EF4-FFF2-40B4-BE49-F238E27FC236}">
                <a16:creationId xmlns:a16="http://schemas.microsoft.com/office/drawing/2014/main" id="{A89F2C42-E92B-64F1-9DB5-F0AEE63AAA49}"/>
              </a:ext>
            </a:extLst>
          </p:cNvPr>
          <p:cNvSpPr txBox="1"/>
          <p:nvPr/>
        </p:nvSpPr>
        <p:spPr>
          <a:xfrm>
            <a:off x="276651" y="4676954"/>
            <a:ext cx="4206240" cy="2215991"/>
          </a:xfrm>
          <a:prstGeom prst="rect">
            <a:avLst/>
          </a:prstGeom>
          <a:noFill/>
        </p:spPr>
        <p:txBody>
          <a:bodyPr wrap="square" rtlCol="0">
            <a:spAutoFit/>
          </a:bodyPr>
          <a:lstStyle/>
          <a:p>
            <a:pPr defTabSz="950969">
              <a:defRPr/>
            </a:pPr>
            <a:r>
              <a:rPr lang="en-US" sz="600" dirty="0"/>
              <a:t>Speaker Notes: </a:t>
            </a:r>
          </a:p>
          <a:p>
            <a:pPr marL="178307" indent="-178307" defTabSz="950969">
              <a:buFont typeface="Arial" panose="020B0604020202020204" pitchFamily="34" charset="0"/>
              <a:buChar char="•"/>
              <a:defRPr/>
            </a:pPr>
            <a:r>
              <a:rPr lang="en-US" sz="600" dirty="0"/>
              <a:t>Encourage people to only use medications as they are prescribed to them by a licensed medical provider and dispensed by a trusted pharmacy.</a:t>
            </a:r>
          </a:p>
          <a:p>
            <a:pPr marL="178307" indent="-178307" defTabSz="950969">
              <a:buFont typeface="Arial" panose="020B0604020202020204" pitchFamily="34" charset="0"/>
              <a:buChar char="•"/>
              <a:defRPr/>
            </a:pPr>
            <a:r>
              <a:rPr lang="en-US" sz="600" dirty="0"/>
              <a:t>Remind people to protect themselves from diversion by securing their prescription medications and cleaning out their medicine cabinets at least twice a year.</a:t>
            </a:r>
          </a:p>
          <a:p>
            <a:pPr defTabSz="950969">
              <a:defRPr/>
            </a:pPr>
            <a:r>
              <a:rPr lang="en-US" sz="600" u="sng" dirty="0"/>
              <a:t>Key Messages</a:t>
            </a:r>
            <a:endParaRPr lang="en-US" sz="600" dirty="0"/>
          </a:p>
          <a:p>
            <a:pPr marL="237742" indent="-237742" defTabSz="950969">
              <a:buFont typeface="+mj-lt"/>
              <a:buAutoNum type="arabicPeriod"/>
              <a:defRPr/>
            </a:pPr>
            <a:r>
              <a:rPr lang="en-US" sz="600" dirty="0"/>
              <a:t>The drug overdose crisis in the United States is a clear and present public health, public safety, and national security threat.</a:t>
            </a:r>
          </a:p>
          <a:p>
            <a:pPr marL="237742" indent="-237742" defTabSz="950969">
              <a:buFont typeface="+mj-lt"/>
              <a:buAutoNum type="arabicPeriod"/>
              <a:defRPr/>
            </a:pPr>
            <a:r>
              <a:rPr lang="en-US" sz="600" dirty="0"/>
              <a:t>One Pill Can Kill. Don’t take this warning lightly. It only takes one counterfeit pill, with a lethal dose of fentanyl, to kill you.</a:t>
            </a:r>
          </a:p>
          <a:p>
            <a:pPr marL="237742" indent="-237742" defTabSz="950969">
              <a:buFont typeface="+mj-lt"/>
              <a:buAutoNum type="arabicPeriod"/>
              <a:defRPr/>
            </a:pPr>
            <a:r>
              <a:rPr lang="en-US" sz="600" dirty="0"/>
              <a:t>Only take medications that were prescribed to you by a trusted medical professional and dispensed by a licensed pharmacist.</a:t>
            </a:r>
          </a:p>
          <a:p>
            <a:pPr marL="237742" indent="-237742" defTabSz="950969">
              <a:buFont typeface="+mj-lt"/>
              <a:buAutoNum type="arabicPeriod"/>
              <a:defRPr/>
            </a:pPr>
            <a:r>
              <a:rPr lang="en-US" sz="600" dirty="0"/>
              <a:t>Transnational Drug Trafficking Organizations have capitalized on the opioid epidemic and prescription drug misuse by flooding the United States with mass quantities of counterfeit prescription pills.</a:t>
            </a:r>
          </a:p>
          <a:p>
            <a:pPr marL="237742" indent="-237742" defTabSz="950969">
              <a:buFont typeface="+mj-lt"/>
              <a:buAutoNum type="arabicPeriod"/>
              <a:defRPr/>
            </a:pPr>
            <a:r>
              <a:rPr lang="en-US" sz="600" dirty="0"/>
              <a:t>DEA will continue its mission to target the most dangerous individuals and organizations who are causing harm in our neighborhoods and communities; we are dedicated to reducing drug-related violence; and we must do our part to lower drug overdose deaths.</a:t>
            </a:r>
          </a:p>
          <a:p>
            <a:pPr marL="237742" indent="-237742" defTabSz="950969">
              <a:buFont typeface="+mj-lt"/>
              <a:buAutoNum type="arabicPeriod"/>
              <a:defRPr/>
            </a:pPr>
            <a:r>
              <a:rPr lang="en-US" sz="600" dirty="0"/>
              <a:t>Social media sites, popular with high schoolers and young adults, to share stories and pictures have also become popular platforms for drug trafficking organizations who use the sites to sell their illicit drugs.</a:t>
            </a:r>
          </a:p>
          <a:p>
            <a:pPr marL="237742" indent="-237742" defTabSz="950969">
              <a:buFont typeface="+mj-lt"/>
              <a:buAutoNum type="arabicPeriod"/>
              <a:defRPr/>
            </a:pPr>
            <a:r>
              <a:rPr lang="en-US" sz="600" dirty="0"/>
              <a:t>DEA works with social media and internet companies to provide information that will help them better understand how dangerous drug traffickers operate in their space.</a:t>
            </a:r>
          </a:p>
          <a:p>
            <a:pPr marL="237742" indent="-237742" defTabSz="950969">
              <a:buFont typeface="+mj-lt"/>
              <a:buAutoNum type="arabicPeriod"/>
              <a:defRPr/>
            </a:pPr>
            <a:r>
              <a:rPr lang="en-US" sz="600" dirty="0"/>
              <a:t>The best way to affect supply is to reduce demand. One of the best ways to reduce demand is through education and awareness.</a:t>
            </a:r>
          </a:p>
        </p:txBody>
      </p:sp>
      <p:sp>
        <p:nvSpPr>
          <p:cNvPr id="4" name="Rectangle 3">
            <a:extLst>
              <a:ext uri="{FF2B5EF4-FFF2-40B4-BE49-F238E27FC236}">
                <a16:creationId xmlns:a16="http://schemas.microsoft.com/office/drawing/2014/main" id="{F680D7B8-2D01-AA41-9FA6-3E471A6C1A03}"/>
              </a:ext>
              <a:ext uri="{C183D7F6-B498-43B3-948B-1728B52AA6E4}">
                <adec:decorative xmlns:adec="http://schemas.microsoft.com/office/drawing/2017/decorative" val="1"/>
              </a:ext>
            </a:extLst>
          </p:cNvPr>
          <p:cNvSpPr/>
          <p:nvPr/>
        </p:nvSpPr>
        <p:spPr>
          <a:xfrm>
            <a:off x="4855028" y="261257"/>
            <a:ext cx="7336971" cy="659674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E4EECD-6F76-AE4A-93B9-43EDCD13DEAB}"/>
              </a:ext>
              <a:ext uri="{C183D7F6-B498-43B3-948B-1728B52AA6E4}">
                <adec:decorative xmlns:adec="http://schemas.microsoft.com/office/drawing/2017/decorative" val="1"/>
              </a:ext>
            </a:extLst>
          </p:cNvPr>
          <p:cNvPicPr>
            <a:picLocks noChangeAspect="1"/>
          </p:cNvPicPr>
          <p:nvPr/>
        </p:nvPicPr>
        <p:blipFill rotWithShape="1">
          <a:blip r:embed="rId5">
            <a:duotone>
              <a:schemeClr val="bg2">
                <a:shade val="45000"/>
                <a:satMod val="135000"/>
              </a:schemeClr>
              <a:prstClr val="white"/>
            </a:duotone>
            <a:alphaModFix amt="20000"/>
          </a:blip>
          <a:srcRect t="3922" b="9613"/>
          <a:stretch>
            <a:fillRect/>
          </a:stretch>
        </p:blipFill>
        <p:spPr>
          <a:xfrm>
            <a:off x="4855029" y="297543"/>
            <a:ext cx="7336971" cy="6560458"/>
          </a:xfrm>
          <a:prstGeom prst="rect">
            <a:avLst/>
          </a:prstGeom>
        </p:spPr>
      </p:pic>
      <p:pic>
        <p:nvPicPr>
          <p:cNvPr id="8" name="Picture 7">
            <a:extLst>
              <a:ext uri="{FF2B5EF4-FFF2-40B4-BE49-F238E27FC236}">
                <a16:creationId xmlns:a16="http://schemas.microsoft.com/office/drawing/2014/main" id="{C92C994D-A19C-6B46-8B98-6C1AEFD6750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1371" y="2381068"/>
            <a:ext cx="3716801" cy="2095863"/>
          </a:xfrm>
          <a:prstGeom prst="rect">
            <a:avLst/>
          </a:prstGeom>
        </p:spPr>
      </p:pic>
      <p:sp>
        <p:nvSpPr>
          <p:cNvPr id="2" name="Slide Number Placeholder 1">
            <a:extLst>
              <a:ext uri="{FF2B5EF4-FFF2-40B4-BE49-F238E27FC236}">
                <a16:creationId xmlns:a16="http://schemas.microsoft.com/office/drawing/2014/main" id="{DDE7783A-55DB-8359-3350-75CB845E7F24}"/>
              </a:ext>
            </a:extLst>
          </p:cNvPr>
          <p:cNvSpPr>
            <a:spLocks noGrp="1"/>
          </p:cNvSpPr>
          <p:nvPr>
            <p:ph type="sldNum" sz="quarter" idx="4"/>
          </p:nvPr>
        </p:nvSpPr>
        <p:spPr>
          <a:ln>
            <a:noFill/>
          </a:ln>
        </p:spPr>
        <p:txBody>
          <a:bodyPr/>
          <a:lstStyle/>
          <a:p>
            <a:fld id="{017D9891-871D-D84C-B216-77B96298C297}" type="slidenum">
              <a:rPr lang="en-US" smtClean="0">
                <a:solidFill>
                  <a:schemeClr val="tx1">
                    <a:lumMod val="65000"/>
                    <a:lumOff val="35000"/>
                  </a:schemeClr>
                </a:solidFill>
              </a:rPr>
              <a:pPr/>
              <a:t>23</a:t>
            </a:fld>
            <a:endParaRPr lang="en-US" dirty="0">
              <a:solidFill>
                <a:schemeClr val="tx1">
                  <a:lumMod val="65000"/>
                  <a:lumOff val="35000"/>
                </a:schemeClr>
              </a:solidFill>
            </a:endParaRPr>
          </a:p>
        </p:txBody>
      </p:sp>
      <p:pic>
        <p:nvPicPr>
          <p:cNvPr id="11" name="Picture 10">
            <a:extLst>
              <a:ext uri="{FF2B5EF4-FFF2-40B4-BE49-F238E27FC236}">
                <a16:creationId xmlns:a16="http://schemas.microsoft.com/office/drawing/2014/main" id="{EE353CB6-FDD3-C7A0-FD56-9E00FE251C4F}"/>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537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6FAE-5BD5-76A7-CA7D-97B9E54DBAC0}"/>
              </a:ext>
            </a:extLst>
          </p:cNvPr>
          <p:cNvSpPr>
            <a:spLocks noGrp="1"/>
          </p:cNvSpPr>
          <p:nvPr>
            <p:ph type="title"/>
          </p:nvPr>
        </p:nvSpPr>
        <p:spPr>
          <a:xfrm>
            <a:off x="2435388" y="309878"/>
            <a:ext cx="8702654" cy="1325563"/>
          </a:xfrm>
        </p:spPr>
        <p:txBody>
          <a:bodyPr/>
          <a:lstStyle/>
          <a:p>
            <a:r>
              <a:rPr lang="en-US" dirty="0"/>
              <a:t>Your Voice Can Save a Life</a:t>
            </a:r>
          </a:p>
        </p:txBody>
      </p:sp>
      <p:sp>
        <p:nvSpPr>
          <p:cNvPr id="10" name="Freeform: Shape 9">
            <a:extLst>
              <a:ext uri="{FF2B5EF4-FFF2-40B4-BE49-F238E27FC236}">
                <a16:creationId xmlns:a16="http://schemas.microsoft.com/office/drawing/2014/main" id="{E78984BF-9196-34BF-29B4-FEE4D7BDFB02}"/>
              </a:ext>
            </a:extLst>
          </p:cNvPr>
          <p:cNvSpPr/>
          <p:nvPr/>
        </p:nvSpPr>
        <p:spPr>
          <a:xfrm>
            <a:off x="4828639" y="3244649"/>
            <a:ext cx="3011612" cy="946016"/>
          </a:xfrm>
          <a:custGeom>
            <a:avLst/>
            <a:gdLst>
              <a:gd name="connsiteX0" fmla="*/ 0 w 3011612"/>
              <a:gd name="connsiteY0" fmla="*/ 157672 h 946016"/>
              <a:gd name="connsiteX1" fmla="*/ 157672 w 3011612"/>
              <a:gd name="connsiteY1" fmla="*/ 0 h 946016"/>
              <a:gd name="connsiteX2" fmla="*/ 2853940 w 3011612"/>
              <a:gd name="connsiteY2" fmla="*/ 0 h 946016"/>
              <a:gd name="connsiteX3" fmla="*/ 3011612 w 3011612"/>
              <a:gd name="connsiteY3" fmla="*/ 157672 h 946016"/>
              <a:gd name="connsiteX4" fmla="*/ 3011612 w 3011612"/>
              <a:gd name="connsiteY4" fmla="*/ 788344 h 946016"/>
              <a:gd name="connsiteX5" fmla="*/ 2853940 w 3011612"/>
              <a:gd name="connsiteY5" fmla="*/ 946016 h 946016"/>
              <a:gd name="connsiteX6" fmla="*/ 157672 w 3011612"/>
              <a:gd name="connsiteY6" fmla="*/ 946016 h 946016"/>
              <a:gd name="connsiteX7" fmla="*/ 0 w 3011612"/>
              <a:gd name="connsiteY7" fmla="*/ 788344 h 946016"/>
              <a:gd name="connsiteX8" fmla="*/ 0 w 3011612"/>
              <a:gd name="connsiteY8" fmla="*/ 157672 h 94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1612" h="946016">
                <a:moveTo>
                  <a:pt x="0" y="157672"/>
                </a:moveTo>
                <a:cubicBezTo>
                  <a:pt x="0" y="70592"/>
                  <a:pt x="70592" y="0"/>
                  <a:pt x="157672" y="0"/>
                </a:cubicBezTo>
                <a:lnTo>
                  <a:pt x="2853940" y="0"/>
                </a:lnTo>
                <a:cubicBezTo>
                  <a:pt x="2941020" y="0"/>
                  <a:pt x="3011612" y="70592"/>
                  <a:pt x="3011612" y="157672"/>
                </a:cubicBezTo>
                <a:lnTo>
                  <a:pt x="3011612" y="788344"/>
                </a:lnTo>
                <a:cubicBezTo>
                  <a:pt x="3011612" y="875424"/>
                  <a:pt x="2941020" y="946016"/>
                  <a:pt x="2853940" y="946016"/>
                </a:cubicBezTo>
                <a:lnTo>
                  <a:pt x="157672" y="946016"/>
                </a:lnTo>
                <a:cubicBezTo>
                  <a:pt x="70592" y="946016"/>
                  <a:pt x="0" y="875424"/>
                  <a:pt x="0" y="788344"/>
                </a:cubicBezTo>
                <a:lnTo>
                  <a:pt x="0" y="157672"/>
                </a:lnTo>
                <a:close/>
              </a:path>
            </a:pathLst>
          </a:cu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145241" tIns="145241" rIns="145241" bIns="145241" numCol="1" spcCol="1270" anchor="ctr" anchorCtr="0">
            <a:noAutofit/>
          </a:bodyPr>
          <a:lstStyle/>
          <a:p>
            <a:pPr marL="0" lvl="0" indent="0" algn="ctr" defTabSz="1155700">
              <a:lnSpc>
                <a:spcPct val="90000"/>
              </a:lnSpc>
              <a:spcBef>
                <a:spcPct val="0"/>
              </a:spcBef>
              <a:spcAft>
                <a:spcPct val="35000"/>
              </a:spcAft>
              <a:buNone/>
            </a:pPr>
            <a:r>
              <a:rPr lang="en-US" sz="2600" kern="1200" dirty="0"/>
              <a:t>What you can say</a:t>
            </a:r>
          </a:p>
        </p:txBody>
      </p:sp>
      <p:sp>
        <p:nvSpPr>
          <p:cNvPr id="6" name="Freeform: Shape 5">
            <a:extLst>
              <a:ext uri="{FF2B5EF4-FFF2-40B4-BE49-F238E27FC236}">
                <a16:creationId xmlns:a16="http://schemas.microsoft.com/office/drawing/2014/main" id="{BF0892C9-4910-A613-3CE0-A37C6E75425D}"/>
              </a:ext>
            </a:extLst>
          </p:cNvPr>
          <p:cNvSpPr/>
          <p:nvPr/>
        </p:nvSpPr>
        <p:spPr>
          <a:xfrm>
            <a:off x="1315091" y="1825626"/>
            <a:ext cx="5019354" cy="1892033"/>
          </a:xfrm>
          <a:custGeom>
            <a:avLst/>
            <a:gdLst>
              <a:gd name="connsiteX0" fmla="*/ 0 w 1892032"/>
              <a:gd name="connsiteY0" fmla="*/ 0 h 5019354"/>
              <a:gd name="connsiteX1" fmla="*/ 1576687 w 1892032"/>
              <a:gd name="connsiteY1" fmla="*/ 0 h 5019354"/>
              <a:gd name="connsiteX2" fmla="*/ 1892032 w 1892032"/>
              <a:gd name="connsiteY2" fmla="*/ 315345 h 5019354"/>
              <a:gd name="connsiteX3" fmla="*/ 1892032 w 1892032"/>
              <a:gd name="connsiteY3" fmla="*/ 5019354 h 5019354"/>
              <a:gd name="connsiteX4" fmla="*/ 0 w 1892032"/>
              <a:gd name="connsiteY4" fmla="*/ 5019354 h 5019354"/>
              <a:gd name="connsiteX5" fmla="*/ 0 w 1892032"/>
              <a:gd name="connsiteY5" fmla="*/ 0 h 50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032" h="5019354">
                <a:moveTo>
                  <a:pt x="0" y="5019353"/>
                </a:moveTo>
                <a:lnTo>
                  <a:pt x="0" y="836577"/>
                </a:lnTo>
                <a:cubicBezTo>
                  <a:pt x="0" y="374549"/>
                  <a:pt x="53219" y="1"/>
                  <a:pt x="118868" y="1"/>
                </a:cubicBezTo>
                <a:lnTo>
                  <a:pt x="1892032" y="1"/>
                </a:lnTo>
                <a:lnTo>
                  <a:pt x="1892032" y="5019353"/>
                </a:lnTo>
                <a:lnTo>
                  <a:pt x="0" y="5019353"/>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248" tIns="206248" rIns="206248" bIns="679257" numCol="1" spcCol="1270" anchor="ctr" anchorCtr="0">
            <a:noAutofit/>
          </a:bodyPr>
          <a:lstStyle/>
          <a:p>
            <a:pPr marL="0" lvl="0" indent="0" algn="ctr" defTabSz="1289050">
              <a:lnSpc>
                <a:spcPct val="90000"/>
              </a:lnSpc>
              <a:spcBef>
                <a:spcPct val="0"/>
              </a:spcBef>
              <a:spcAft>
                <a:spcPct val="35000"/>
              </a:spcAft>
              <a:buNone/>
            </a:pPr>
            <a:r>
              <a:rPr lang="en-US" sz="2900" kern="1200" dirty="0"/>
              <a:t>You Matter</a:t>
            </a:r>
          </a:p>
          <a:p>
            <a:pPr marL="0" lvl="0" indent="0" algn="ctr" defTabSz="1289050">
              <a:lnSpc>
                <a:spcPct val="90000"/>
              </a:lnSpc>
              <a:spcBef>
                <a:spcPct val="0"/>
              </a:spcBef>
              <a:spcAft>
                <a:spcPct val="35000"/>
              </a:spcAft>
              <a:buNone/>
            </a:pPr>
            <a:r>
              <a:rPr lang="en-US" sz="2000" kern="1200" dirty="0"/>
              <a:t>Your life affects others’</a:t>
            </a:r>
          </a:p>
        </p:txBody>
      </p:sp>
      <p:sp>
        <p:nvSpPr>
          <p:cNvPr id="7" name="Freeform: Shape 6">
            <a:extLst>
              <a:ext uri="{FF2B5EF4-FFF2-40B4-BE49-F238E27FC236}">
                <a16:creationId xmlns:a16="http://schemas.microsoft.com/office/drawing/2014/main" id="{552E663F-3633-E29E-1F38-E8238191BD92}"/>
              </a:ext>
            </a:extLst>
          </p:cNvPr>
          <p:cNvSpPr/>
          <p:nvPr/>
        </p:nvSpPr>
        <p:spPr>
          <a:xfrm>
            <a:off x="6334446" y="1825625"/>
            <a:ext cx="5019354" cy="1892032"/>
          </a:xfrm>
          <a:custGeom>
            <a:avLst/>
            <a:gdLst>
              <a:gd name="connsiteX0" fmla="*/ 0 w 5019354"/>
              <a:gd name="connsiteY0" fmla="*/ 0 h 1892032"/>
              <a:gd name="connsiteX1" fmla="*/ 4704009 w 5019354"/>
              <a:gd name="connsiteY1" fmla="*/ 0 h 1892032"/>
              <a:gd name="connsiteX2" fmla="*/ 5019354 w 5019354"/>
              <a:gd name="connsiteY2" fmla="*/ 315345 h 1892032"/>
              <a:gd name="connsiteX3" fmla="*/ 5019354 w 5019354"/>
              <a:gd name="connsiteY3" fmla="*/ 1892032 h 1892032"/>
              <a:gd name="connsiteX4" fmla="*/ 0 w 5019354"/>
              <a:gd name="connsiteY4" fmla="*/ 1892032 h 1892032"/>
              <a:gd name="connsiteX5" fmla="*/ 0 w 5019354"/>
              <a:gd name="connsiteY5" fmla="*/ 0 h 18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9354" h="1892032">
                <a:moveTo>
                  <a:pt x="0" y="0"/>
                </a:moveTo>
                <a:lnTo>
                  <a:pt x="4704009" y="0"/>
                </a:lnTo>
                <a:cubicBezTo>
                  <a:pt x="4878169" y="0"/>
                  <a:pt x="5019354" y="141185"/>
                  <a:pt x="5019354" y="315345"/>
                </a:cubicBezTo>
                <a:lnTo>
                  <a:pt x="5019354" y="1892032"/>
                </a:lnTo>
                <a:lnTo>
                  <a:pt x="0" y="1892032"/>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912" tIns="184912" rIns="184912" bIns="657920" numCol="1" spcCol="1270" anchor="ctr" anchorCtr="0">
            <a:noAutofit/>
          </a:bodyPr>
          <a:lstStyle/>
          <a:p>
            <a:pPr marL="0" lvl="0" indent="0" algn="ctr" defTabSz="1155700">
              <a:lnSpc>
                <a:spcPct val="90000"/>
              </a:lnSpc>
              <a:spcBef>
                <a:spcPct val="0"/>
              </a:spcBef>
              <a:spcAft>
                <a:spcPct val="35000"/>
              </a:spcAft>
              <a:buNone/>
            </a:pPr>
            <a:r>
              <a:rPr lang="en-US" sz="2600" kern="1200" dirty="0"/>
              <a:t>The Risks are Real</a:t>
            </a:r>
          </a:p>
          <a:p>
            <a:pPr marL="0" lvl="0" indent="0" algn="ctr" defTabSz="1155700">
              <a:lnSpc>
                <a:spcPct val="90000"/>
              </a:lnSpc>
              <a:spcBef>
                <a:spcPct val="0"/>
              </a:spcBef>
              <a:spcAft>
                <a:spcPct val="35000"/>
              </a:spcAft>
              <a:buNone/>
            </a:pPr>
            <a:r>
              <a:rPr lang="en-US" sz="2000" kern="1200" dirty="0"/>
              <a:t>One pill, and other substances, can change, or end your life</a:t>
            </a:r>
            <a:r>
              <a:rPr lang="en-US" sz="2600" kern="1200" dirty="0"/>
              <a:t> </a:t>
            </a:r>
          </a:p>
        </p:txBody>
      </p:sp>
      <p:sp>
        <p:nvSpPr>
          <p:cNvPr id="8" name="Freeform: Shape 7">
            <a:extLst>
              <a:ext uri="{FF2B5EF4-FFF2-40B4-BE49-F238E27FC236}">
                <a16:creationId xmlns:a16="http://schemas.microsoft.com/office/drawing/2014/main" id="{387BCD0C-B3C6-C6A6-FDF2-6B5F88D58E1A}"/>
              </a:ext>
            </a:extLst>
          </p:cNvPr>
          <p:cNvSpPr/>
          <p:nvPr/>
        </p:nvSpPr>
        <p:spPr>
          <a:xfrm>
            <a:off x="1315092" y="3717656"/>
            <a:ext cx="5019354" cy="1892033"/>
          </a:xfrm>
          <a:custGeom>
            <a:avLst/>
            <a:gdLst>
              <a:gd name="connsiteX0" fmla="*/ 0 w 5019354"/>
              <a:gd name="connsiteY0" fmla="*/ 0 h 1892032"/>
              <a:gd name="connsiteX1" fmla="*/ 4704009 w 5019354"/>
              <a:gd name="connsiteY1" fmla="*/ 0 h 1892032"/>
              <a:gd name="connsiteX2" fmla="*/ 5019354 w 5019354"/>
              <a:gd name="connsiteY2" fmla="*/ 315345 h 1892032"/>
              <a:gd name="connsiteX3" fmla="*/ 5019354 w 5019354"/>
              <a:gd name="connsiteY3" fmla="*/ 1892032 h 1892032"/>
              <a:gd name="connsiteX4" fmla="*/ 0 w 5019354"/>
              <a:gd name="connsiteY4" fmla="*/ 1892032 h 1892032"/>
              <a:gd name="connsiteX5" fmla="*/ 0 w 5019354"/>
              <a:gd name="connsiteY5" fmla="*/ 0 h 18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9354" h="1892032">
                <a:moveTo>
                  <a:pt x="5019354" y="1892031"/>
                </a:moveTo>
                <a:lnTo>
                  <a:pt x="315345" y="1892031"/>
                </a:lnTo>
                <a:cubicBezTo>
                  <a:pt x="141185" y="1892031"/>
                  <a:pt x="0" y="1750846"/>
                  <a:pt x="0" y="1576686"/>
                </a:cubicBezTo>
                <a:lnTo>
                  <a:pt x="0" y="1"/>
                </a:lnTo>
                <a:lnTo>
                  <a:pt x="5019354" y="1"/>
                </a:lnTo>
                <a:lnTo>
                  <a:pt x="5019354" y="1892031"/>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5" tIns="672145"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Get Help</a:t>
            </a:r>
          </a:p>
          <a:p>
            <a:pPr marL="0" lvl="0" indent="0" algn="ctr" defTabSz="1244600">
              <a:lnSpc>
                <a:spcPct val="90000"/>
              </a:lnSpc>
              <a:spcBef>
                <a:spcPct val="0"/>
              </a:spcBef>
              <a:spcAft>
                <a:spcPct val="35000"/>
              </a:spcAft>
              <a:buNone/>
            </a:pPr>
            <a:r>
              <a:rPr lang="en-US" sz="1800" kern="1200" dirty="0"/>
              <a:t>People who know how to help want you to be healthy. Seek and accept help.</a:t>
            </a:r>
          </a:p>
        </p:txBody>
      </p:sp>
      <p:sp>
        <p:nvSpPr>
          <p:cNvPr id="9" name="Freeform: Shape 8">
            <a:extLst>
              <a:ext uri="{FF2B5EF4-FFF2-40B4-BE49-F238E27FC236}">
                <a16:creationId xmlns:a16="http://schemas.microsoft.com/office/drawing/2014/main" id="{535AAC9A-46A3-2597-FE51-A5673DF828EA}"/>
              </a:ext>
            </a:extLst>
          </p:cNvPr>
          <p:cNvSpPr/>
          <p:nvPr/>
        </p:nvSpPr>
        <p:spPr>
          <a:xfrm>
            <a:off x="6334445" y="3717657"/>
            <a:ext cx="5019354" cy="1892032"/>
          </a:xfrm>
          <a:custGeom>
            <a:avLst/>
            <a:gdLst>
              <a:gd name="connsiteX0" fmla="*/ 0 w 1892032"/>
              <a:gd name="connsiteY0" fmla="*/ 0 h 5019354"/>
              <a:gd name="connsiteX1" fmla="*/ 1576687 w 1892032"/>
              <a:gd name="connsiteY1" fmla="*/ 0 h 5019354"/>
              <a:gd name="connsiteX2" fmla="*/ 1892032 w 1892032"/>
              <a:gd name="connsiteY2" fmla="*/ 315345 h 5019354"/>
              <a:gd name="connsiteX3" fmla="*/ 1892032 w 1892032"/>
              <a:gd name="connsiteY3" fmla="*/ 5019354 h 5019354"/>
              <a:gd name="connsiteX4" fmla="*/ 0 w 1892032"/>
              <a:gd name="connsiteY4" fmla="*/ 5019354 h 5019354"/>
              <a:gd name="connsiteX5" fmla="*/ 0 w 1892032"/>
              <a:gd name="connsiteY5" fmla="*/ 0 h 501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032" h="5019354">
                <a:moveTo>
                  <a:pt x="1892032" y="0"/>
                </a:moveTo>
                <a:lnTo>
                  <a:pt x="1892032" y="4182778"/>
                </a:lnTo>
                <a:cubicBezTo>
                  <a:pt x="1892032" y="4644806"/>
                  <a:pt x="1838813" y="5019354"/>
                  <a:pt x="1773164" y="5019354"/>
                </a:cubicBezTo>
                <a:lnTo>
                  <a:pt x="0" y="5019354"/>
                </a:lnTo>
                <a:lnTo>
                  <a:pt x="0" y="0"/>
                </a:lnTo>
                <a:lnTo>
                  <a:pt x="1892032"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672144"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Give Help</a:t>
            </a:r>
          </a:p>
          <a:p>
            <a:pPr marL="0" lvl="0" indent="0" algn="ctr" defTabSz="1244600">
              <a:lnSpc>
                <a:spcPct val="90000"/>
              </a:lnSpc>
              <a:spcBef>
                <a:spcPct val="0"/>
              </a:spcBef>
              <a:spcAft>
                <a:spcPct val="35000"/>
              </a:spcAft>
              <a:buNone/>
            </a:pPr>
            <a:r>
              <a:rPr lang="en-US" sz="1800" kern="1200" dirty="0"/>
              <a:t>Many things – from being a true friend to mentoring to getting involved in your community – can save lives.</a:t>
            </a:r>
          </a:p>
        </p:txBody>
      </p:sp>
      <p:sp>
        <p:nvSpPr>
          <p:cNvPr id="11" name="TextBox 10">
            <a:extLst>
              <a:ext uri="{FF2B5EF4-FFF2-40B4-BE49-F238E27FC236}">
                <a16:creationId xmlns:a16="http://schemas.microsoft.com/office/drawing/2014/main" id="{D8FE092E-4526-D75F-1B2B-5BD35D837FF6}"/>
              </a:ext>
            </a:extLst>
          </p:cNvPr>
          <p:cNvSpPr txBox="1"/>
          <p:nvPr/>
        </p:nvSpPr>
        <p:spPr>
          <a:xfrm>
            <a:off x="2545080" y="5760720"/>
            <a:ext cx="8592962" cy="1015663"/>
          </a:xfrm>
          <a:prstGeom prst="rect">
            <a:avLst/>
          </a:prstGeom>
          <a:noFill/>
        </p:spPr>
        <p:txBody>
          <a:bodyPr wrap="square" rtlCol="0">
            <a:spAutoFit/>
          </a:bodyPr>
          <a:lstStyle/>
          <a:p>
            <a:r>
              <a:rPr lang="en-US" sz="600" dirty="0"/>
              <a:t>Speaker Notes: </a:t>
            </a:r>
          </a:p>
          <a:p>
            <a:r>
              <a:rPr lang="en-US" sz="600" dirty="0"/>
              <a:t>It is our hope that now you understand that [you as young people and your friends / the kids you care about] are being targeted and you are in danger because one pill can kill.</a:t>
            </a:r>
          </a:p>
          <a:p>
            <a:r>
              <a:rPr lang="en-US" sz="600" dirty="0"/>
              <a:t>That knowledge can protect you, but you can also use it to protect people you care about.  </a:t>
            </a:r>
            <a:r>
              <a:rPr lang="en-US" sz="600" b="1" dirty="0"/>
              <a:t>Here is what you can say:</a:t>
            </a:r>
            <a:endParaRPr lang="en-US" sz="600" dirty="0"/>
          </a:p>
          <a:p>
            <a:r>
              <a:rPr lang="en-US" sz="600" dirty="0"/>
              <a:t>The first thing I would tell a [friend / young person I care about] is </a:t>
            </a:r>
            <a:r>
              <a:rPr lang="en-US" sz="600" b="1" dirty="0"/>
              <a:t>“You Matter.”</a:t>
            </a:r>
            <a:r>
              <a:rPr lang="en-US" sz="600" dirty="0"/>
              <a:t>  Whatever stress or isolation or anger or upset you may feel, your life affects other people’s and their life would be worse if you’re not in it. Your future can make other people’s better.</a:t>
            </a:r>
          </a:p>
          <a:p>
            <a:r>
              <a:rPr lang="en-US" sz="600" dirty="0"/>
              <a:t>The next thing I would say is that the </a:t>
            </a:r>
            <a:r>
              <a:rPr lang="en-US" sz="600" b="1" dirty="0"/>
              <a:t>risks are real</a:t>
            </a:r>
            <a:r>
              <a:rPr lang="en-US" sz="600" dirty="0"/>
              <a:t>. Substance use has never been healthy. There have always been dangers of addiction or bad decisions. But today’s drug supply is toxic and taking the lives of too many young people.</a:t>
            </a:r>
          </a:p>
          <a:p>
            <a:r>
              <a:rPr lang="en-US" sz="600" dirty="0"/>
              <a:t>Third, if you need help; </a:t>
            </a:r>
            <a:r>
              <a:rPr lang="en-US" sz="600" b="1" dirty="0"/>
              <a:t>get help</a:t>
            </a:r>
            <a:r>
              <a:rPr lang="en-US" sz="600" dirty="0"/>
              <a:t>. Whether it is [a teacher or a school nurse or a coach / another parent or a doctor or a community organization] start looking and you will find people who want to help. Sometimes pride or fear can keep us for asking for help. Don’t let it. If all else fails, dial 988. It is a free national service from the federal government that can connect you with services that can help.</a:t>
            </a:r>
          </a:p>
          <a:p>
            <a:r>
              <a:rPr lang="en-US" sz="600" dirty="0"/>
              <a:t>Finally, you can </a:t>
            </a:r>
            <a:r>
              <a:rPr lang="en-US" sz="600" b="1" dirty="0"/>
              <a:t>give help</a:t>
            </a:r>
            <a:r>
              <a:rPr lang="en-US" sz="600" dirty="0"/>
              <a:t>. That may mean having a tough conversation to say you are worried; or it could be getting trained to provide support to peers; or it could mean carrying naloxone.  There is something that all of us can do to save the lives of people in our world.</a:t>
            </a:r>
          </a:p>
        </p:txBody>
      </p:sp>
      <p:sp>
        <p:nvSpPr>
          <p:cNvPr id="3" name="Slide Number Placeholder 2">
            <a:extLst>
              <a:ext uri="{FF2B5EF4-FFF2-40B4-BE49-F238E27FC236}">
                <a16:creationId xmlns:a16="http://schemas.microsoft.com/office/drawing/2014/main" id="{3D474C19-FD33-9AB1-B4B8-A3E8419855FC}"/>
              </a:ext>
            </a:extLst>
          </p:cNvPr>
          <p:cNvSpPr>
            <a:spLocks noGrp="1"/>
          </p:cNvSpPr>
          <p:nvPr>
            <p:ph type="sldNum" sz="quarter" idx="4"/>
          </p:nvPr>
        </p:nvSpPr>
        <p:spPr/>
        <p:txBody>
          <a:bodyPr/>
          <a:lstStyle/>
          <a:p>
            <a:fld id="{017D9891-871D-D84C-B216-77B96298C297}" type="slidenum">
              <a:rPr lang="en-US" smtClean="0"/>
              <a:pPr/>
              <a:t>24</a:t>
            </a:fld>
            <a:endParaRPr lang="en-US" dirty="0"/>
          </a:p>
        </p:txBody>
      </p:sp>
      <p:pic>
        <p:nvPicPr>
          <p:cNvPr id="4" name="Picture 3">
            <a:extLst>
              <a:ext uri="{FF2B5EF4-FFF2-40B4-BE49-F238E27FC236}">
                <a16:creationId xmlns:a16="http://schemas.microsoft.com/office/drawing/2014/main" id="{A8502F77-5C34-0922-168B-2474A8F77F4E}"/>
              </a:ext>
              <a:ext uri="{C183D7F6-B498-43B3-948B-1728B52AA6E4}">
                <adec:decorative xmlns:adec="http://schemas.microsoft.com/office/drawing/2017/decorative" val="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09428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F17B-80E6-B39B-4BAE-D2FECF266FF0}"/>
              </a:ext>
            </a:extLst>
          </p:cNvPr>
          <p:cNvSpPr>
            <a:spLocks noGrp="1"/>
          </p:cNvSpPr>
          <p:nvPr>
            <p:ph type="title"/>
          </p:nvPr>
        </p:nvSpPr>
        <p:spPr>
          <a:xfrm>
            <a:off x="2394292" y="309878"/>
            <a:ext cx="8702654" cy="1325563"/>
          </a:xfrm>
        </p:spPr>
        <p:txBody>
          <a:bodyPr>
            <a:normAutofit fontScale="90000"/>
          </a:bodyPr>
          <a:lstStyle/>
          <a:p>
            <a:r>
              <a:rPr lang="en-US" dirty="0"/>
              <a:t>How You Can Say It --</a:t>
            </a:r>
            <a:br>
              <a:rPr lang="en-US" dirty="0"/>
            </a:br>
            <a:r>
              <a:rPr lang="en-US" dirty="0"/>
              <a:t>Use Open Ended Questions</a:t>
            </a:r>
          </a:p>
        </p:txBody>
      </p:sp>
      <p:sp>
        <p:nvSpPr>
          <p:cNvPr id="3" name="Content Placeholder 2">
            <a:extLst>
              <a:ext uri="{FF2B5EF4-FFF2-40B4-BE49-F238E27FC236}">
                <a16:creationId xmlns:a16="http://schemas.microsoft.com/office/drawing/2014/main" id="{BEBF6B0D-CA3D-43E7-B37E-6BA3DBC49059}"/>
              </a:ext>
            </a:extLst>
          </p:cNvPr>
          <p:cNvSpPr>
            <a:spLocks noGrp="1"/>
          </p:cNvSpPr>
          <p:nvPr>
            <p:ph idx="1"/>
          </p:nvPr>
        </p:nvSpPr>
        <p:spPr>
          <a:xfrm>
            <a:off x="585627" y="1794789"/>
            <a:ext cx="11065267" cy="3712159"/>
          </a:xfrm>
        </p:spPr>
        <p:txBody>
          <a:bodyPr>
            <a:normAutofit fontScale="92500" lnSpcReduction="20000"/>
          </a:bodyPr>
          <a:lstStyle/>
          <a:p>
            <a:pPr marL="0" indent="0">
              <a:buNone/>
            </a:pPr>
            <a:r>
              <a:rPr lang="en-US" dirty="0"/>
              <a:t>Open ended questions are questions that can’t be answered with a simple “yes” or “no” or other short answer.</a:t>
            </a:r>
          </a:p>
          <a:p>
            <a:r>
              <a:rPr lang="en-US" dirty="0">
                <a:solidFill>
                  <a:srgbClr val="042A4B"/>
                </a:solidFill>
              </a:rPr>
              <a:t>Examples:</a:t>
            </a:r>
          </a:p>
          <a:p>
            <a:pPr lvl="1">
              <a:buFont typeface="Wingdings" panose="05000000000000000000" pitchFamily="2" charset="2"/>
              <a:buChar char="§"/>
            </a:pPr>
            <a:r>
              <a:rPr lang="en-US" dirty="0">
                <a:solidFill>
                  <a:srgbClr val="042A4B"/>
                </a:solidFill>
              </a:rPr>
              <a:t>"What do you think you will do?"</a:t>
            </a:r>
          </a:p>
          <a:p>
            <a:pPr lvl="1">
              <a:buFont typeface="Wingdings" panose="05000000000000000000" pitchFamily="2" charset="2"/>
              <a:buChar char="§"/>
            </a:pPr>
            <a:r>
              <a:rPr lang="en-US" dirty="0">
                <a:solidFill>
                  <a:srgbClr val="042A4B"/>
                </a:solidFill>
              </a:rPr>
              <a:t>"What's the next step?”</a:t>
            </a:r>
          </a:p>
          <a:p>
            <a:pPr lvl="1">
              <a:buFont typeface="Wingdings" panose="05000000000000000000" pitchFamily="2" charset="2"/>
              <a:buChar char="§"/>
            </a:pPr>
            <a:r>
              <a:rPr lang="en-US" dirty="0">
                <a:solidFill>
                  <a:srgbClr val="042A4B"/>
                </a:solidFill>
              </a:rPr>
              <a:t>“What do you think has to change?”</a:t>
            </a:r>
          </a:p>
          <a:p>
            <a:pPr lvl="1">
              <a:buFont typeface="Wingdings" panose="05000000000000000000" pitchFamily="2" charset="2"/>
              <a:buChar char="§"/>
            </a:pPr>
            <a:r>
              <a:rPr lang="en-US" dirty="0">
                <a:solidFill>
                  <a:srgbClr val="042A4B"/>
                </a:solidFill>
              </a:rPr>
              <a:t>“What are your options?"</a:t>
            </a:r>
          </a:p>
          <a:p>
            <a:pPr lvl="1">
              <a:buFont typeface="Wingdings" panose="05000000000000000000" pitchFamily="2" charset="2"/>
              <a:buChar char="§"/>
            </a:pPr>
            <a:r>
              <a:rPr lang="en-US" dirty="0">
                <a:solidFill>
                  <a:srgbClr val="042A4B"/>
                </a:solidFill>
              </a:rPr>
              <a:t>"Of the things we have mentioned here, what seems to make sense?"</a:t>
            </a:r>
          </a:p>
          <a:p>
            <a:pPr lvl="1">
              <a:buFont typeface="Wingdings" panose="05000000000000000000" pitchFamily="2" charset="2"/>
              <a:buChar char="§"/>
            </a:pPr>
            <a:r>
              <a:rPr lang="en-US" dirty="0">
                <a:solidFill>
                  <a:srgbClr val="042A4B"/>
                </a:solidFill>
              </a:rPr>
              <a:t>"Tell me more about what you'd like to do.”</a:t>
            </a:r>
          </a:p>
          <a:p>
            <a:pPr lvl="1">
              <a:buFont typeface="Wingdings" panose="05000000000000000000" pitchFamily="2" charset="2"/>
              <a:buChar char="§"/>
            </a:pPr>
            <a:r>
              <a:rPr lang="en-US" dirty="0">
                <a:solidFill>
                  <a:srgbClr val="042A4B"/>
                </a:solidFill>
              </a:rPr>
              <a:t>"How do you think you want to handle this?"</a:t>
            </a:r>
            <a:endParaRPr lang="en-US" dirty="0"/>
          </a:p>
        </p:txBody>
      </p:sp>
      <p:sp>
        <p:nvSpPr>
          <p:cNvPr id="5" name="TextBox 4">
            <a:extLst>
              <a:ext uri="{FF2B5EF4-FFF2-40B4-BE49-F238E27FC236}">
                <a16:creationId xmlns:a16="http://schemas.microsoft.com/office/drawing/2014/main" id="{F139108E-7C7B-AF97-9CE8-C49D1766A07D}"/>
              </a:ext>
            </a:extLst>
          </p:cNvPr>
          <p:cNvSpPr txBox="1"/>
          <p:nvPr/>
        </p:nvSpPr>
        <p:spPr>
          <a:xfrm>
            <a:off x="3962400" y="5302448"/>
            <a:ext cx="6888480" cy="1477328"/>
          </a:xfrm>
          <a:prstGeom prst="rect">
            <a:avLst/>
          </a:prstGeom>
          <a:noFill/>
        </p:spPr>
        <p:txBody>
          <a:bodyPr wrap="square" rtlCol="0">
            <a:spAutoFit/>
          </a:bodyPr>
          <a:lstStyle/>
          <a:p>
            <a:r>
              <a:rPr lang="en-US" sz="1000" dirty="0"/>
              <a:t>Speaker Notes: </a:t>
            </a:r>
          </a:p>
          <a:p>
            <a:r>
              <a:rPr lang="en-US" sz="1000" dirty="0"/>
              <a:t>So – how do you have helpful conversations? That is – literally – a whole presentation by itself, but today we’ll talk about two tools you can use.</a:t>
            </a:r>
          </a:p>
          <a:p>
            <a:r>
              <a:rPr lang="en-US" sz="1000" dirty="0"/>
              <a:t>The first is open-ended questions. [ASK WHO HAS HEARD OF OPEN-ENDED QUESTIONS &amp; WHAT THE AUDIENCE THINKS THEY MEAN]</a:t>
            </a:r>
          </a:p>
          <a:p>
            <a:r>
              <a:rPr lang="en-US" sz="1000" dirty="0"/>
              <a:t>Very simply, open ended questions are questions that can’t be answered with a simple “yes” or “no” or other short answer.</a:t>
            </a:r>
          </a:p>
          <a:p>
            <a:r>
              <a:rPr lang="en-US" sz="1000" dirty="0"/>
              <a:t>There are a bunch of examples here.  What I would suggest is when you want to have an important conversation, think about the questions you want to ask and take some time to turn them into open-ended questions.</a:t>
            </a:r>
          </a:p>
        </p:txBody>
      </p:sp>
      <p:sp>
        <p:nvSpPr>
          <p:cNvPr id="4" name="Slide Number Placeholder 3">
            <a:extLst>
              <a:ext uri="{FF2B5EF4-FFF2-40B4-BE49-F238E27FC236}">
                <a16:creationId xmlns:a16="http://schemas.microsoft.com/office/drawing/2014/main" id="{1AA25F26-CA10-AE88-F155-F9DBB1C6886B}"/>
              </a:ext>
            </a:extLst>
          </p:cNvPr>
          <p:cNvSpPr>
            <a:spLocks noGrp="1"/>
          </p:cNvSpPr>
          <p:nvPr>
            <p:ph type="sldNum" sz="quarter" idx="4"/>
          </p:nvPr>
        </p:nvSpPr>
        <p:spPr/>
        <p:txBody>
          <a:bodyPr/>
          <a:lstStyle/>
          <a:p>
            <a:fld id="{017D9891-871D-D84C-B216-77B96298C297}" type="slidenum">
              <a:rPr lang="en-US" smtClean="0"/>
              <a:pPr/>
              <a:t>25</a:t>
            </a:fld>
            <a:endParaRPr lang="en-US" dirty="0"/>
          </a:p>
        </p:txBody>
      </p:sp>
      <p:pic>
        <p:nvPicPr>
          <p:cNvPr id="6" name="Picture 5">
            <a:extLst>
              <a:ext uri="{FF2B5EF4-FFF2-40B4-BE49-F238E27FC236}">
                <a16:creationId xmlns:a16="http://schemas.microsoft.com/office/drawing/2014/main" id="{106D9085-AA7A-F5EE-9CC0-55B558D9B524}"/>
              </a:ext>
              <a:ext uri="{C183D7F6-B498-43B3-948B-1728B52AA6E4}">
                <adec:decorative xmlns:adec="http://schemas.microsoft.com/office/drawing/2017/decorative" val="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94844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8371-72BF-FB6B-197D-F2A22169A613}"/>
              </a:ext>
            </a:extLst>
          </p:cNvPr>
          <p:cNvSpPr>
            <a:spLocks noGrp="1"/>
          </p:cNvSpPr>
          <p:nvPr>
            <p:ph type="title"/>
          </p:nvPr>
        </p:nvSpPr>
        <p:spPr>
          <a:xfrm>
            <a:off x="2440969" y="289362"/>
            <a:ext cx="8702654" cy="1325563"/>
          </a:xfrm>
        </p:spPr>
        <p:txBody>
          <a:bodyPr>
            <a:normAutofit fontScale="90000"/>
          </a:bodyPr>
          <a:lstStyle/>
          <a:p>
            <a:r>
              <a:rPr lang="en-US" dirty="0"/>
              <a:t>How You Can Say It -- </a:t>
            </a:r>
            <a:br>
              <a:rPr lang="en-US" dirty="0"/>
            </a:br>
            <a:r>
              <a:rPr lang="en-US" dirty="0"/>
              <a:t>The “Information Sandwich” </a:t>
            </a:r>
            <a:r>
              <a:rPr lang="en-US" sz="1100" dirty="0"/>
              <a:t>(1 of 2)</a:t>
            </a:r>
          </a:p>
        </p:txBody>
      </p:sp>
      <p:sp>
        <p:nvSpPr>
          <p:cNvPr id="3" name="Content Placeholder 2">
            <a:extLst>
              <a:ext uri="{FF2B5EF4-FFF2-40B4-BE49-F238E27FC236}">
                <a16:creationId xmlns:a16="http://schemas.microsoft.com/office/drawing/2014/main" id="{6E4BC95C-39B3-D532-E009-06295A2F7514}"/>
              </a:ext>
            </a:extLst>
          </p:cNvPr>
          <p:cNvSpPr>
            <a:spLocks noGrp="1"/>
          </p:cNvSpPr>
          <p:nvPr>
            <p:ph idx="1"/>
          </p:nvPr>
        </p:nvSpPr>
        <p:spPr>
          <a:xfrm>
            <a:off x="838200" y="2073919"/>
            <a:ext cx="4221480" cy="4103043"/>
          </a:xfrm>
        </p:spPr>
        <p:txBody>
          <a:bodyPr/>
          <a:lstStyle/>
          <a:p>
            <a:r>
              <a:rPr lang="en-US" dirty="0"/>
              <a:t>Ask before you share information / give advice</a:t>
            </a:r>
          </a:p>
          <a:p>
            <a:pPr lvl="1">
              <a:buFont typeface="Wingdings" panose="05000000000000000000" pitchFamily="2" charset="2"/>
              <a:buChar char="§"/>
            </a:pPr>
            <a:r>
              <a:rPr lang="en-US" sz="2800" dirty="0"/>
              <a:t>Invite to talk</a:t>
            </a:r>
          </a:p>
          <a:p>
            <a:pPr lvl="1">
              <a:buFont typeface="Wingdings" panose="05000000000000000000" pitchFamily="2" charset="2"/>
              <a:buChar char="§"/>
            </a:pPr>
            <a:r>
              <a:rPr lang="en-US" sz="2800" dirty="0"/>
              <a:t>Share your advice / information</a:t>
            </a:r>
          </a:p>
          <a:p>
            <a:pPr lvl="1">
              <a:buFont typeface="Wingdings" panose="05000000000000000000" pitchFamily="2" charset="2"/>
              <a:buChar char="§"/>
            </a:pPr>
            <a:r>
              <a:rPr lang="en-US" sz="2800" dirty="0"/>
              <a:t>Check back</a:t>
            </a:r>
          </a:p>
        </p:txBody>
      </p:sp>
      <p:sp>
        <p:nvSpPr>
          <p:cNvPr id="7" name="Google Shape;596;p27">
            <a:extLst>
              <a:ext uri="{FF2B5EF4-FFF2-40B4-BE49-F238E27FC236}">
                <a16:creationId xmlns:a16="http://schemas.microsoft.com/office/drawing/2014/main" id="{5A8FD478-FD59-FD02-156E-550068C3F3E2}"/>
              </a:ext>
            </a:extLst>
          </p:cNvPr>
          <p:cNvSpPr/>
          <p:nvPr/>
        </p:nvSpPr>
        <p:spPr>
          <a:xfrm>
            <a:off x="6007582" y="2461256"/>
            <a:ext cx="5032075" cy="778969"/>
          </a:xfrm>
          <a:prstGeom prst="roundRect">
            <a:avLst>
              <a:gd name="adj" fmla="val 50000"/>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000" b="0" i="0" u="none" strike="noStrike" cap="none" dirty="0">
                <a:solidFill>
                  <a:schemeClr val="bg1"/>
                </a:solidFill>
                <a:latin typeface="Arial" panose="020B0604020202020204" pitchFamily="34" charset="0"/>
                <a:cs typeface="Arial" panose="020B0604020202020204" pitchFamily="34" charset="0"/>
                <a:sym typeface="Arial"/>
              </a:rPr>
              <a:t>Invite to Talk</a:t>
            </a:r>
            <a:endParaRPr sz="3000" dirty="0">
              <a:solidFill>
                <a:schemeClr val="bg1"/>
              </a:solidFill>
              <a:latin typeface="Arial" panose="020B0604020202020204" pitchFamily="34" charset="0"/>
              <a:cs typeface="Arial" panose="020B0604020202020204" pitchFamily="34" charset="0"/>
            </a:endParaRPr>
          </a:p>
        </p:txBody>
      </p:sp>
      <p:sp>
        <p:nvSpPr>
          <p:cNvPr id="8" name="Google Shape;597;p27">
            <a:extLst>
              <a:ext uri="{FF2B5EF4-FFF2-40B4-BE49-F238E27FC236}">
                <a16:creationId xmlns:a16="http://schemas.microsoft.com/office/drawing/2014/main" id="{73ECEE8F-5EC5-5797-8165-F2D05AB5C93F}"/>
              </a:ext>
            </a:extLst>
          </p:cNvPr>
          <p:cNvSpPr/>
          <p:nvPr/>
        </p:nvSpPr>
        <p:spPr>
          <a:xfrm>
            <a:off x="6272893" y="3662116"/>
            <a:ext cx="4629130" cy="646986"/>
          </a:xfrm>
          <a:prstGeom prst="roundRect">
            <a:avLst>
              <a:gd name="adj" fmla="val 16667"/>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200" b="0" i="0" u="none" strike="noStrike" cap="none" dirty="0">
                <a:solidFill>
                  <a:srgbClr val="FFFFFF"/>
                </a:solidFill>
                <a:latin typeface="Arial" panose="020B0604020202020204" pitchFamily="34" charset="0"/>
                <a:cs typeface="Arial" panose="020B0604020202020204" pitchFamily="34" charset="0"/>
                <a:sym typeface="Arial"/>
              </a:rPr>
              <a:t>Provide </a:t>
            </a:r>
            <a:r>
              <a:rPr lang="en-US" sz="3000" b="0" i="0" u="none" strike="noStrike" cap="none" dirty="0">
                <a:solidFill>
                  <a:srgbClr val="FFFFFF"/>
                </a:solidFill>
                <a:latin typeface="Arial" panose="020B0604020202020204" pitchFamily="34" charset="0"/>
                <a:cs typeface="Arial" panose="020B0604020202020204" pitchFamily="34" charset="0"/>
                <a:sym typeface="Arial"/>
              </a:rPr>
              <a:t>Information</a:t>
            </a:r>
            <a:endParaRPr sz="3000" dirty="0">
              <a:latin typeface="Arial" panose="020B0604020202020204" pitchFamily="34" charset="0"/>
              <a:cs typeface="Arial" panose="020B0604020202020204" pitchFamily="34" charset="0"/>
            </a:endParaRPr>
          </a:p>
        </p:txBody>
      </p:sp>
      <p:sp>
        <p:nvSpPr>
          <p:cNvPr id="9" name="Google Shape;598;p27">
            <a:extLst>
              <a:ext uri="{FF2B5EF4-FFF2-40B4-BE49-F238E27FC236}">
                <a16:creationId xmlns:a16="http://schemas.microsoft.com/office/drawing/2014/main" id="{29708E1E-B04F-2D46-F18A-BD6755015B0C}"/>
              </a:ext>
            </a:extLst>
          </p:cNvPr>
          <p:cNvSpPr/>
          <p:nvPr/>
        </p:nvSpPr>
        <p:spPr>
          <a:xfrm>
            <a:off x="6111469" y="4598368"/>
            <a:ext cx="4849078" cy="746825"/>
          </a:xfrm>
          <a:prstGeom prst="roundRect">
            <a:avLst>
              <a:gd name="adj" fmla="val 44784"/>
            </a:avLst>
          </a:prstGeom>
          <a:noFill/>
          <a:ln w="25400" cap="flat" cmpd="sng">
            <a:no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000" b="0" i="0" u="none" strike="noStrike" cap="none" dirty="0">
                <a:solidFill>
                  <a:srgbClr val="FFFFFF"/>
                </a:solidFill>
                <a:latin typeface="Arial" panose="020B0604020202020204" pitchFamily="34" charset="0"/>
                <a:cs typeface="Arial" panose="020B0604020202020204" pitchFamily="34" charset="0"/>
                <a:sym typeface="Arial"/>
              </a:rPr>
              <a:t>Check For Understanding</a:t>
            </a:r>
            <a:endParaRPr sz="3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09DBA5B-1384-6A13-5CFF-2D50AE16690A}"/>
              </a:ext>
            </a:extLst>
          </p:cNvPr>
          <p:cNvSpPr txBox="1"/>
          <p:nvPr/>
        </p:nvSpPr>
        <p:spPr>
          <a:xfrm>
            <a:off x="2440969" y="5214912"/>
            <a:ext cx="3479998" cy="1546577"/>
          </a:xfrm>
          <a:prstGeom prst="rect">
            <a:avLst/>
          </a:prstGeom>
          <a:noFill/>
        </p:spPr>
        <p:txBody>
          <a:bodyPr wrap="square" rtlCol="0">
            <a:spAutoFit/>
          </a:bodyPr>
          <a:lstStyle/>
          <a:p>
            <a:r>
              <a:rPr lang="en-US" sz="1050" dirty="0"/>
              <a:t>Speaker Notes: </a:t>
            </a:r>
          </a:p>
          <a:p>
            <a:r>
              <a:rPr lang="en-US" sz="1050" dirty="0"/>
              <a:t>The next tool is the information sandwich.  </a:t>
            </a:r>
          </a:p>
          <a:p>
            <a:r>
              <a:rPr lang="en-US" sz="1050" dirty="0"/>
              <a:t>If there is an idea or some facts that you want to share, the information sandwich is a great tool to visualize and use. </a:t>
            </a:r>
          </a:p>
          <a:p>
            <a:r>
              <a:rPr lang="en-US" sz="1050" dirty="0"/>
              <a:t>The first part is an invitation to talk; the middle is the information you want to provide; and the third part is checking back to make sure things make sense and – hopefully – continue the conversation.</a:t>
            </a:r>
          </a:p>
        </p:txBody>
      </p:sp>
      <p:pic>
        <p:nvPicPr>
          <p:cNvPr id="4" name="Picture 3">
            <a:extLst>
              <a:ext uri="{FF2B5EF4-FFF2-40B4-BE49-F238E27FC236}">
                <a16:creationId xmlns:a16="http://schemas.microsoft.com/office/drawing/2014/main" id="{FE42F70C-520D-2773-586D-739574093E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07582" y="1987275"/>
            <a:ext cx="5032075" cy="1259871"/>
          </a:xfrm>
          <a:prstGeom prst="rect">
            <a:avLst/>
          </a:prstGeom>
        </p:spPr>
      </p:pic>
      <p:sp>
        <p:nvSpPr>
          <p:cNvPr id="5" name="Rounded Rectangle 6">
            <a:extLst>
              <a:ext uri="{FF2B5EF4-FFF2-40B4-BE49-F238E27FC236}">
                <a16:creationId xmlns:a16="http://schemas.microsoft.com/office/drawing/2014/main" id="{DEB7347A-82F2-8D41-D713-756D54262EF6}"/>
              </a:ext>
              <a:ext uri="{C183D7F6-B498-43B3-948B-1728B52AA6E4}">
                <adec:decorative xmlns:adec="http://schemas.microsoft.com/office/drawing/2017/decorative" val="1"/>
              </a:ext>
            </a:extLst>
          </p:cNvPr>
          <p:cNvSpPr/>
          <p:nvPr/>
        </p:nvSpPr>
        <p:spPr>
          <a:xfrm>
            <a:off x="6272893" y="3298329"/>
            <a:ext cx="4640756" cy="1189983"/>
          </a:xfrm>
          <a:prstGeom prst="roundRect">
            <a:avLst/>
          </a:prstGeom>
          <a:solidFill>
            <a:srgbClr val="245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6D3B0D-AFB0-5C2C-AB78-30C7D24238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32716" y="4538261"/>
            <a:ext cx="5023082" cy="804885"/>
          </a:xfrm>
          <a:prstGeom prst="rect">
            <a:avLst/>
          </a:prstGeom>
        </p:spPr>
      </p:pic>
      <p:sp>
        <p:nvSpPr>
          <p:cNvPr id="10" name="Slide Number Placeholder 9">
            <a:extLst>
              <a:ext uri="{FF2B5EF4-FFF2-40B4-BE49-F238E27FC236}">
                <a16:creationId xmlns:a16="http://schemas.microsoft.com/office/drawing/2014/main" id="{6E625C4F-790C-9063-F3E7-A64230CF293C}"/>
              </a:ext>
            </a:extLst>
          </p:cNvPr>
          <p:cNvSpPr>
            <a:spLocks noGrp="1"/>
          </p:cNvSpPr>
          <p:nvPr>
            <p:ph type="sldNum" sz="quarter" idx="4"/>
          </p:nvPr>
        </p:nvSpPr>
        <p:spPr/>
        <p:txBody>
          <a:bodyPr/>
          <a:lstStyle/>
          <a:p>
            <a:fld id="{017D9891-871D-D84C-B216-77B96298C297}" type="slidenum">
              <a:rPr lang="en-US" smtClean="0"/>
              <a:pPr/>
              <a:t>26</a:t>
            </a:fld>
            <a:endParaRPr lang="en-US" dirty="0"/>
          </a:p>
        </p:txBody>
      </p:sp>
      <p:pic>
        <p:nvPicPr>
          <p:cNvPr id="12" name="Picture 11">
            <a:extLst>
              <a:ext uri="{FF2B5EF4-FFF2-40B4-BE49-F238E27FC236}">
                <a16:creationId xmlns:a16="http://schemas.microsoft.com/office/drawing/2014/main" id="{71F47A2D-648F-4ABB-81ED-633C27CC988A}"/>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14927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4">
          <a:extLst>
            <a:ext uri="{FF2B5EF4-FFF2-40B4-BE49-F238E27FC236}">
              <a16:creationId xmlns:a16="http://schemas.microsoft.com/office/drawing/2014/main" id="{8DB930C9-016C-3C7D-0F3F-FAFE3885685F}"/>
            </a:ext>
          </a:extLst>
        </p:cNvPr>
        <p:cNvGrpSpPr/>
        <p:nvPr/>
      </p:nvGrpSpPr>
      <p:grpSpPr>
        <a:xfrm>
          <a:off x="0" y="0"/>
          <a:ext cx="0" cy="0"/>
          <a:chOff x="0" y="0"/>
          <a:chExt cx="0" cy="0"/>
        </a:xfrm>
      </p:grpSpPr>
      <p:sp>
        <p:nvSpPr>
          <p:cNvPr id="15" name="Google Shape;593;p27">
            <a:extLst>
              <a:ext uri="{FF2B5EF4-FFF2-40B4-BE49-F238E27FC236}">
                <a16:creationId xmlns:a16="http://schemas.microsoft.com/office/drawing/2014/main" id="{13B72CA6-992A-903F-E6DA-B549D598C997}"/>
              </a:ext>
            </a:extLst>
          </p:cNvPr>
          <p:cNvSpPr txBox="1">
            <a:spLocks noGrp="1"/>
          </p:cNvSpPr>
          <p:nvPr>
            <p:ph type="title"/>
          </p:nvPr>
        </p:nvSpPr>
        <p:spPr>
          <a:xfrm>
            <a:off x="2466190" y="290431"/>
            <a:ext cx="8702675" cy="1325562"/>
          </a:xfrm>
        </p:spPr>
        <p:txBody>
          <a:bodyPr>
            <a:normAutofit fontScale="90000"/>
          </a:bodyPr>
          <a:lstStyle/>
          <a:p>
            <a:pPr lvl="0"/>
            <a:r>
              <a:rPr lang="en-US" dirty="0"/>
              <a:t>How You Can Say It -- </a:t>
            </a:r>
            <a:br>
              <a:rPr lang="en-US" dirty="0"/>
            </a:br>
            <a:r>
              <a:rPr lang="en-US" dirty="0"/>
              <a:t>The “Information Sandwich” </a:t>
            </a:r>
            <a:r>
              <a:rPr lang="en-US" sz="1100" dirty="0"/>
              <a:t>(2 of 2)</a:t>
            </a:r>
          </a:p>
        </p:txBody>
      </p:sp>
      <p:sp>
        <p:nvSpPr>
          <p:cNvPr id="9" name="TextBox 8">
            <a:extLst>
              <a:ext uri="{FF2B5EF4-FFF2-40B4-BE49-F238E27FC236}">
                <a16:creationId xmlns:a16="http://schemas.microsoft.com/office/drawing/2014/main" id="{8F66CE4E-92A3-B22B-CAB0-4C93941AF535}"/>
              </a:ext>
            </a:extLst>
          </p:cNvPr>
          <p:cNvSpPr txBox="1"/>
          <p:nvPr/>
        </p:nvSpPr>
        <p:spPr>
          <a:xfrm>
            <a:off x="7866677" y="2308864"/>
            <a:ext cx="3425825" cy="400110"/>
          </a:xfrm>
          <a:prstGeom prst="rect">
            <a:avLst/>
          </a:prstGeom>
          <a:noFill/>
        </p:spPr>
        <p:txBody>
          <a:bodyPr wrap="square" rtlCol="0">
            <a:spAutoFit/>
          </a:bodyPr>
          <a:lstStyle/>
          <a:p>
            <a:pPr algn="ctr"/>
            <a:r>
              <a:rPr lang="en-US" sz="2000" b="1" i="0" u="none" strike="noStrike" cap="none" dirty="0">
                <a:latin typeface="Arial"/>
                <a:ea typeface="Arial"/>
                <a:cs typeface="Arial"/>
                <a:sym typeface="Arial"/>
              </a:rPr>
              <a:t>Invite to Talk</a:t>
            </a:r>
            <a:endParaRPr lang="en-US" sz="2000" b="1" dirty="0"/>
          </a:p>
        </p:txBody>
      </p:sp>
      <p:sp>
        <p:nvSpPr>
          <p:cNvPr id="577" name="Google Shape;577;p28">
            <a:extLst>
              <a:ext uri="{FF2B5EF4-FFF2-40B4-BE49-F238E27FC236}">
                <a16:creationId xmlns:a16="http://schemas.microsoft.com/office/drawing/2014/main" id="{0C8B623A-C045-C059-342C-53340BB91343}"/>
              </a:ext>
            </a:extLst>
          </p:cNvPr>
          <p:cNvSpPr/>
          <p:nvPr/>
        </p:nvSpPr>
        <p:spPr>
          <a:xfrm>
            <a:off x="3223269" y="2225709"/>
            <a:ext cx="4291489" cy="740348"/>
          </a:xfrm>
          <a:prstGeom prst="wedgeRoundRectCallout">
            <a:avLst>
              <a:gd name="adj1" fmla="val -72269"/>
              <a:gd name="adj2" fmla="val 63050"/>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“Can I share something I heard?”</a:t>
            </a:r>
            <a:endParaRPr sz="1679" b="0" i="0" u="none" strike="noStrike" cap="none" dirty="0">
              <a:solidFill>
                <a:srgbClr val="FFFFFF"/>
              </a:solidFill>
              <a:latin typeface="Arial"/>
              <a:ea typeface="Arial"/>
              <a:cs typeface="Arial"/>
              <a:sym typeface="Arial"/>
            </a:endParaRPr>
          </a:p>
        </p:txBody>
      </p:sp>
      <p:sp>
        <p:nvSpPr>
          <p:cNvPr id="10" name="TextBox 9">
            <a:extLst>
              <a:ext uri="{FF2B5EF4-FFF2-40B4-BE49-F238E27FC236}">
                <a16:creationId xmlns:a16="http://schemas.microsoft.com/office/drawing/2014/main" id="{F10BC9F3-FDBF-B067-D240-26A4C9D71449}"/>
              </a:ext>
            </a:extLst>
          </p:cNvPr>
          <p:cNvSpPr txBox="1"/>
          <p:nvPr/>
        </p:nvSpPr>
        <p:spPr>
          <a:xfrm>
            <a:off x="8358802" y="3785189"/>
            <a:ext cx="2933700" cy="400110"/>
          </a:xfrm>
          <a:prstGeom prst="rect">
            <a:avLst/>
          </a:prstGeom>
          <a:noFill/>
        </p:spPr>
        <p:txBody>
          <a:bodyPr wrap="square" rtlCol="0">
            <a:spAutoFit/>
          </a:bodyPr>
          <a:lstStyle/>
          <a:p>
            <a:pPr algn="ctr"/>
            <a:r>
              <a:rPr lang="en-US" sz="2000" b="1" i="0" u="none" strike="noStrike" cap="none" dirty="0">
                <a:latin typeface="Arial"/>
                <a:ea typeface="Arial"/>
                <a:cs typeface="Arial"/>
                <a:sym typeface="Arial"/>
              </a:rPr>
              <a:t>Provide Information</a:t>
            </a:r>
            <a:endParaRPr lang="en-US" sz="2000" b="1" dirty="0"/>
          </a:p>
        </p:txBody>
      </p:sp>
      <p:sp>
        <p:nvSpPr>
          <p:cNvPr id="578" name="Google Shape;578;p28">
            <a:extLst>
              <a:ext uri="{FF2B5EF4-FFF2-40B4-BE49-F238E27FC236}">
                <a16:creationId xmlns:a16="http://schemas.microsoft.com/office/drawing/2014/main" id="{784322B9-F701-A896-BE9C-0FE1F022FE52}"/>
              </a:ext>
            </a:extLst>
          </p:cNvPr>
          <p:cNvSpPr/>
          <p:nvPr/>
        </p:nvSpPr>
        <p:spPr>
          <a:xfrm>
            <a:off x="2945137" y="3125314"/>
            <a:ext cx="4921539" cy="1895446"/>
          </a:xfrm>
          <a:prstGeom prst="wedgeRoundRectCallout">
            <a:avLst>
              <a:gd name="adj1" fmla="val -78602"/>
              <a:gd name="adj2" fmla="val -17685"/>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a:t>
            </a:r>
            <a:r>
              <a:rPr lang="en-US" sz="2160" dirty="0">
                <a:solidFill>
                  <a:srgbClr val="FFFFFF"/>
                </a:solidFill>
              </a:rPr>
              <a:t>There are fake pills that are laced with fentanyl out there.  They look like the real thing, but they’re deadly.”</a:t>
            </a:r>
            <a:endParaRPr sz="1679" b="0" i="0" u="none" strike="noStrike" cap="none" dirty="0">
              <a:solidFill>
                <a:srgbClr val="FFFFFF"/>
              </a:solidFill>
              <a:latin typeface="Arial"/>
              <a:ea typeface="Arial"/>
              <a:cs typeface="Arial"/>
              <a:sym typeface="Arial"/>
            </a:endParaRPr>
          </a:p>
        </p:txBody>
      </p:sp>
      <p:sp>
        <p:nvSpPr>
          <p:cNvPr id="11" name="TextBox 10">
            <a:extLst>
              <a:ext uri="{FF2B5EF4-FFF2-40B4-BE49-F238E27FC236}">
                <a16:creationId xmlns:a16="http://schemas.microsoft.com/office/drawing/2014/main" id="{E4B6BE77-C371-D902-1B3F-AA0F678208DE}"/>
              </a:ext>
            </a:extLst>
          </p:cNvPr>
          <p:cNvSpPr txBox="1"/>
          <p:nvPr/>
        </p:nvSpPr>
        <p:spPr>
          <a:xfrm>
            <a:off x="8299747" y="5155168"/>
            <a:ext cx="2724150" cy="707886"/>
          </a:xfrm>
          <a:prstGeom prst="rect">
            <a:avLst/>
          </a:prstGeom>
          <a:noFill/>
        </p:spPr>
        <p:txBody>
          <a:bodyPr wrap="square" rtlCol="0">
            <a:spAutoFit/>
          </a:bodyPr>
          <a:lstStyle/>
          <a:p>
            <a:pPr marL="0" marR="0" lvl="0" indent="0" algn="ctr" rtl="0">
              <a:lnSpc>
                <a:spcPct val="100000"/>
              </a:lnSpc>
              <a:spcBef>
                <a:spcPts val="0"/>
              </a:spcBef>
              <a:spcAft>
                <a:spcPts val="0"/>
              </a:spcAft>
              <a:buClr>
                <a:srgbClr val="FFFFFF"/>
              </a:buClr>
              <a:buSzPts val="3200"/>
              <a:buFont typeface="Arial"/>
              <a:buNone/>
            </a:pPr>
            <a:r>
              <a:rPr lang="en-US" sz="2000" b="1" i="0" u="none" strike="noStrike" cap="none" dirty="0">
                <a:latin typeface="Arial"/>
                <a:ea typeface="Arial"/>
                <a:cs typeface="Arial"/>
                <a:sym typeface="Arial"/>
              </a:rPr>
              <a:t>Check For Understanding</a:t>
            </a:r>
            <a:endParaRPr lang="en-US" sz="2000" b="1" dirty="0"/>
          </a:p>
        </p:txBody>
      </p:sp>
      <p:sp>
        <p:nvSpPr>
          <p:cNvPr id="579" name="Google Shape;579;p28">
            <a:extLst>
              <a:ext uri="{FF2B5EF4-FFF2-40B4-BE49-F238E27FC236}">
                <a16:creationId xmlns:a16="http://schemas.microsoft.com/office/drawing/2014/main" id="{B785E912-5B47-9594-6F36-A5CD02879C9E}"/>
              </a:ext>
            </a:extLst>
          </p:cNvPr>
          <p:cNvSpPr/>
          <p:nvPr/>
        </p:nvSpPr>
        <p:spPr>
          <a:xfrm>
            <a:off x="3264638" y="5235594"/>
            <a:ext cx="4029892" cy="723010"/>
          </a:xfrm>
          <a:prstGeom prst="wedgeRoundRectCallout">
            <a:avLst>
              <a:gd name="adj1" fmla="val -72206"/>
              <a:gd name="adj2" fmla="val -52244"/>
              <a:gd name="adj3" fmla="val 16667"/>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160"/>
              <a:buFont typeface="Arial"/>
              <a:buNone/>
            </a:pPr>
            <a:r>
              <a:rPr lang="en-US" sz="2160" b="0" i="0" u="none" strike="noStrike" cap="none" dirty="0">
                <a:solidFill>
                  <a:srgbClr val="FFFFFF"/>
                </a:solidFill>
                <a:latin typeface="Arial"/>
                <a:ea typeface="Arial"/>
                <a:cs typeface="Arial"/>
                <a:sym typeface="Arial"/>
              </a:rPr>
              <a:t>“What do you </a:t>
            </a:r>
            <a:r>
              <a:rPr lang="en-US" sz="2160" dirty="0">
                <a:solidFill>
                  <a:srgbClr val="FFFFFF"/>
                </a:solidFill>
                <a:latin typeface="Arial"/>
                <a:ea typeface="Arial"/>
                <a:cs typeface="Arial"/>
                <a:sym typeface="Arial"/>
              </a:rPr>
              <a:t>think </a:t>
            </a:r>
            <a:r>
              <a:rPr lang="en-US" sz="2160" b="0" i="0" u="none" strike="noStrike" cap="none" dirty="0">
                <a:solidFill>
                  <a:srgbClr val="FFFFFF"/>
                </a:solidFill>
                <a:latin typeface="Arial"/>
                <a:ea typeface="Arial"/>
                <a:cs typeface="Arial"/>
                <a:sym typeface="Arial"/>
              </a:rPr>
              <a:t>about that?”</a:t>
            </a:r>
            <a:endParaRPr sz="1679" b="0" i="0" u="none" strike="noStrike" cap="none" dirty="0">
              <a:solidFill>
                <a:srgbClr val="FFFFFF"/>
              </a:solidFill>
              <a:latin typeface="Arial"/>
              <a:ea typeface="Arial"/>
              <a:cs typeface="Arial"/>
              <a:sym typeface="Arial"/>
            </a:endParaRPr>
          </a:p>
        </p:txBody>
      </p:sp>
      <p:sp>
        <p:nvSpPr>
          <p:cNvPr id="2" name="TextBox 1">
            <a:extLst>
              <a:ext uri="{FF2B5EF4-FFF2-40B4-BE49-F238E27FC236}">
                <a16:creationId xmlns:a16="http://schemas.microsoft.com/office/drawing/2014/main" id="{43FD0BDB-F176-DCB4-A0C4-FE910668CF4E}"/>
              </a:ext>
            </a:extLst>
          </p:cNvPr>
          <p:cNvSpPr txBox="1"/>
          <p:nvPr/>
        </p:nvSpPr>
        <p:spPr>
          <a:xfrm>
            <a:off x="288149" y="1045205"/>
            <a:ext cx="1778292" cy="4455066"/>
          </a:xfrm>
          <a:prstGeom prst="rect">
            <a:avLst/>
          </a:prstGeom>
          <a:noFill/>
        </p:spPr>
        <p:txBody>
          <a:bodyPr wrap="square" rtlCol="0">
            <a:spAutoFit/>
          </a:bodyPr>
          <a:lstStyle/>
          <a:p>
            <a:r>
              <a:rPr lang="en-US" sz="1050" dirty="0"/>
              <a:t>Speaker Notes: </a:t>
            </a:r>
          </a:p>
          <a:p>
            <a:pPr>
              <a:buSzPts val="1100"/>
            </a:pPr>
            <a:r>
              <a:rPr lang="en-US" sz="1050" dirty="0">
                <a:latin typeface="Aptos" panose="020B0004020202020204" pitchFamily="34" charset="0"/>
              </a:rPr>
              <a:t>So, here is an example…</a:t>
            </a:r>
          </a:p>
          <a:p>
            <a:pPr>
              <a:buSzPts val="1100"/>
            </a:pPr>
            <a:r>
              <a:rPr lang="en-US" sz="1050" dirty="0">
                <a:latin typeface="Aptos" panose="020B0004020202020204" pitchFamily="34" charset="0"/>
              </a:rPr>
              <a:t>[CLICK THROUGH AND READ EXAMPLE]</a:t>
            </a:r>
          </a:p>
          <a:p>
            <a:pPr>
              <a:buClr>
                <a:srgbClr val="000000"/>
              </a:buClr>
              <a:buSzPts val="1100"/>
            </a:pPr>
            <a:r>
              <a:rPr lang="en-US" sz="1050" dirty="0">
                <a:latin typeface="Aptos" panose="020B0004020202020204" pitchFamily="34" charset="0"/>
              </a:rPr>
              <a:t>So, let’s break this down … </a:t>
            </a:r>
            <a:r>
              <a:rPr lang="en-US" sz="1050" dirty="0">
                <a:latin typeface="Aptos" panose="020B0004020202020204" pitchFamily="34" charset="0"/>
                <a:ea typeface="Arial"/>
                <a:cs typeface="Arial"/>
                <a:sym typeface="Arial"/>
              </a:rPr>
              <a:t>“Can I share something I heard?” is “asking permission,” or an “invitation to talk.”  That moment may not be a good time to talk, and that’s ok. Find a better time.</a:t>
            </a:r>
          </a:p>
          <a:p>
            <a:pPr>
              <a:buClr>
                <a:srgbClr val="000000"/>
              </a:buClr>
              <a:buSzPts val="1100"/>
            </a:pPr>
            <a:r>
              <a:rPr lang="en-US" sz="1050" dirty="0">
                <a:latin typeface="Aptos" panose="020B0004020202020204" pitchFamily="34" charset="0"/>
                <a:ea typeface="Arial"/>
                <a:cs typeface="Arial"/>
                <a:sym typeface="Arial"/>
              </a:rPr>
              <a:t>The “information” you are providing are facts about fentanyl.</a:t>
            </a:r>
          </a:p>
          <a:p>
            <a:pPr>
              <a:buClr>
                <a:srgbClr val="000000"/>
              </a:buClr>
              <a:buSzPts val="1100"/>
            </a:pPr>
            <a:r>
              <a:rPr lang="en-US" sz="1050" dirty="0">
                <a:latin typeface="Aptos" panose="020B0004020202020204" pitchFamily="34" charset="0"/>
                <a:ea typeface="Arial"/>
                <a:cs typeface="Arial"/>
                <a:sym typeface="Arial"/>
              </a:rPr>
              <a:t>“What do you think about that?” is a way to “check for understanding.”  You may not get a response you like, but that’s ok.  It is better to get an open conversation going where you can share more information and work through any attitudes or information that could be risky.</a:t>
            </a:r>
          </a:p>
        </p:txBody>
      </p:sp>
      <p:pic>
        <p:nvPicPr>
          <p:cNvPr id="14" name="Picture 13">
            <a:extLst>
              <a:ext uri="{FF2B5EF4-FFF2-40B4-BE49-F238E27FC236}">
                <a16:creationId xmlns:a16="http://schemas.microsoft.com/office/drawing/2014/main" id="{9AD3DED0-E482-2827-4BDD-915531A79B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31718" y="1743290"/>
            <a:ext cx="5875024" cy="1470919"/>
          </a:xfrm>
          <a:prstGeom prst="rect">
            <a:avLst/>
          </a:prstGeom>
        </p:spPr>
      </p:pic>
      <p:sp>
        <p:nvSpPr>
          <p:cNvPr id="8" name="Rounded Rectangle 7">
            <a:extLst>
              <a:ext uri="{FF2B5EF4-FFF2-40B4-BE49-F238E27FC236}">
                <a16:creationId xmlns:a16="http://schemas.microsoft.com/office/drawing/2014/main" id="{F191BDD7-794A-70AE-5759-53D02CBEF95D}"/>
              </a:ext>
              <a:ext uri="{C183D7F6-B498-43B3-948B-1728B52AA6E4}">
                <adec:decorative xmlns:adec="http://schemas.microsoft.com/office/drawing/2017/decorative" val="1"/>
              </a:ext>
            </a:extLst>
          </p:cNvPr>
          <p:cNvSpPr/>
          <p:nvPr/>
        </p:nvSpPr>
        <p:spPr>
          <a:xfrm>
            <a:off x="2565403" y="3308339"/>
            <a:ext cx="5418154" cy="1706411"/>
          </a:xfrm>
          <a:prstGeom prst="roundRect">
            <a:avLst/>
          </a:prstGeom>
          <a:solidFill>
            <a:srgbClr val="245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DE2CB1-FDE5-E8AA-5565-D5CF3C20D6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42217" y="5053795"/>
            <a:ext cx="5864525" cy="939716"/>
          </a:xfrm>
          <a:prstGeom prst="rect">
            <a:avLst/>
          </a:prstGeom>
        </p:spPr>
      </p:pic>
      <p:sp>
        <p:nvSpPr>
          <p:cNvPr id="12" name="Down Arrow 11">
            <a:extLst>
              <a:ext uri="{FF2B5EF4-FFF2-40B4-BE49-F238E27FC236}">
                <a16:creationId xmlns:a16="http://schemas.microsoft.com/office/drawing/2014/main" id="{10A4C9A5-6B0F-E89B-788F-E058B474E362}"/>
              </a:ext>
              <a:ext uri="{C183D7F6-B498-43B3-948B-1728B52AA6E4}">
                <adec:decorative xmlns:adec="http://schemas.microsoft.com/office/drawing/2017/decorative" val="1"/>
              </a:ext>
            </a:extLst>
          </p:cNvPr>
          <p:cNvSpPr/>
          <p:nvPr/>
        </p:nvSpPr>
        <p:spPr>
          <a:xfrm>
            <a:off x="9624069" y="2790232"/>
            <a:ext cx="45719" cy="784885"/>
          </a:xfrm>
          <a:prstGeom prst="downArrow">
            <a:avLst/>
          </a:prstGeom>
          <a:ln w="41275">
            <a:solidFill>
              <a:srgbClr val="245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768E1601-41CD-4DAB-FAD7-34A0D8A7E6D1}"/>
              </a:ext>
              <a:ext uri="{C183D7F6-B498-43B3-948B-1728B52AA6E4}">
                <adec:decorative xmlns:adec="http://schemas.microsoft.com/office/drawing/2017/decorative" val="1"/>
              </a:ext>
            </a:extLst>
          </p:cNvPr>
          <p:cNvSpPr/>
          <p:nvPr/>
        </p:nvSpPr>
        <p:spPr>
          <a:xfrm>
            <a:off x="9624069" y="4218982"/>
            <a:ext cx="45719" cy="784885"/>
          </a:xfrm>
          <a:prstGeom prst="downArrow">
            <a:avLst/>
          </a:prstGeom>
          <a:ln w="41275">
            <a:solidFill>
              <a:srgbClr val="296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Google Shape;576;p28">
            <a:extLst>
              <a:ext uri="{FF2B5EF4-FFF2-40B4-BE49-F238E27FC236}">
                <a16:creationId xmlns:a16="http://schemas.microsoft.com/office/drawing/2014/main" id="{23CD6A3A-D20F-823C-55A4-17A10E18731C}"/>
              </a:ext>
            </a:extLst>
          </p:cNvPr>
          <p:cNvSpPr txBox="1">
            <a:spLocks noGrp="1"/>
          </p:cNvSpPr>
          <p:nvPr>
            <p:ph type="sldNum" sz="quarter" idx="4294967295"/>
          </p:nvPr>
        </p:nvSpPr>
        <p:spPr>
          <a:xfrm>
            <a:off x="11680370" y="6485392"/>
            <a:ext cx="511629"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772483"/>
              </a:buClr>
              <a:buSzPts val="1800"/>
              <a:buFont typeface="Arial"/>
              <a:buNone/>
            </a:pPr>
            <a:fld id="{C687CED1-8147-4D43-BC11-9CBC15358773}" type="slidenum">
              <a:rPr lang="en-US" smtClean="0"/>
              <a:pPr marL="0" marR="0" lvl="0" indent="0" algn="ctr" rtl="0">
                <a:lnSpc>
                  <a:spcPct val="100000"/>
                </a:lnSpc>
                <a:spcBef>
                  <a:spcPts val="0"/>
                </a:spcBef>
                <a:spcAft>
                  <a:spcPts val="0"/>
                </a:spcAft>
                <a:buClr>
                  <a:srgbClr val="772483"/>
                </a:buClr>
                <a:buSzPts val="1800"/>
                <a:buFont typeface="Arial"/>
                <a:buNone/>
              </a:pPr>
              <a:t>27</a:t>
            </a:fld>
            <a:endParaRPr sz="1800" b="0" i="0" u="none" strike="noStrike" cap="none" dirty="0">
              <a:solidFill>
                <a:srgbClr val="772483"/>
              </a:solidFill>
              <a:latin typeface="Arial"/>
              <a:ea typeface="Arial"/>
              <a:cs typeface="Arial"/>
              <a:sym typeface="Arial"/>
            </a:endParaRPr>
          </a:p>
        </p:txBody>
      </p:sp>
      <p:pic>
        <p:nvPicPr>
          <p:cNvPr id="3" name="Picture 2">
            <a:extLst>
              <a:ext uri="{FF2B5EF4-FFF2-40B4-BE49-F238E27FC236}">
                <a16:creationId xmlns:a16="http://schemas.microsoft.com/office/drawing/2014/main" id="{2DEBF0D4-6B5F-F5DB-D2B0-70844D4E0499}"/>
              </a:ext>
              <a:ext uri="{C183D7F6-B498-43B3-948B-1728B52AA6E4}">
                <adec:decorative xmlns:adec="http://schemas.microsoft.com/office/drawing/2017/decorative" val="1"/>
              </a:ext>
            </a:extLst>
          </p:cNvPr>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2446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0C53-870A-B375-96B9-CB78C6CC0C5A}"/>
              </a:ext>
            </a:extLst>
          </p:cNvPr>
          <p:cNvSpPr>
            <a:spLocks noGrp="1"/>
          </p:cNvSpPr>
          <p:nvPr>
            <p:ph type="title"/>
          </p:nvPr>
        </p:nvSpPr>
        <p:spPr/>
        <p:txBody>
          <a:bodyPr/>
          <a:lstStyle/>
          <a:p>
            <a:r>
              <a:rPr lang="en-US" dirty="0"/>
              <a:t>Your Influence Can Save a Life</a:t>
            </a:r>
          </a:p>
        </p:txBody>
      </p:sp>
      <p:pic>
        <p:nvPicPr>
          <p:cNvPr id="7" name="Picture 6" descr="Screenshot of the One Pill Can Kill Social Media Campaign webpage with #OnePillCanKill circled. Full information can be found in the following link. ">
            <a:extLst>
              <a:ext uri="{FF2B5EF4-FFF2-40B4-BE49-F238E27FC236}">
                <a16:creationId xmlns:a16="http://schemas.microsoft.com/office/drawing/2014/main" id="{343AB5E6-7917-059A-782A-6E362337555B}"/>
              </a:ext>
            </a:extLst>
          </p:cNvPr>
          <p:cNvPicPr>
            <a:picLocks noChangeAspect="1"/>
          </p:cNvPicPr>
          <p:nvPr/>
        </p:nvPicPr>
        <p:blipFill>
          <a:blip r:embed="rId3"/>
          <a:stretch>
            <a:fillRect/>
          </a:stretch>
        </p:blipFill>
        <p:spPr>
          <a:xfrm>
            <a:off x="-1" y="2102101"/>
            <a:ext cx="10286333" cy="2952783"/>
          </a:xfrm>
          <a:prstGeom prst="rect">
            <a:avLst/>
          </a:prstGeom>
        </p:spPr>
      </p:pic>
      <p:sp>
        <p:nvSpPr>
          <p:cNvPr id="13" name="TextBox 12">
            <a:extLst>
              <a:ext uri="{FF2B5EF4-FFF2-40B4-BE49-F238E27FC236}">
                <a16:creationId xmlns:a16="http://schemas.microsoft.com/office/drawing/2014/main" id="{E219DA1F-492C-4D17-12D9-31A6A89807E8}"/>
              </a:ext>
            </a:extLst>
          </p:cNvPr>
          <p:cNvSpPr txBox="1"/>
          <p:nvPr/>
        </p:nvSpPr>
        <p:spPr>
          <a:xfrm>
            <a:off x="5143165" y="5602508"/>
            <a:ext cx="6868273" cy="584775"/>
          </a:xfrm>
          <a:prstGeom prst="rect">
            <a:avLst/>
          </a:prstGeom>
          <a:noFill/>
        </p:spPr>
        <p:txBody>
          <a:bodyPr wrap="square">
            <a:spAutoFit/>
          </a:bodyPr>
          <a:lstStyle/>
          <a:p>
            <a:r>
              <a:rPr lang="en-US" sz="3200" b="1" dirty="0">
                <a:solidFill>
                  <a:schemeClr val="accent2"/>
                </a:solidFill>
                <a:hlinkClick r:id="rId4" tooltip="One Pill Can Kill Social Media Campaign"/>
              </a:rPr>
              <a:t>www.dea.gov/onepill/social-media</a:t>
            </a:r>
            <a:endParaRPr lang="en-US" sz="3200" b="1" dirty="0">
              <a:solidFill>
                <a:schemeClr val="accent2"/>
              </a:solidFill>
            </a:endParaRPr>
          </a:p>
        </p:txBody>
      </p:sp>
      <p:sp>
        <p:nvSpPr>
          <p:cNvPr id="5" name="TextBox 4">
            <a:extLst>
              <a:ext uri="{FF2B5EF4-FFF2-40B4-BE49-F238E27FC236}">
                <a16:creationId xmlns:a16="http://schemas.microsoft.com/office/drawing/2014/main" id="{A7086358-8737-2339-326A-EF76CC5EF552}"/>
              </a:ext>
            </a:extLst>
          </p:cNvPr>
          <p:cNvSpPr txBox="1"/>
          <p:nvPr/>
        </p:nvSpPr>
        <p:spPr>
          <a:xfrm>
            <a:off x="3794760" y="344905"/>
            <a:ext cx="8061616" cy="830997"/>
          </a:xfrm>
          <a:prstGeom prst="rect">
            <a:avLst/>
          </a:prstGeom>
          <a:noFill/>
        </p:spPr>
        <p:txBody>
          <a:bodyPr wrap="square" rtlCol="0">
            <a:spAutoFit/>
          </a:bodyPr>
          <a:lstStyle/>
          <a:p>
            <a:r>
              <a:rPr lang="en-US" sz="1200" dirty="0"/>
              <a:t>Speaker Notes: </a:t>
            </a:r>
          </a:p>
          <a:p>
            <a:r>
              <a:rPr lang="en-US" sz="1200" dirty="0"/>
              <a:t>And there is more than one way you can use your voice.</a:t>
            </a:r>
          </a:p>
          <a:p>
            <a:r>
              <a:rPr lang="en-US" sz="1200" dirty="0"/>
              <a:t>If you have a social media presence of any size DEA has created a toolkit of social media resources you can share.</a:t>
            </a:r>
          </a:p>
          <a:p>
            <a:r>
              <a:rPr lang="en-US" sz="1200" dirty="0"/>
              <a:t>Use the #onepillcankill hashtag on your post so our voices are heard loud and clear.</a:t>
            </a:r>
          </a:p>
        </p:txBody>
      </p:sp>
      <p:sp>
        <p:nvSpPr>
          <p:cNvPr id="8" name="Oval 7">
            <a:extLst>
              <a:ext uri="{FF2B5EF4-FFF2-40B4-BE49-F238E27FC236}">
                <a16:creationId xmlns:a16="http://schemas.microsoft.com/office/drawing/2014/main" id="{E3D91AF0-ABAE-E005-1D27-9D9A942C3A60}"/>
              </a:ext>
              <a:ext uri="{C183D7F6-B498-43B3-948B-1728B52AA6E4}">
                <adec:decorative xmlns:adec="http://schemas.microsoft.com/office/drawing/2017/decorative" val="1"/>
              </a:ext>
            </a:extLst>
          </p:cNvPr>
          <p:cNvSpPr/>
          <p:nvPr/>
        </p:nvSpPr>
        <p:spPr>
          <a:xfrm>
            <a:off x="0" y="2102101"/>
            <a:ext cx="2311685" cy="548632"/>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5" tooltip="One Pill Can Kill Social Media Campaign"/>
            <a:extLst>
              <a:ext uri="{FF2B5EF4-FFF2-40B4-BE49-F238E27FC236}">
                <a16:creationId xmlns:a16="http://schemas.microsoft.com/office/drawing/2014/main" id="{5EEE0082-02EA-F792-1DA8-E6165F14EBB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85097" y="5196306"/>
            <a:ext cx="1397177" cy="1397177"/>
          </a:xfrm>
          <a:prstGeom prst="rect">
            <a:avLst/>
          </a:prstGeom>
        </p:spPr>
      </p:pic>
      <p:sp>
        <p:nvSpPr>
          <p:cNvPr id="3" name="Slide Number Placeholder 2">
            <a:extLst>
              <a:ext uri="{FF2B5EF4-FFF2-40B4-BE49-F238E27FC236}">
                <a16:creationId xmlns:a16="http://schemas.microsoft.com/office/drawing/2014/main" id="{AFCF3F25-B968-701E-0756-E4D141C20CE4}"/>
              </a:ext>
            </a:extLst>
          </p:cNvPr>
          <p:cNvSpPr>
            <a:spLocks noGrp="1"/>
          </p:cNvSpPr>
          <p:nvPr>
            <p:ph type="sldNum" sz="quarter" idx="4"/>
          </p:nvPr>
        </p:nvSpPr>
        <p:spPr/>
        <p:txBody>
          <a:bodyPr/>
          <a:lstStyle/>
          <a:p>
            <a:fld id="{017D9891-871D-D84C-B216-77B96298C297}" type="slidenum">
              <a:rPr lang="en-US" smtClean="0"/>
              <a:pPr/>
              <a:t>28</a:t>
            </a:fld>
            <a:endParaRPr lang="en-US" dirty="0"/>
          </a:p>
        </p:txBody>
      </p:sp>
      <p:pic>
        <p:nvPicPr>
          <p:cNvPr id="6" name="Picture 5">
            <a:extLst>
              <a:ext uri="{FF2B5EF4-FFF2-40B4-BE49-F238E27FC236}">
                <a16:creationId xmlns:a16="http://schemas.microsoft.com/office/drawing/2014/main" id="{806D08E4-A355-88B3-5A71-5B06ECE87EA7}"/>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4207220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4780B-D8E9-91B8-7148-CAD256D87B6C}"/>
              </a:ext>
            </a:extLst>
          </p:cNvPr>
          <p:cNvSpPr>
            <a:spLocks noGrp="1"/>
          </p:cNvSpPr>
          <p:nvPr>
            <p:ph type="title" idx="4294967295"/>
          </p:nvPr>
        </p:nvSpPr>
        <p:spPr>
          <a:xfrm>
            <a:off x="1638977" y="327819"/>
            <a:ext cx="10515600" cy="1325563"/>
          </a:xfrm>
        </p:spPr>
        <p:txBody>
          <a:bodyPr vert="horz" lIns="91440" tIns="45720" rIns="91440" bIns="45720" rtlCol="0" anchor="b">
            <a:normAutofit/>
          </a:bodyPr>
          <a:lstStyle/>
          <a:p>
            <a:r>
              <a:rPr lang="en-US" dirty="0"/>
              <a:t>One Pill Can Kill Links</a:t>
            </a:r>
          </a:p>
        </p:txBody>
      </p:sp>
      <p:sp>
        <p:nvSpPr>
          <p:cNvPr id="4" name="Rectangle 3" descr="Photo of a badge: Department of Justice U S Drug Enforcement Administration Special Agent. ">
            <a:extLst>
              <a:ext uri="{FF2B5EF4-FFF2-40B4-BE49-F238E27FC236}">
                <a16:creationId xmlns:a16="http://schemas.microsoft.com/office/drawing/2014/main" id="{7E84067D-8A38-8826-B786-70DB4408E465}"/>
              </a:ext>
            </a:extLst>
          </p:cNvPr>
          <p:cNvSpPr/>
          <p:nvPr/>
        </p:nvSpPr>
        <p:spPr>
          <a:xfrm>
            <a:off x="115747" y="752354"/>
            <a:ext cx="3368233" cy="5624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One Pill Can Kill. ">
            <a:extLst>
              <a:ext uri="{FF2B5EF4-FFF2-40B4-BE49-F238E27FC236}">
                <a16:creationId xmlns:a16="http://schemas.microsoft.com/office/drawing/2014/main" id="{3E69FD6B-B82F-FF45-ACD9-F069E0C2780B}"/>
              </a:ext>
            </a:extLst>
          </p:cNvPr>
          <p:cNvPicPr>
            <a:picLocks noChangeAspect="1"/>
          </p:cNvPicPr>
          <p:nvPr/>
        </p:nvPicPr>
        <p:blipFill>
          <a:blip r:embed="rId4"/>
          <a:stretch>
            <a:fillRect/>
          </a:stretch>
        </p:blipFill>
        <p:spPr>
          <a:xfrm>
            <a:off x="3860800" y="2306320"/>
            <a:ext cx="4666593" cy="2631440"/>
          </a:xfrm>
          <a:prstGeom prst="rect">
            <a:avLst/>
          </a:prstGeom>
        </p:spPr>
      </p:pic>
      <p:sp>
        <p:nvSpPr>
          <p:cNvPr id="9" name="TextBox 8">
            <a:extLst>
              <a:ext uri="{FF2B5EF4-FFF2-40B4-BE49-F238E27FC236}">
                <a16:creationId xmlns:a16="http://schemas.microsoft.com/office/drawing/2014/main" id="{D4F08346-7133-833C-EA6F-E29A5EA6DCA7}"/>
              </a:ext>
            </a:extLst>
          </p:cNvPr>
          <p:cNvSpPr txBox="1"/>
          <p:nvPr/>
        </p:nvSpPr>
        <p:spPr>
          <a:xfrm>
            <a:off x="9521825" y="4628317"/>
            <a:ext cx="1343660" cy="323165"/>
          </a:xfrm>
          <a:prstGeom prst="rect">
            <a:avLst/>
          </a:prstGeom>
          <a:noFill/>
        </p:spPr>
        <p:txBody>
          <a:bodyPr wrap="square" rtlCol="0">
            <a:spAutoFit/>
          </a:bodyPr>
          <a:lstStyle/>
          <a:p>
            <a:r>
              <a:rPr lang="en-US" sz="1500" spc="20" dirty="0">
                <a:solidFill>
                  <a:schemeClr val="bg1"/>
                </a:solidFill>
              </a:rPr>
              <a:t>Learn</a:t>
            </a:r>
            <a:r>
              <a:rPr lang="en-US" sz="1500" kern="400" dirty="0">
                <a:solidFill>
                  <a:schemeClr val="bg1"/>
                </a:solidFill>
              </a:rPr>
              <a:t> </a:t>
            </a:r>
            <a:r>
              <a:rPr lang="en-US" sz="1500" kern="400" spc="20" dirty="0">
                <a:solidFill>
                  <a:schemeClr val="bg1"/>
                </a:solidFill>
              </a:rPr>
              <a:t>More</a:t>
            </a:r>
          </a:p>
        </p:txBody>
      </p:sp>
      <p:sp>
        <p:nvSpPr>
          <p:cNvPr id="8" name="TextBox 7">
            <a:extLst>
              <a:ext uri="{FF2B5EF4-FFF2-40B4-BE49-F238E27FC236}">
                <a16:creationId xmlns:a16="http://schemas.microsoft.com/office/drawing/2014/main" id="{A4FE7CD8-3A6E-324D-8F4F-58A7B0F41DBF}"/>
              </a:ext>
            </a:extLst>
          </p:cNvPr>
          <p:cNvSpPr txBox="1"/>
          <p:nvPr/>
        </p:nvSpPr>
        <p:spPr>
          <a:xfrm>
            <a:off x="3860799" y="5915353"/>
            <a:ext cx="4666593" cy="461665"/>
          </a:xfrm>
          <a:prstGeom prst="rect">
            <a:avLst/>
          </a:prstGeom>
          <a:noFill/>
        </p:spPr>
        <p:txBody>
          <a:bodyPr wrap="square" rtlCol="0">
            <a:spAutoFit/>
          </a:bodyPr>
          <a:lstStyle/>
          <a:p>
            <a:pPr algn="ctr"/>
            <a:r>
              <a:rPr lang="en-US" sz="2400" b="1" dirty="0">
                <a:solidFill>
                  <a:schemeClr val="bg1"/>
                </a:solidFill>
                <a:latin typeface="Public Sans" pitchFamily="2" charset="77"/>
                <a:hlinkClick r:id="rId5" tooltip="One Pill Can Kill">
                  <a:extLst>
                    <a:ext uri="{A12FA001-AC4F-418D-AE19-62706E023703}">
                      <ahyp:hlinkClr xmlns:ahyp="http://schemas.microsoft.com/office/drawing/2018/hyperlinkcolor" val="tx"/>
                    </a:ext>
                  </a:extLst>
                </a:hlinkClick>
              </a:rPr>
              <a:t>www.dea.gov/onepill</a:t>
            </a:r>
            <a:endParaRPr lang="en-US" sz="2400" b="1" dirty="0">
              <a:solidFill>
                <a:schemeClr val="bg1"/>
              </a:solidFill>
              <a:latin typeface="Public Sans" pitchFamily="2" charset="77"/>
            </a:endParaRPr>
          </a:p>
        </p:txBody>
      </p:sp>
      <p:sp>
        <p:nvSpPr>
          <p:cNvPr id="7" name="TextBox 6">
            <a:extLst>
              <a:ext uri="{FF2B5EF4-FFF2-40B4-BE49-F238E27FC236}">
                <a16:creationId xmlns:a16="http://schemas.microsoft.com/office/drawing/2014/main" id="{3F4B6978-6722-FFF4-7489-FC76F6ABC841}"/>
              </a:ext>
            </a:extLst>
          </p:cNvPr>
          <p:cNvSpPr txBox="1"/>
          <p:nvPr/>
        </p:nvSpPr>
        <p:spPr>
          <a:xfrm>
            <a:off x="7804940" y="4937760"/>
            <a:ext cx="3548860" cy="1754326"/>
          </a:xfrm>
          <a:prstGeom prst="rect">
            <a:avLst/>
          </a:prstGeom>
          <a:noFill/>
        </p:spPr>
        <p:txBody>
          <a:bodyPr wrap="square" rtlCol="0">
            <a:spAutoFit/>
          </a:bodyPr>
          <a:lstStyle/>
          <a:p>
            <a:r>
              <a:rPr lang="en-US" sz="1200" dirty="0">
                <a:solidFill>
                  <a:schemeClr val="bg1"/>
                </a:solidFill>
              </a:rPr>
              <a:t>Speaker Notes: </a:t>
            </a:r>
          </a:p>
          <a:p>
            <a:r>
              <a:rPr lang="en-US" sz="1200" dirty="0">
                <a:solidFill>
                  <a:schemeClr val="bg1"/>
                </a:solidFill>
              </a:rPr>
              <a:t>If you scan this QR code it will take you right to our online resources. We encourage you to help us start and continue this important conversation. It’s never too early to talk to kids about the dangers of taking a pill that was not prescribed by a doctor and dispensed by a pharmacist.  It really only takes one of these fake pills, one time, to kill.</a:t>
            </a:r>
          </a:p>
          <a:p>
            <a:r>
              <a:rPr lang="en-US" sz="1200" dirty="0">
                <a:solidFill>
                  <a:schemeClr val="bg1"/>
                </a:solidFill>
              </a:rPr>
              <a:t>Thank you.</a:t>
            </a:r>
          </a:p>
        </p:txBody>
      </p:sp>
      <p:pic>
        <p:nvPicPr>
          <p:cNvPr id="5" name="Picture 4">
            <a:extLst>
              <a:ext uri="{FF2B5EF4-FFF2-40B4-BE49-F238E27FC236}">
                <a16:creationId xmlns:a16="http://schemas.microsoft.com/office/drawing/2014/main" id="{0AC49664-9E7A-4FAD-B866-F8D684DDC4D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046577" y="2455664"/>
            <a:ext cx="2132277" cy="2631440"/>
          </a:xfrm>
          <a:prstGeom prst="rect">
            <a:avLst/>
          </a:prstGeom>
        </p:spPr>
      </p:pic>
      <p:sp>
        <p:nvSpPr>
          <p:cNvPr id="2" name="Slide Number Placeholder 1">
            <a:extLst>
              <a:ext uri="{FF2B5EF4-FFF2-40B4-BE49-F238E27FC236}">
                <a16:creationId xmlns:a16="http://schemas.microsoft.com/office/drawing/2014/main" id="{388FD68C-6E8C-9BC2-8E11-36F1E84A6B46}"/>
              </a:ext>
            </a:extLst>
          </p:cNvPr>
          <p:cNvSpPr>
            <a:spLocks noGrp="1"/>
          </p:cNvSpPr>
          <p:nvPr>
            <p:ph type="sldNum" sz="quarter" idx="4"/>
          </p:nvPr>
        </p:nvSpPr>
        <p:spPr/>
        <p:txBody>
          <a:bodyPr/>
          <a:lstStyle/>
          <a:p>
            <a:fld id="{017D9891-871D-D84C-B216-77B96298C297}" type="slidenum">
              <a:rPr lang="en-US" smtClean="0"/>
              <a:pPr/>
              <a:t>29</a:t>
            </a:fld>
            <a:endParaRPr lang="en-US" dirty="0"/>
          </a:p>
        </p:txBody>
      </p:sp>
      <p:pic>
        <p:nvPicPr>
          <p:cNvPr id="10" name="Picture 9">
            <a:extLst>
              <a:ext uri="{FF2B5EF4-FFF2-40B4-BE49-F238E27FC236}">
                <a16:creationId xmlns:a16="http://schemas.microsoft.com/office/drawing/2014/main" id="{7BC1E20A-5B37-578B-0C1D-1AB284CB6242}"/>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07308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258E7-88AD-A5D4-AEE2-5EE95C477297}"/>
            </a:ext>
          </a:extLst>
        </p:cNvPr>
        <p:cNvGrpSpPr/>
        <p:nvPr/>
      </p:nvGrpSpPr>
      <p:grpSpPr>
        <a:xfrm>
          <a:off x="0" y="0"/>
          <a:ext cx="0" cy="0"/>
          <a:chOff x="0" y="0"/>
          <a:chExt cx="0" cy="0"/>
        </a:xfrm>
      </p:grpSpPr>
      <p:pic>
        <p:nvPicPr>
          <p:cNvPr id="21" name="Picture 20" descr="Logo: Fentanyl Free America. Protect, Prevent, Support. ">
            <a:extLst>
              <a:ext uri="{FF2B5EF4-FFF2-40B4-BE49-F238E27FC236}">
                <a16:creationId xmlns:a16="http://schemas.microsoft.com/office/drawing/2014/main" id="{A54E6D2B-5D9E-248D-4549-412380B7E78C}"/>
              </a:ext>
            </a:extLst>
          </p:cNvPr>
          <p:cNvPicPr>
            <a:picLocks noChangeAspect="1"/>
          </p:cNvPicPr>
          <p:nvPr/>
        </p:nvPicPr>
        <p:blipFill>
          <a:blip r:embed="rId3"/>
          <a:stretch>
            <a:fillRect/>
          </a:stretch>
        </p:blipFill>
        <p:spPr>
          <a:xfrm>
            <a:off x="0" y="93951"/>
            <a:ext cx="2618772" cy="1432699"/>
          </a:xfrm>
          <a:prstGeom prst="rect">
            <a:avLst/>
          </a:prstGeom>
        </p:spPr>
      </p:pic>
      <p:sp>
        <p:nvSpPr>
          <p:cNvPr id="10" name="TextBox 9">
            <a:extLst>
              <a:ext uri="{FF2B5EF4-FFF2-40B4-BE49-F238E27FC236}">
                <a16:creationId xmlns:a16="http://schemas.microsoft.com/office/drawing/2014/main" id="{BD0A1CD2-46EA-B926-F54E-15A02AF76886}"/>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4" name="Title 3">
            <a:extLst>
              <a:ext uri="{FF2B5EF4-FFF2-40B4-BE49-F238E27FC236}">
                <a16:creationId xmlns:a16="http://schemas.microsoft.com/office/drawing/2014/main" id="{B6CF78C2-C628-6AF3-4807-5638B036493E}"/>
              </a:ext>
            </a:extLst>
          </p:cNvPr>
          <p:cNvSpPr txBox="1">
            <a:spLocks noGrp="1"/>
          </p:cNvSpPr>
          <p:nvPr>
            <p:ph type="title" idx="4294967295"/>
          </p:nvPr>
        </p:nvSpPr>
        <p:spPr>
          <a:xfrm>
            <a:off x="6409962" y="1010923"/>
            <a:ext cx="57882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FENTANYL FREE AMERICA IS …</a:t>
            </a:r>
          </a:p>
        </p:txBody>
      </p:sp>
      <p:sp>
        <p:nvSpPr>
          <p:cNvPr id="3" name="TextBox 2">
            <a:extLst>
              <a:ext uri="{FF2B5EF4-FFF2-40B4-BE49-F238E27FC236}">
                <a16:creationId xmlns:a16="http://schemas.microsoft.com/office/drawing/2014/main" id="{7EB22A1D-03DC-0448-6507-680DAE73D056}"/>
              </a:ext>
            </a:extLst>
          </p:cNvPr>
          <p:cNvSpPr txBox="1"/>
          <p:nvPr/>
        </p:nvSpPr>
        <p:spPr>
          <a:xfrm>
            <a:off x="441649" y="1655138"/>
            <a:ext cx="7736370" cy="44627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3000"/>
              </a:spcAft>
              <a:buClr>
                <a:srgbClr val="C00000"/>
              </a:buClr>
              <a:buSzTx/>
              <a:buFont typeface="System Font Regular"/>
              <a:buChar char="★"/>
              <a:tabLst/>
              <a:defRPr/>
            </a:pPr>
            <a:r>
              <a:rPr kumimoji="0" lang="en-US" sz="2600" b="0" i="0" u="none" strike="noStrike" kern="1200" cap="none" spc="0" normalizeH="0" baseline="0" noProof="0" dirty="0">
                <a:ln>
                  <a:noFill/>
                </a:ln>
                <a:solidFill>
                  <a:prstClr val="white"/>
                </a:solidFill>
                <a:effectLst/>
                <a:uLnTx/>
                <a:uFillTx/>
                <a:latin typeface="Aptos" panose="02110004020202020204"/>
                <a:ea typeface="+mn-ea"/>
                <a:cs typeface="+mn-cs"/>
              </a:rPr>
              <a:t>… DEA’s unwavering commitment to protect the United States from synthetic opioids by disrupting the fentanyl supply chain to reduce its availability and save American lives.</a:t>
            </a:r>
          </a:p>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n-US" sz="2600" b="0" i="0" u="none" strike="noStrike" kern="1200" cap="none" spc="0" normalizeH="0" baseline="0" noProof="0" dirty="0">
                <a:ln>
                  <a:noFill/>
                </a:ln>
                <a:solidFill>
                  <a:prstClr val="white"/>
                </a:solidFill>
                <a:effectLst/>
                <a:uLnTx/>
                <a:uFillTx/>
                <a:latin typeface="Aptos" panose="02110004020202020204"/>
                <a:ea typeface="+mn-ea"/>
                <a:cs typeface="+mn-cs"/>
              </a:rPr>
              <a:t>Three components:</a:t>
            </a:r>
          </a:p>
          <a:p>
            <a:pPr marL="914400" marR="0" lvl="1"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Aptos" panose="02110004020202020204"/>
                <a:ea typeface="+mn-ea"/>
                <a:cs typeface="+mn-cs"/>
              </a:rPr>
              <a:t>Protect</a:t>
            </a:r>
          </a:p>
          <a:p>
            <a:pPr marL="914400" marR="0" lvl="1"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Aptos" panose="02110004020202020204"/>
                <a:ea typeface="+mn-ea"/>
                <a:cs typeface="+mn-cs"/>
              </a:rPr>
              <a:t>Prevent </a:t>
            </a:r>
          </a:p>
          <a:p>
            <a:pPr marL="914400" marR="0" lvl="1" indent="-457200" algn="l" defTabSz="914400" rtl="0" eaLnBrk="1" fontAlgn="auto" latinLnBrk="0" hangingPunct="1">
              <a:lnSpc>
                <a:spcPct val="100000"/>
              </a:lnSpc>
              <a:spcBef>
                <a:spcPts val="0"/>
              </a:spcBef>
              <a:spcAft>
                <a:spcPts val="3000"/>
              </a:spcAft>
              <a:buClr>
                <a:srgbClr val="C00000"/>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Aptos" panose="02110004020202020204"/>
                <a:ea typeface="+mn-ea"/>
                <a:cs typeface="+mn-cs"/>
              </a:rPr>
              <a:t>Support</a:t>
            </a:r>
          </a:p>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n-US" sz="2600" b="0" i="0" u="none" strike="noStrike" kern="1200" cap="none" spc="0" normalizeH="0" baseline="0" noProof="0" dirty="0">
                <a:ln>
                  <a:noFill/>
                </a:ln>
                <a:solidFill>
                  <a:prstClr val="white"/>
                </a:solidFill>
                <a:effectLst/>
                <a:uLnTx/>
                <a:uFillTx/>
                <a:latin typeface="Aptos" panose="02110004020202020204"/>
                <a:ea typeface="+mn-ea"/>
                <a:cs typeface="+mn-cs"/>
              </a:rPr>
              <a:t>Learn more at </a:t>
            </a:r>
            <a:r>
              <a:rPr kumimoji="0" lang="en-US" sz="2600" b="0" i="0" u="none" strike="noStrike" kern="1200" cap="none" spc="0" normalizeH="0" baseline="0" noProof="0" dirty="0">
                <a:ln>
                  <a:noFill/>
                </a:ln>
                <a:solidFill>
                  <a:srgbClr val="FF3828"/>
                </a:solidFill>
                <a:effectLst/>
                <a:uLnTx/>
                <a:uFillTx/>
                <a:latin typeface="Aptos" panose="02110004020202020204"/>
                <a:ea typeface="+mn-ea"/>
                <a:cs typeface="+mn-cs"/>
                <a:hlinkClick r:id="rId4" tooltip="Fentanyl Free ">
                  <a:extLst>
                    <a:ext uri="{A12FA001-AC4F-418D-AE19-62706E023703}">
                      <ahyp:hlinkClr xmlns:ahyp="http://schemas.microsoft.com/office/drawing/2018/hyperlinkcolor" val="tx"/>
                    </a:ext>
                  </a:extLst>
                </a:hlinkClick>
              </a:rPr>
              <a:t>www.dea.gov/fentanylfree</a:t>
            </a:r>
            <a:r>
              <a:rPr kumimoji="0" lang="en-US" sz="2600" b="0" i="0" u="none" strike="noStrike" kern="1200" cap="none" spc="0" normalizeH="0" baseline="0" noProof="0" dirty="0">
                <a:ln>
                  <a:noFill/>
                </a:ln>
                <a:solidFill>
                  <a:srgbClr val="FF3828"/>
                </a:solidFill>
                <a:effectLst/>
                <a:uLnTx/>
                <a:uFillTx/>
                <a:latin typeface="Aptos" panose="02110004020202020204"/>
                <a:ea typeface="+mn-ea"/>
                <a:cs typeface="+mn-cs"/>
              </a:rPr>
              <a:t>  </a:t>
            </a:r>
          </a:p>
        </p:txBody>
      </p:sp>
      <p:sp>
        <p:nvSpPr>
          <p:cNvPr id="14" name="TextBox 13">
            <a:extLst>
              <a:ext uri="{FF2B5EF4-FFF2-40B4-BE49-F238E27FC236}">
                <a16:creationId xmlns:a16="http://schemas.microsoft.com/office/drawing/2014/main" id="{6485EC6B-6A4D-4700-CEFC-0D310ECD613C}"/>
              </a:ext>
            </a:extLst>
          </p:cNvPr>
          <p:cNvSpPr txBox="1"/>
          <p:nvPr/>
        </p:nvSpPr>
        <p:spPr>
          <a:xfrm>
            <a:off x="8026734" y="5352244"/>
            <a:ext cx="3910930" cy="825419"/>
          </a:xfrm>
          <a:prstGeom prst="rect">
            <a:avLst/>
          </a:prstGeom>
          <a:noFill/>
        </p:spPr>
        <p:txBody>
          <a:bodyPr wrap="square" rtlCol="0">
            <a:spAutoFit/>
          </a:bodyPr>
          <a:lstStyle/>
          <a:p>
            <a:pPr marL="0" marR="0" lvl="0" indent="0" algn="ctr" defTabSz="847210" rtl="0" eaLnBrk="1" fontAlgn="auto" latinLnBrk="0" hangingPunct="1">
              <a:lnSpc>
                <a:spcPct val="100000"/>
              </a:lnSpc>
              <a:spcBef>
                <a:spcPts val="0"/>
              </a:spcBef>
              <a:spcAft>
                <a:spcPts val="0"/>
              </a:spcAft>
              <a:buClrTx/>
              <a:buSzTx/>
              <a:buFontTx/>
              <a:buNone/>
              <a:tabLst/>
              <a:defRPr/>
            </a:pPr>
            <a:r>
              <a:rPr kumimoji="0" lang="en-US" sz="1588" b="0" i="1" u="none" strike="noStrike" kern="1200" cap="none" spc="0" normalizeH="0" baseline="0" noProof="0" dirty="0">
                <a:ln>
                  <a:noFill/>
                </a:ln>
                <a:solidFill>
                  <a:prstClr val="white"/>
                </a:solidFill>
                <a:effectLst/>
                <a:uLnTx/>
                <a:uFillTx/>
                <a:latin typeface="Aptos" panose="02110004020202020204"/>
                <a:ea typeface="+mn-ea"/>
                <a:cs typeface="+mn-cs"/>
              </a:rPr>
              <a:t>DEA Administrator Terry Cole announced the launch of Fentanyl Free America on </a:t>
            </a:r>
          </a:p>
          <a:p>
            <a:pPr marL="0" marR="0" lvl="0" indent="0" algn="ctr" defTabSz="847210" rtl="0" eaLnBrk="1" fontAlgn="auto" latinLnBrk="0" hangingPunct="1">
              <a:lnSpc>
                <a:spcPct val="100000"/>
              </a:lnSpc>
              <a:spcBef>
                <a:spcPts val="0"/>
              </a:spcBef>
              <a:spcAft>
                <a:spcPts val="0"/>
              </a:spcAft>
              <a:buClrTx/>
              <a:buSzTx/>
              <a:buFontTx/>
              <a:buNone/>
              <a:tabLst/>
              <a:defRPr/>
            </a:pPr>
            <a:r>
              <a:rPr kumimoji="0" lang="en-US" sz="1588" b="0" i="1" u="none" strike="noStrike" kern="1200" cap="none" spc="0" normalizeH="0" baseline="0" noProof="0" dirty="0">
                <a:ln>
                  <a:noFill/>
                </a:ln>
                <a:solidFill>
                  <a:prstClr val="white"/>
                </a:solidFill>
                <a:effectLst/>
                <a:uLnTx/>
                <a:uFillTx/>
                <a:latin typeface="Aptos" panose="02110004020202020204"/>
                <a:ea typeface="+mn-ea"/>
                <a:cs typeface="+mn-cs"/>
              </a:rPr>
              <a:t>December 3, 2025.</a:t>
            </a:r>
          </a:p>
        </p:txBody>
      </p:sp>
      <p:pic>
        <p:nvPicPr>
          <p:cNvPr id="13" name="Picture 12" descr="Photo of DEA Administrator Terry Cole. ">
            <a:extLst>
              <a:ext uri="{FF2B5EF4-FFF2-40B4-BE49-F238E27FC236}">
                <a16:creationId xmlns:a16="http://schemas.microsoft.com/office/drawing/2014/main" id="{57A41EBC-CAAB-1EBF-457E-7947BA7792E1}"/>
              </a:ext>
            </a:extLst>
          </p:cNvPr>
          <p:cNvPicPr>
            <a:picLocks noChangeAspect="1"/>
          </p:cNvPicPr>
          <p:nvPr/>
        </p:nvPicPr>
        <p:blipFill>
          <a:blip r:embed="rId5"/>
          <a:stretch>
            <a:fillRect/>
          </a:stretch>
        </p:blipFill>
        <p:spPr>
          <a:xfrm>
            <a:off x="8503200" y="1623486"/>
            <a:ext cx="2957999" cy="3697499"/>
          </a:xfrm>
          <a:prstGeom prst="rect">
            <a:avLst/>
          </a:prstGeom>
        </p:spPr>
      </p:pic>
      <p:sp>
        <p:nvSpPr>
          <p:cNvPr id="5" name="TextBox 4">
            <a:extLst>
              <a:ext uri="{FF2B5EF4-FFF2-40B4-BE49-F238E27FC236}">
                <a16:creationId xmlns:a16="http://schemas.microsoft.com/office/drawing/2014/main" id="{8F4E5FF7-699C-F63A-D050-9A6EE92FED32}"/>
              </a:ext>
            </a:extLst>
          </p:cNvPr>
          <p:cNvSpPr txBox="1"/>
          <p:nvPr/>
        </p:nvSpPr>
        <p:spPr>
          <a:xfrm>
            <a:off x="2455487" y="35867"/>
            <a:ext cx="4627848" cy="1169551"/>
          </a:xfrm>
          <a:prstGeom prst="rect">
            <a:avLst/>
          </a:prstGeom>
          <a:noFill/>
        </p:spPr>
        <p:txBody>
          <a:bodyPr wrap="square" rtlCol="0">
            <a:spAutoFit/>
          </a:bodyPr>
          <a:lstStyle/>
          <a:p>
            <a:pPr marL="158750" lvl="0">
              <a:buClr>
                <a:srgbClr val="000000"/>
              </a:buClr>
              <a:buSzPts val="1100"/>
              <a:defRPr/>
            </a:pPr>
            <a:r>
              <a:rPr lang="en-US" sz="700" dirty="0"/>
              <a:t>Speaker Notes: </a:t>
            </a:r>
          </a:p>
          <a:p>
            <a:pPr marL="158750" lvl="0">
              <a:buClr>
                <a:srgbClr val="000000"/>
              </a:buClr>
              <a:buSzPts val="1100"/>
              <a:defRPr/>
            </a:pPr>
            <a:r>
              <a:rPr lang="en-US" sz="700" dirty="0"/>
              <a:t>On December 3, 2025, DEA Administrator Terry Cole launched Fentanyl Free America, a multi-faceted effort to save American lives from synthetic opioids by disrupting the fentanyl supply chain to reduce its availability.</a:t>
            </a:r>
          </a:p>
          <a:p>
            <a:pPr marL="158750" indent="0">
              <a:buNone/>
            </a:pPr>
            <a:r>
              <a:rPr lang="en-US" sz="700" dirty="0"/>
              <a:t>Fentanyl Free America has three components:</a:t>
            </a:r>
          </a:p>
          <a:p>
            <a:pPr marL="158750" indent="0">
              <a:buNone/>
            </a:pPr>
            <a:r>
              <a:rPr lang="en-US" sz="700" dirty="0"/>
              <a:t>Protect Americans from drug traffickers;</a:t>
            </a:r>
          </a:p>
          <a:p>
            <a:pPr marL="158750" indent="0">
              <a:buNone/>
            </a:pPr>
            <a:r>
              <a:rPr lang="en-US" sz="700" dirty="0"/>
              <a:t>Prevent fentanyl use, especially among young people; and</a:t>
            </a:r>
          </a:p>
          <a:p>
            <a:pPr marL="158750" indent="0">
              <a:buNone/>
            </a:pPr>
            <a:r>
              <a:rPr lang="en-US" sz="700" dirty="0"/>
              <a:t>Support those affected by fentanyl, to include those suffering from addiction and their loved ones.</a:t>
            </a:r>
          </a:p>
          <a:p>
            <a:pPr marL="158750" indent="0">
              <a:buNone/>
            </a:pPr>
            <a:r>
              <a:rPr lang="en-US" sz="700" dirty="0"/>
              <a:t>In today’s presentation we will discuss how DEA and its partners do this work.  </a:t>
            </a:r>
          </a:p>
          <a:p>
            <a:pPr marL="158750" indent="0">
              <a:buNone/>
            </a:pPr>
            <a:r>
              <a:rPr lang="en-US" sz="700" dirty="0"/>
              <a:t>However, if there is one thing I would like you to leave here today knowing, it is the Fentanyl Free America web address, </a:t>
            </a:r>
            <a:r>
              <a:rPr lang="en-US" sz="700" dirty="0">
                <a:hlinkClick r:id="rId6" tooltip="Fentanyl Free America"/>
              </a:rPr>
              <a:t>dea.gov/</a:t>
            </a:r>
            <a:r>
              <a:rPr lang="en-US" sz="700" dirty="0" err="1">
                <a:hlinkClick r:id="rId6" tooltip="Fentanyl Free America"/>
              </a:rPr>
              <a:t>fentanylfree</a:t>
            </a:r>
            <a:r>
              <a:rPr lang="en-US" sz="700" dirty="0"/>
              <a:t>, to visit and share with your friends and colleagues.</a:t>
            </a:r>
          </a:p>
        </p:txBody>
      </p:sp>
      <p:pic>
        <p:nvPicPr>
          <p:cNvPr id="9" name="Picture 8">
            <a:extLst>
              <a:ext uri="{FF2B5EF4-FFF2-40B4-BE49-F238E27FC236}">
                <a16:creationId xmlns:a16="http://schemas.microsoft.com/office/drawing/2014/main" id="{DB848035-DD0B-6C03-6F68-553D9E2200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tretch>
            <a:fillRect/>
          </a:stretch>
        </p:blipFill>
        <p:spPr>
          <a:xfrm rot="16200000">
            <a:off x="2673895" y="-2667635"/>
            <a:ext cx="6850471" cy="12185738"/>
          </a:xfrm>
          <a:prstGeom prst="rect">
            <a:avLst/>
          </a:prstGeom>
        </p:spPr>
      </p:pic>
      <p:sp>
        <p:nvSpPr>
          <p:cNvPr id="2" name="Rectangle 1">
            <a:extLst>
              <a:ext uri="{FF2B5EF4-FFF2-40B4-BE49-F238E27FC236}">
                <a16:creationId xmlns:a16="http://schemas.microsoft.com/office/drawing/2014/main" id="{1C310C04-3F73-900D-95E2-E4AF5EF3F039}"/>
              </a:ext>
              <a:ext uri="{C183D7F6-B498-43B3-948B-1728B52AA6E4}">
                <adec:decorative xmlns:adec="http://schemas.microsoft.com/office/drawing/2017/decorative" val="1"/>
              </a:ext>
            </a:extLst>
          </p:cNvPr>
          <p:cNvSpPr>
            <a:spLocks/>
          </p:cNvSpPr>
          <p:nvPr/>
        </p:nvSpPr>
        <p:spPr>
          <a:xfrm>
            <a:off x="0" y="1592227"/>
            <a:ext cx="12185739"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5" name="Slide Number Placeholder 54">
            <a:extLst>
              <a:ext uri="{FF2B5EF4-FFF2-40B4-BE49-F238E27FC236}">
                <a16:creationId xmlns:a16="http://schemas.microsoft.com/office/drawing/2014/main" id="{1880F231-224D-0D04-9543-25BD466E9514}"/>
              </a:ext>
            </a:extLst>
          </p:cNvPr>
          <p:cNvSpPr>
            <a:spLocks noGrp="1"/>
          </p:cNvSpPr>
          <p:nvPr>
            <p:ph type="sldNum" sz="quarter" idx="4294967295"/>
          </p:nvPr>
        </p:nvSpPr>
        <p:spPr>
          <a:xfrm>
            <a:off x="11713028" y="6383564"/>
            <a:ext cx="450939" cy="45602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447BB2B-ED08-DE44-A114-EDC612879DA1}"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0FC91A12-2DBB-DF3C-699D-EDDCCB4D74BF}"/>
              </a:ext>
              <a:ext uri="{C183D7F6-B498-43B3-948B-1728B52AA6E4}">
                <adec:decorative xmlns:adec="http://schemas.microsoft.com/office/drawing/2017/decorative" val="1"/>
              </a:ext>
            </a:extLst>
          </p:cNvPr>
          <p:cNvPicPr/>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413260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014E-7B2E-13D2-4BFC-6A631BF15A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C5A647-057E-68EA-D9C4-D7C190A4D755}"/>
              </a:ext>
            </a:extLst>
          </p:cNvPr>
          <p:cNvSpPr txBox="1">
            <a:spLocks noGrp="1"/>
          </p:cNvSpPr>
          <p:nvPr>
            <p:ph type="title" idx="4294967295"/>
          </p:nvPr>
        </p:nvSpPr>
        <p:spPr>
          <a:xfrm>
            <a:off x="8327634" y="999550"/>
            <a:ext cx="40853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JOIN THE FIGHT</a:t>
            </a:r>
          </a:p>
        </p:txBody>
      </p:sp>
      <p:pic>
        <p:nvPicPr>
          <p:cNvPr id="15" name="Picture 14" descr="Logo: Fentanyl Free America. Protect, Prevent, Support. ">
            <a:extLst>
              <a:ext uri="{FF2B5EF4-FFF2-40B4-BE49-F238E27FC236}">
                <a16:creationId xmlns:a16="http://schemas.microsoft.com/office/drawing/2014/main" id="{C337037C-AA7B-DB85-BB74-DF4DC57F0F6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0" y="93951"/>
            <a:ext cx="2618772" cy="1432699"/>
          </a:xfrm>
          <a:prstGeom prst="rect">
            <a:avLst/>
          </a:prstGeom>
        </p:spPr>
      </p:pic>
      <p:sp>
        <p:nvSpPr>
          <p:cNvPr id="10" name="TextBox 9">
            <a:extLst>
              <a:ext uri="{FF2B5EF4-FFF2-40B4-BE49-F238E27FC236}">
                <a16:creationId xmlns:a16="http://schemas.microsoft.com/office/drawing/2014/main" id="{2781ED61-5031-9559-E92F-C1EAD8897F8B}"/>
              </a:ext>
              <a:ext uri="{C183D7F6-B498-43B3-948B-1728B52AA6E4}">
                <adec:decorative xmlns:adec="http://schemas.microsoft.com/office/drawing/2017/decorative" val="0"/>
              </a:ext>
            </a:extLst>
          </p:cNvPr>
          <p:cNvSpPr txBox="1"/>
          <p:nvPr/>
        </p:nvSpPr>
        <p:spPr>
          <a:xfrm>
            <a:off x="189436" y="6378892"/>
            <a:ext cx="3206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21E3E"/>
                </a:solidFill>
                <a:effectLst/>
                <a:uLnTx/>
                <a:uFillTx/>
                <a:latin typeface="Arial" panose="020B0604020202020204" pitchFamily="34" charset="0"/>
                <a:ea typeface="+mn-ea"/>
                <a:cs typeface="Arial" panose="020B0604020202020204" pitchFamily="34" charset="0"/>
              </a:rPr>
              <a:t>DRUG ENFORCEMENT ADMINISTRATION</a:t>
            </a:r>
          </a:p>
        </p:txBody>
      </p:sp>
      <p:sp>
        <p:nvSpPr>
          <p:cNvPr id="3" name="TextBox 2">
            <a:extLst>
              <a:ext uri="{FF2B5EF4-FFF2-40B4-BE49-F238E27FC236}">
                <a16:creationId xmlns:a16="http://schemas.microsoft.com/office/drawing/2014/main" id="{60541AFC-6EA9-CE54-FF90-C9D57071B595}"/>
              </a:ext>
            </a:extLst>
          </p:cNvPr>
          <p:cNvSpPr txBox="1"/>
          <p:nvPr/>
        </p:nvSpPr>
        <p:spPr>
          <a:xfrm>
            <a:off x="639439" y="1819598"/>
            <a:ext cx="7500421" cy="41703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Opportunities:</a:t>
            </a:r>
          </a:p>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Educate public – especially young people -- about dangers associated with fentanyl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Connect people with information, resources, and support</a:t>
            </a:r>
          </a:p>
          <a:p>
            <a:pPr marL="742950" marR="0" lvl="1" indent="-285750" algn="l" defTabSz="914400" rtl="0" eaLnBrk="1" fontAlgn="auto" latinLnBrk="0" hangingPunct="1">
              <a:lnSpc>
                <a:spcPct val="100000"/>
              </a:lnSpc>
              <a:spcBef>
                <a:spcPts val="0"/>
              </a:spcBef>
              <a:spcAft>
                <a:spcPts val="3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Participate in efforts, such as Drug Take Back events, to remove drugs from our communities</a:t>
            </a:r>
          </a:p>
          <a:p>
            <a:pPr marL="285750" marR="0" lvl="0" indent="-285750" algn="l" defTabSz="914400" rtl="0" eaLnBrk="1" fontAlgn="auto" latinLnBrk="0" hangingPunct="1">
              <a:lnSpc>
                <a:spcPct val="100000"/>
              </a:lnSpc>
              <a:spcBef>
                <a:spcPts val="0"/>
              </a:spcBef>
              <a:spcAft>
                <a:spcPts val="0"/>
              </a:spcAft>
              <a:buClr>
                <a:srgbClr val="C00000"/>
              </a:buClr>
              <a:buSzTx/>
              <a:buFont typeface="System Font Regular"/>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hlinkClick r:id="rId4" tooltip="Promotional Materials">
                  <a:extLst>
                    <a:ext uri="{A12FA001-AC4F-418D-AE19-62706E023703}">
                      <ahyp:hlinkClr xmlns:ahyp="http://schemas.microsoft.com/office/drawing/2018/hyperlinkcolor" val="tx"/>
                    </a:ext>
                  </a:extLst>
                </a:hlinkClick>
              </a:rPr>
              <a:t>www.dea.gov/fentanylfree/promote</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Toolbox: Billboards, Fact Sheet, Logo, Posters, Public Service Announcements, Social Media</a:t>
            </a:r>
          </a:p>
        </p:txBody>
      </p:sp>
      <p:sp>
        <p:nvSpPr>
          <p:cNvPr id="5" name="TextBox 4">
            <a:extLst>
              <a:ext uri="{FF2B5EF4-FFF2-40B4-BE49-F238E27FC236}">
                <a16:creationId xmlns:a16="http://schemas.microsoft.com/office/drawing/2014/main" id="{1D5B9599-1E09-D229-85E3-66D47288F91E}"/>
              </a:ext>
            </a:extLst>
          </p:cNvPr>
          <p:cNvSpPr txBox="1"/>
          <p:nvPr/>
        </p:nvSpPr>
        <p:spPr>
          <a:xfrm>
            <a:off x="3133481" y="93951"/>
            <a:ext cx="7290679" cy="1277273"/>
          </a:xfrm>
          <a:prstGeom prst="rect">
            <a:avLst/>
          </a:prstGeom>
          <a:noFill/>
        </p:spPr>
        <p:txBody>
          <a:bodyPr wrap="square" rtlCol="0">
            <a:spAutoFit/>
          </a:bodyPr>
          <a:lstStyle/>
          <a:p>
            <a:r>
              <a:rPr lang="en-US" sz="1100" dirty="0"/>
              <a:t>Speaker Notes: </a:t>
            </a:r>
          </a:p>
          <a:p>
            <a:r>
              <a:rPr lang="en-US" sz="1100" dirty="0"/>
              <a:t>Finally, I ask you today to Join the Fight!</a:t>
            </a:r>
          </a:p>
          <a:p>
            <a:r>
              <a:rPr lang="en-US" sz="1100" dirty="0"/>
              <a:t>We need every American’s assistance to save lives from fentanyl and other deadly drugs.</a:t>
            </a:r>
          </a:p>
          <a:p>
            <a:r>
              <a:rPr lang="en-US" sz="1100" dirty="0"/>
              <a:t>Please share what you have seen here today, through conversations and connections.</a:t>
            </a:r>
          </a:p>
          <a:p>
            <a:r>
              <a:rPr lang="en-US" sz="1100" dirty="0"/>
              <a:t>Participate in Take Back events that remove unwanted medications from our homes and communities.</a:t>
            </a:r>
          </a:p>
          <a:p>
            <a:r>
              <a:rPr lang="en-US" sz="1100" dirty="0"/>
              <a:t>And go to the Promote page to access resources you can use to get the word out.</a:t>
            </a:r>
          </a:p>
          <a:p>
            <a:endParaRPr lang="en-US" sz="1100" dirty="0"/>
          </a:p>
        </p:txBody>
      </p:sp>
      <p:pic>
        <p:nvPicPr>
          <p:cNvPr id="9" name="Picture 8">
            <a:extLst>
              <a:ext uri="{FF2B5EF4-FFF2-40B4-BE49-F238E27FC236}">
                <a16:creationId xmlns:a16="http://schemas.microsoft.com/office/drawing/2014/main" id="{171EA74D-D9C3-F02E-0BD0-02C841497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rot="16200000">
            <a:off x="2673895" y="-2667635"/>
            <a:ext cx="6850471" cy="12185738"/>
          </a:xfrm>
          <a:prstGeom prst="rect">
            <a:avLst/>
          </a:prstGeom>
        </p:spPr>
      </p:pic>
      <p:sp>
        <p:nvSpPr>
          <p:cNvPr id="2" name="Rectangle 1">
            <a:extLst>
              <a:ext uri="{FF2B5EF4-FFF2-40B4-BE49-F238E27FC236}">
                <a16:creationId xmlns:a16="http://schemas.microsoft.com/office/drawing/2014/main" id="{CE4F9512-61AA-5794-716A-C0752D219B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592227"/>
            <a:ext cx="12185738" cy="4647954"/>
          </a:xfrm>
          <a:prstGeom prst="rect">
            <a:avLst/>
          </a:prstGeom>
          <a:solidFill>
            <a:srgbClr val="131E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28DA7269-AB99-C306-6EEF-39471BCD699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27634" y="2008862"/>
            <a:ext cx="3253740" cy="3256911"/>
          </a:xfrm>
          <a:prstGeom prst="rect">
            <a:avLst/>
          </a:prstGeom>
        </p:spPr>
      </p:pic>
      <p:sp>
        <p:nvSpPr>
          <p:cNvPr id="55" name="Slide Number Placeholder 54">
            <a:extLst>
              <a:ext uri="{FF2B5EF4-FFF2-40B4-BE49-F238E27FC236}">
                <a16:creationId xmlns:a16="http://schemas.microsoft.com/office/drawing/2014/main" id="{A1045A3E-C723-36F7-A9A7-010714101A84}"/>
              </a:ext>
            </a:extLst>
          </p:cNvPr>
          <p:cNvSpPr>
            <a:spLocks noGrp="1"/>
          </p:cNvSpPr>
          <p:nvPr>
            <p:ph type="sldNum" sz="quarter" idx="12"/>
          </p:nvPr>
        </p:nvSpPr>
        <p:spPr>
          <a:xfrm>
            <a:off x="9259364" y="637889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47BB2B-ED08-DE44-A114-EDC612879DA1}"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srgbClr val="121E3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F556C41-AF30-9B08-0F68-E80A37B7F20C}"/>
              </a:ext>
              <a:ext uri="{C183D7F6-B498-43B3-948B-1728B52AA6E4}">
                <adec:decorative xmlns:adec="http://schemas.microsoft.com/office/drawing/2017/decorative" val="1"/>
              </a:ext>
            </a:extLst>
          </p:cNvPr>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463063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35287"/>
            <a:ext cx="12192000" cy="1325562"/>
          </a:xfrm>
        </p:spPr>
        <p:txBody>
          <a:bodyPr>
            <a:normAutofit/>
          </a:bodyPr>
          <a:lstStyle/>
          <a:p>
            <a:pPr algn="ctr"/>
            <a:r>
              <a:rPr lang="en-US">
                <a:ln w="3175">
                  <a:solidFill>
                    <a:schemeClr val="tx1"/>
                  </a:solidFill>
                </a:ln>
                <a:solidFill>
                  <a:schemeClr val="bg1"/>
                </a:solidFill>
                <a:effectLst>
                  <a:outerShdw blurRad="50800" dist="38100" dir="2700000" algn="tl" rotWithShape="0">
                    <a:prstClr val="black">
                      <a:alpha val="40000"/>
                    </a:prstClr>
                  </a:outerShdw>
                </a:effectLst>
              </a:rPr>
              <a:t>Thank You!</a:t>
            </a:r>
            <a:endParaRPr lang="en-US" dirty="0">
              <a:ln w="3175">
                <a:solidFill>
                  <a:schemeClr val="tx1"/>
                </a:solidFill>
              </a:ln>
              <a:solidFill>
                <a:schemeClr val="bg1"/>
              </a:solidFill>
              <a:effectLst>
                <a:outerShdw blurRad="50800" dist="38100" dir="2700000" algn="tl" rotWithShape="0">
                  <a:prstClr val="black">
                    <a:alpha val="40000"/>
                  </a:prstClr>
                </a:outerShdw>
              </a:effectLst>
            </a:endParaRPr>
          </a:p>
        </p:txBody>
      </p:sp>
      <p:sp>
        <p:nvSpPr>
          <p:cNvPr id="12" name="Content Placeholder 11">
            <a:extLst>
              <a:ext uri="{FF2B5EF4-FFF2-40B4-BE49-F238E27FC236}">
                <a16:creationId xmlns:a16="http://schemas.microsoft.com/office/drawing/2014/main" id="{62C1D47F-D418-F147-EAA3-9A8989247F50}"/>
              </a:ext>
            </a:extLst>
          </p:cNvPr>
          <p:cNvSpPr>
            <a:spLocks noGrp="1"/>
          </p:cNvSpPr>
          <p:nvPr>
            <p:ph idx="4294967295"/>
          </p:nvPr>
        </p:nvSpPr>
        <p:spPr>
          <a:xfrm>
            <a:off x="1284287" y="3396343"/>
            <a:ext cx="9623425" cy="2070100"/>
          </a:xfrm>
        </p:spPr>
        <p:txBody>
          <a:bodyPr/>
          <a:lstStyle/>
          <a:p>
            <a:pPr marL="0" indent="0" algn="ctr">
              <a:buNone/>
            </a:pPr>
            <a:r>
              <a:rPr lang="en-US" sz="2400" b="1">
                <a:ln w="3175">
                  <a:solidFill>
                    <a:schemeClr val="tx1"/>
                  </a:solidFill>
                </a:ln>
                <a:solidFill>
                  <a:schemeClr val="bg1"/>
                </a:solidFill>
                <a:effectLst>
                  <a:outerShdw blurRad="50800" dist="38100" dir="2700000" algn="tl" rotWithShape="0">
                    <a:prstClr val="black">
                      <a:alpha val="40000"/>
                    </a:prstClr>
                  </a:outerShdw>
                </a:effectLst>
              </a:rPr>
              <a:t>Presenter Name</a:t>
            </a:r>
          </a:p>
          <a:p>
            <a:pPr marL="0" indent="0" algn="ctr">
              <a:buNone/>
            </a:pPr>
            <a:r>
              <a:rPr lang="en-US" sz="2000" b="1">
                <a:ln w="3175">
                  <a:solidFill>
                    <a:schemeClr val="tx1"/>
                  </a:solidFill>
                </a:ln>
                <a:solidFill>
                  <a:schemeClr val="bg1"/>
                </a:solidFill>
                <a:effectLst>
                  <a:outerShdw blurRad="50800" dist="38100" dir="2700000" algn="tl" rotWithShape="0">
                    <a:prstClr val="black">
                      <a:alpha val="40000"/>
                    </a:prstClr>
                  </a:outerShdw>
                </a:effectLst>
              </a:rPr>
              <a:t>Contact Info</a:t>
            </a:r>
            <a:endParaRPr lang="en-US" sz="2000" b="1" dirty="0">
              <a:ln w="3175">
                <a:solidFill>
                  <a:schemeClr val="tx1"/>
                </a:solidFill>
              </a:ln>
              <a:solidFill>
                <a:schemeClr val="bg1"/>
              </a:solidFill>
              <a:effectLst>
                <a:outerShdw blurRad="50800" dist="38100" dir="2700000" algn="tl" rotWithShape="0">
                  <a:prstClr val="black">
                    <a:alpha val="40000"/>
                  </a:prstClr>
                </a:outerShdw>
              </a:effectLst>
            </a:endParaRPr>
          </a:p>
        </p:txBody>
      </p:sp>
      <p:sp>
        <p:nvSpPr>
          <p:cNvPr id="3" name="Slide Number Placeholder 2">
            <a:extLst>
              <a:ext uri="{FF2B5EF4-FFF2-40B4-BE49-F238E27FC236}">
                <a16:creationId xmlns:a16="http://schemas.microsoft.com/office/drawing/2014/main" id="{CB4B6EEA-ED3D-6FEC-8FA4-02252781D6B9}"/>
              </a:ext>
            </a:extLst>
          </p:cNvPr>
          <p:cNvSpPr>
            <a:spLocks noGrp="1"/>
          </p:cNvSpPr>
          <p:nvPr>
            <p:ph type="sldNum" sz="quarter" idx="4"/>
          </p:nvPr>
        </p:nvSpPr>
        <p:spPr/>
        <p:txBody>
          <a:bodyPr/>
          <a:lstStyle/>
          <a:p>
            <a:fld id="{017D9891-871D-D84C-B216-77B96298C297}" type="slidenum">
              <a:rPr lang="en-US" smtClean="0"/>
              <a:pPr/>
              <a:t>31</a:t>
            </a:fld>
            <a:endParaRPr lang="en-US" dirty="0"/>
          </a:p>
        </p:txBody>
      </p:sp>
      <p:pic>
        <p:nvPicPr>
          <p:cNvPr id="4" name="Picture 3">
            <a:extLst>
              <a:ext uri="{FF2B5EF4-FFF2-40B4-BE49-F238E27FC236}">
                <a16:creationId xmlns:a16="http://schemas.microsoft.com/office/drawing/2014/main" id="{4FB909FD-10BC-C3D1-9650-AA906B8A1D44}"/>
              </a:ext>
              <a:ext uri="{C183D7F6-B498-43B3-948B-1728B52AA6E4}">
                <adec:decorative xmlns:adec="http://schemas.microsoft.com/office/drawing/2017/decorative" val="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8632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348"/>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97DA92-8922-4A06-66CC-6D12A0EA0BF6}"/>
              </a:ext>
              <a:ext uri="{C183D7F6-B498-43B3-948B-1728B52AA6E4}">
                <adec:decorative xmlns:adec="http://schemas.microsoft.com/office/drawing/2017/decorative" val="0"/>
              </a:ext>
            </a:extLst>
          </p:cNvPr>
          <p:cNvSpPr>
            <a:spLocks noGrp="1"/>
          </p:cNvSpPr>
          <p:nvPr>
            <p:ph type="title"/>
          </p:nvPr>
        </p:nvSpPr>
        <p:spPr>
          <a:xfrm>
            <a:off x="2651146" y="0"/>
            <a:ext cx="8702654" cy="1325563"/>
          </a:xfrm>
        </p:spPr>
        <p:txBody>
          <a:bodyPr vert="horz" lIns="91440" tIns="45720" rIns="91440" bIns="45720" rtlCol="0" anchor="b">
            <a:normAutofit/>
          </a:bodyPr>
          <a:lstStyle/>
          <a:p>
            <a:r>
              <a:rPr lang="en-US" dirty="0"/>
              <a:t>Drug Overdose Crisis</a:t>
            </a:r>
          </a:p>
        </p:txBody>
      </p:sp>
      <p:sp>
        <p:nvSpPr>
          <p:cNvPr id="12" name="Content Placeholder 11">
            <a:extLst>
              <a:ext uri="{FF2B5EF4-FFF2-40B4-BE49-F238E27FC236}">
                <a16:creationId xmlns:a16="http://schemas.microsoft.com/office/drawing/2014/main" id="{86E6DB3B-9DF3-DF4E-9B53-5D0D232BBAD8}"/>
              </a:ext>
            </a:extLst>
          </p:cNvPr>
          <p:cNvSpPr>
            <a:spLocks noGrp="1"/>
          </p:cNvSpPr>
          <p:nvPr>
            <p:ph idx="1"/>
          </p:nvPr>
        </p:nvSpPr>
        <p:spPr>
          <a:xfrm>
            <a:off x="886968" y="2298223"/>
            <a:ext cx="10466832" cy="3878740"/>
          </a:xfrm>
          <a:noFill/>
        </p:spPr>
        <p:txBody>
          <a:bodyPr lIns="91440" tIns="91440" rIns="91440" bIns="91440">
            <a:normAutofit/>
          </a:bodyPr>
          <a:lstStyle/>
          <a:p>
            <a:pPr marL="0" indent="0" algn="ctr">
              <a:buNone/>
            </a:pPr>
            <a:r>
              <a:rPr lang="en-US" sz="4400" dirty="0"/>
              <a:t>The </a:t>
            </a:r>
            <a:r>
              <a:rPr lang="en-US" sz="4400" b="1" dirty="0"/>
              <a:t>drug overdose crisis </a:t>
            </a:r>
            <a:r>
              <a:rPr lang="en-US" sz="4400" dirty="0"/>
              <a:t>is a clear and present </a:t>
            </a:r>
            <a:r>
              <a:rPr lang="en-US" sz="4400" b="1" dirty="0">
                <a:solidFill>
                  <a:srgbClr val="C00000"/>
                </a:solidFill>
              </a:rPr>
              <a:t>public safety</a:t>
            </a:r>
            <a:r>
              <a:rPr lang="en-US" sz="4400" dirty="0">
                <a:solidFill>
                  <a:srgbClr val="C00000"/>
                </a:solidFill>
              </a:rPr>
              <a:t>, </a:t>
            </a:r>
            <a:r>
              <a:rPr lang="en-US" sz="4400" b="1" dirty="0">
                <a:solidFill>
                  <a:srgbClr val="C00000"/>
                </a:solidFill>
              </a:rPr>
              <a:t>public health</a:t>
            </a:r>
            <a:r>
              <a:rPr lang="en-US" sz="4400" dirty="0">
                <a:solidFill>
                  <a:srgbClr val="C00000"/>
                </a:solidFill>
              </a:rPr>
              <a:t>, and </a:t>
            </a:r>
            <a:r>
              <a:rPr lang="en-US" sz="4400" b="1" dirty="0">
                <a:solidFill>
                  <a:srgbClr val="C00000"/>
                </a:solidFill>
              </a:rPr>
              <a:t>national security threat</a:t>
            </a:r>
            <a:r>
              <a:rPr lang="en-US" sz="4400" dirty="0"/>
              <a:t>.</a:t>
            </a:r>
          </a:p>
        </p:txBody>
      </p:sp>
      <p:sp>
        <p:nvSpPr>
          <p:cNvPr id="4" name="TextBox 3">
            <a:extLst>
              <a:ext uri="{FF2B5EF4-FFF2-40B4-BE49-F238E27FC236}">
                <a16:creationId xmlns:a16="http://schemas.microsoft.com/office/drawing/2014/main" id="{E783C3B7-2A02-72E2-8DA2-6BEC456B1B1C}"/>
              </a:ext>
            </a:extLst>
          </p:cNvPr>
          <p:cNvSpPr txBox="1"/>
          <p:nvPr/>
        </p:nvSpPr>
        <p:spPr>
          <a:xfrm>
            <a:off x="5376771" y="4791968"/>
            <a:ext cx="6157732" cy="1384995"/>
          </a:xfrm>
          <a:prstGeom prst="rect">
            <a:avLst/>
          </a:prstGeom>
          <a:noFill/>
        </p:spPr>
        <p:txBody>
          <a:bodyPr wrap="square" rtlCol="0">
            <a:spAutoFit/>
          </a:bodyPr>
          <a:lstStyle/>
          <a:p>
            <a:r>
              <a:rPr lang="en-US" sz="1200" dirty="0"/>
              <a:t>Speaker Notes: </a:t>
            </a:r>
          </a:p>
          <a:p>
            <a:r>
              <a:rPr lang="en-US" sz="1200" dirty="0"/>
              <a:t>We are here today to talk about the drug overdose crisis.  It is one of the greatest threats to the safety, health and well-being in every community across America.   </a:t>
            </a:r>
          </a:p>
          <a:p>
            <a:r>
              <a:rPr lang="en-US" sz="1200" dirty="0"/>
              <a:t>DEA is doing everything it can to keep dangerous and deadly drugs out of your community, but we need your help.  We need you to be educated about the dangers of today’s drugs.  As we will discuss, some of these drugs are so lethal that experimenting with them just one time – could be deadly.    </a:t>
            </a:r>
          </a:p>
        </p:txBody>
      </p:sp>
      <p:sp>
        <p:nvSpPr>
          <p:cNvPr id="2" name="Slide Number Placeholder 1">
            <a:extLst>
              <a:ext uri="{FF2B5EF4-FFF2-40B4-BE49-F238E27FC236}">
                <a16:creationId xmlns:a16="http://schemas.microsoft.com/office/drawing/2014/main" id="{628206F5-6FA9-48F6-1814-47DD473969C0}"/>
              </a:ext>
            </a:extLst>
          </p:cNvPr>
          <p:cNvSpPr>
            <a:spLocks noGrp="1"/>
          </p:cNvSpPr>
          <p:nvPr>
            <p:ph type="sldNum" sz="quarter" idx="4"/>
          </p:nvPr>
        </p:nvSpPr>
        <p:spPr>
          <a:xfrm>
            <a:off x="11534503" y="6188497"/>
            <a:ext cx="548640" cy="554523"/>
          </a:xfrm>
        </p:spPr>
        <p:txBody>
          <a:bodyPr/>
          <a:lstStyle/>
          <a:p>
            <a:fld id="{017D9891-871D-D84C-B216-77B96298C297}" type="slidenum">
              <a:rPr lang="en-US" smtClean="0"/>
              <a:pPr/>
              <a:t>4</a:t>
            </a:fld>
            <a:endParaRPr lang="en-US" dirty="0"/>
          </a:p>
        </p:txBody>
      </p:sp>
      <p:pic>
        <p:nvPicPr>
          <p:cNvPr id="5" name="Picture 4">
            <a:extLst>
              <a:ext uri="{FF2B5EF4-FFF2-40B4-BE49-F238E27FC236}">
                <a16:creationId xmlns:a16="http://schemas.microsoft.com/office/drawing/2014/main" id="{C621FDAD-C1DD-D4C0-B80C-B57980DF8AD5}"/>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032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343400"/>
            <a:ext cx="12192000"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mn-lt"/>
                <a:ea typeface="+mn-ea"/>
                <a:cs typeface="Calibri" panose="020F0502020204030204" pitchFamily="34" charset="0"/>
              </a:rPr>
              <a:t>On average, 189 people </a:t>
            </a:r>
            <a:br>
              <a:rPr kumimoji="0" lang="en-US" sz="4000" b="1" i="0" u="none" strike="noStrike" kern="1200" cap="none" spc="0" normalizeH="0" baseline="0" noProof="0" dirty="0">
                <a:ln>
                  <a:noFill/>
                </a:ln>
                <a:solidFill>
                  <a:srgbClr val="C00000"/>
                </a:solidFill>
                <a:effectLst/>
                <a:uLnTx/>
                <a:uFillTx/>
                <a:latin typeface="+mn-lt"/>
                <a:ea typeface="+mn-ea"/>
                <a:cs typeface="Calibri" panose="020F0502020204030204" pitchFamily="34" charset="0"/>
              </a:rPr>
            </a:br>
            <a:r>
              <a:rPr kumimoji="0" lang="en-US" sz="4000" b="1" i="0" u="none" strike="noStrike" kern="1200" cap="none" spc="0" normalizeH="0" baseline="0" noProof="0" dirty="0">
                <a:ln>
                  <a:noFill/>
                </a:ln>
                <a:solidFill>
                  <a:srgbClr val="C00000"/>
                </a:solidFill>
                <a:effectLst/>
                <a:uLnTx/>
                <a:uFillTx/>
                <a:latin typeface="+mn-lt"/>
                <a:ea typeface="+mn-ea"/>
                <a:cs typeface="Calibri" panose="020F0502020204030204" pitchFamily="34" charset="0"/>
              </a:rPr>
              <a:t>die of a drug overdose </a:t>
            </a:r>
            <a:br>
              <a:rPr kumimoji="0" lang="en-US" sz="4000" b="1" i="0" u="none" strike="noStrike" kern="1200" cap="none" spc="0" normalizeH="0" baseline="0" noProof="0" dirty="0">
                <a:ln>
                  <a:noFill/>
                </a:ln>
                <a:solidFill>
                  <a:srgbClr val="C00000"/>
                </a:solidFill>
                <a:effectLst/>
                <a:uLnTx/>
                <a:uFillTx/>
                <a:latin typeface="+mn-lt"/>
                <a:ea typeface="+mn-ea"/>
                <a:cs typeface="Calibri" panose="020F0502020204030204" pitchFamily="34" charset="0"/>
              </a:rPr>
            </a:br>
            <a:r>
              <a:rPr kumimoji="0" lang="en-US" sz="4000" b="1" i="0" u="none" strike="noStrike" kern="1200" cap="none" spc="0" normalizeH="0" baseline="0" noProof="0" dirty="0">
                <a:ln>
                  <a:noFill/>
                </a:ln>
                <a:solidFill>
                  <a:srgbClr val="C00000"/>
                </a:solidFill>
                <a:effectLst/>
                <a:uLnTx/>
                <a:uFillTx/>
                <a:latin typeface="+mn-lt"/>
                <a:ea typeface="+mn-ea"/>
                <a:cs typeface="Calibri" panose="020F0502020204030204" pitchFamily="34" charset="0"/>
              </a:rPr>
              <a:t>every day in the U.S.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555" y="709858"/>
            <a:ext cx="6758445" cy="3023942"/>
          </a:xfrm>
          <a:prstGeom prst="rect">
            <a:avLst/>
          </a:prstGeom>
        </p:spPr>
      </p:pic>
      <p:sp>
        <p:nvSpPr>
          <p:cNvPr id="2" name="Slide Number Placeholder 1">
            <a:extLst>
              <a:ext uri="{FF2B5EF4-FFF2-40B4-BE49-F238E27FC236}">
                <a16:creationId xmlns:a16="http://schemas.microsoft.com/office/drawing/2014/main" id="{237417FB-624E-E702-C8BB-0CBB0B0C5CF1}"/>
              </a:ext>
            </a:extLst>
          </p:cNvPr>
          <p:cNvSpPr>
            <a:spLocks noGrp="1"/>
          </p:cNvSpPr>
          <p:nvPr>
            <p:ph type="sldNum" idx="4"/>
          </p:nvPr>
        </p:nvSpPr>
        <p:spPr>
          <a:xfrm>
            <a:off x="11409363" y="6282392"/>
            <a:ext cx="731837" cy="525462"/>
          </a:xfrm>
        </p:spPr>
        <p:txBody>
          <a:bodyPr/>
          <a:lstStyle/>
          <a:p>
            <a:fld id="{00000000-1234-1234-1234-123412341234}" type="slidenum">
              <a:rPr lang="en" smtClean="0"/>
              <a:pPr/>
              <a:t>5</a:t>
            </a:fld>
            <a:endParaRPr lang="en"/>
          </a:p>
        </p:txBody>
      </p:sp>
      <p:pic>
        <p:nvPicPr>
          <p:cNvPr id="5" name="Picture 4">
            <a:extLst>
              <a:ext uri="{FF2B5EF4-FFF2-40B4-BE49-F238E27FC236}">
                <a16:creationId xmlns:a16="http://schemas.microsoft.com/office/drawing/2014/main" id="{42AAE8E6-0318-E83B-59F0-514EE9D942E0}"/>
              </a:ext>
              <a:ext uri="{C183D7F6-B498-43B3-948B-1728B52AA6E4}">
                <adec:decorative xmlns:adec="http://schemas.microsoft.com/office/drawing/2017/decorative" val="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892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CFCF99-0FA2-F8E3-41E5-E818625A9129}"/>
              </a:ext>
            </a:extLst>
          </p:cNvPr>
          <p:cNvSpPr>
            <a:spLocks noGrp="1"/>
          </p:cNvSpPr>
          <p:nvPr>
            <p:ph type="title"/>
          </p:nvPr>
        </p:nvSpPr>
        <p:spPr>
          <a:xfrm>
            <a:off x="3067291" y="-217928"/>
            <a:ext cx="6425428" cy="713647"/>
          </a:xfrm>
        </p:spPr>
        <p:txBody>
          <a:bodyPr spcFirstLastPara="1" vert="horz" wrap="square" lIns="98525" tIns="98525" rIns="98525" bIns="98525" rtlCol="0" anchor="b" anchorCtr="0">
            <a:noAutofit/>
          </a:bodyPr>
          <a:lstStyle/>
          <a:p>
            <a:r>
              <a:rPr lang="en-US" sz="2000" dirty="0"/>
              <a:t>Overdose Deaths in Prior</a:t>
            </a:r>
            <a:r>
              <a:rPr lang="en-US" sz="2000" baseline="0" dirty="0"/>
              <a:t> Year</a:t>
            </a:r>
            <a:endParaRPr lang="en-US" sz="2000" dirty="0"/>
          </a:p>
        </p:txBody>
      </p:sp>
      <p:sp>
        <p:nvSpPr>
          <p:cNvPr id="11" name="Oval 10">
            <a:extLst>
              <a:ext uri="{FF2B5EF4-FFF2-40B4-BE49-F238E27FC236}">
                <a16:creationId xmlns:a16="http://schemas.microsoft.com/office/drawing/2014/main" id="{DAB3B1B4-800B-FEEB-DE8F-C4D38A57B2EA}"/>
              </a:ext>
            </a:extLst>
          </p:cNvPr>
          <p:cNvSpPr>
            <a:spLocks/>
          </p:cNvSpPr>
          <p:nvPr/>
        </p:nvSpPr>
        <p:spPr>
          <a:xfrm>
            <a:off x="3737087" y="454607"/>
            <a:ext cx="4717833" cy="1650093"/>
          </a:xfrm>
          <a:prstGeom prst="ellipse">
            <a:avLst/>
          </a:prstGeom>
          <a:solidFill>
            <a:schemeClr val="bg2">
              <a:lumMod val="9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dirty="0">
                <a:ln>
                  <a:noFill/>
                </a:ln>
                <a:solidFill>
                  <a:prstClr val="black"/>
                </a:solidFill>
                <a:effectLst/>
                <a:uLnTx/>
                <a:uFillTx/>
                <a:latin typeface="Aptos" panose="02110004020202020204"/>
                <a:ea typeface="+mn-ea"/>
                <a:cs typeface="+mn-cs"/>
              </a:rPr>
              <a:t>Overdose Deaths in Prior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dirty="0">
                <a:ln>
                  <a:noFill/>
                </a:ln>
                <a:solidFill>
                  <a:prstClr val="black"/>
                </a:solidFill>
                <a:effectLst/>
                <a:uLnTx/>
                <a:uFillTx/>
                <a:latin typeface="Aptos" panose="02110004020202020204"/>
                <a:ea typeface="+mn-ea"/>
                <a:cs typeface="+mn-cs"/>
              </a:rPr>
              <a:t>CDC-Provisional Drug Overdose Death Counts</a:t>
            </a:r>
          </a:p>
        </p:txBody>
      </p:sp>
      <p:graphicFrame>
        <p:nvGraphicFramePr>
          <p:cNvPr id="3" name="Chart 2" descr="Bar graph showing overdose deaths by month and year (number of deaths in the year prior to that month). Three values are being compared and are approximated. January 2015: 47,000. July 2023: 110,000. September 2025: 70,000. ">
            <a:extLst>
              <a:ext uri="{FF2B5EF4-FFF2-40B4-BE49-F238E27FC236}">
                <a16:creationId xmlns:a16="http://schemas.microsoft.com/office/drawing/2014/main" id="{7511D6DD-4F25-CC08-F073-84A3ED1BA4DB}"/>
              </a:ext>
            </a:extLst>
          </p:cNvPr>
          <p:cNvGraphicFramePr>
            <a:graphicFrameLocks/>
          </p:cNvGraphicFramePr>
          <p:nvPr>
            <p:extLst>
              <p:ext uri="{D42A27DB-BD31-4B8C-83A1-F6EECF244321}">
                <p14:modId xmlns:p14="http://schemas.microsoft.com/office/powerpoint/2010/main" val="1494963139"/>
              </p:ext>
            </p:extLst>
          </p:nvPr>
        </p:nvGraphicFramePr>
        <p:xfrm>
          <a:off x="87682" y="1545494"/>
          <a:ext cx="11999934" cy="431102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932E66CC-BA95-F159-1D87-41FBB04AA763}"/>
              </a:ext>
            </a:extLst>
          </p:cNvPr>
          <p:cNvSpPr/>
          <p:nvPr/>
        </p:nvSpPr>
        <p:spPr>
          <a:xfrm>
            <a:off x="8454919" y="234118"/>
            <a:ext cx="3527379" cy="10015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Drug Overdoses are </a:t>
            </a:r>
            <a:r>
              <a:rPr kumimoji="0" lang="en-US" sz="1600" b="1" i="0" u="none" strike="noStrike" kern="1200" cap="none" spc="0" normalizeH="0" baseline="0" noProof="0" dirty="0">
                <a:ln>
                  <a:noFill/>
                </a:ln>
                <a:solidFill>
                  <a:srgbClr val="FF0000"/>
                </a:solidFill>
                <a:effectLst/>
                <a:uLnTx/>
                <a:uFillTx/>
                <a:latin typeface="Aptos" panose="02110004020202020204"/>
                <a:ea typeface="+mn-ea"/>
                <a:cs typeface="+mn-cs"/>
              </a:rPr>
              <a:t>DOWN</a:t>
            </a: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 38% from peak in July 2023.</a:t>
            </a:r>
          </a:p>
        </p:txBody>
      </p:sp>
      <p:sp>
        <p:nvSpPr>
          <p:cNvPr id="8" name="Speech Bubble: Rectangle with Corners Rounded 7">
            <a:extLst>
              <a:ext uri="{FF2B5EF4-FFF2-40B4-BE49-F238E27FC236}">
                <a16:creationId xmlns:a16="http://schemas.microsoft.com/office/drawing/2014/main" id="{FABC4BCE-2F3A-D938-6398-D8CF087492CD}"/>
              </a:ext>
            </a:extLst>
          </p:cNvPr>
          <p:cNvSpPr/>
          <p:nvPr/>
        </p:nvSpPr>
        <p:spPr>
          <a:xfrm>
            <a:off x="710621" y="1759513"/>
            <a:ext cx="2488676" cy="954198"/>
          </a:xfrm>
          <a:prstGeom prst="wedgeRoundRectCallout">
            <a:avLst>
              <a:gd name="adj1" fmla="val -44697"/>
              <a:gd name="adj2" fmla="val 12276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prstClr val="white"/>
                </a:solidFill>
              </a:rPr>
              <a:t>But still 45% </a:t>
            </a:r>
            <a:r>
              <a:rPr lang="en-US" b="1" dirty="0">
                <a:solidFill>
                  <a:srgbClr val="FF0000"/>
                </a:solidFill>
              </a:rPr>
              <a:t>HIGHER</a:t>
            </a:r>
            <a:r>
              <a:rPr lang="en-US" b="1" dirty="0">
                <a:solidFill>
                  <a:prstClr val="white"/>
                </a:solidFill>
              </a:rPr>
              <a:t> </a:t>
            </a:r>
            <a:r>
              <a:rPr lang="en-US" dirty="0">
                <a:solidFill>
                  <a:prstClr val="white"/>
                </a:solidFill>
              </a:rPr>
              <a:t>than January 2015</a:t>
            </a:r>
          </a:p>
        </p:txBody>
      </p:sp>
      <p:sp>
        <p:nvSpPr>
          <p:cNvPr id="4" name="Arrow: Bent-Up 3">
            <a:extLst>
              <a:ext uri="{FF2B5EF4-FFF2-40B4-BE49-F238E27FC236}">
                <a16:creationId xmlns:a16="http://schemas.microsoft.com/office/drawing/2014/main" id="{FEF111B0-CFF5-8D90-6F10-4C656C44EADC}"/>
              </a:ext>
              <a:ext uri="{C183D7F6-B498-43B3-948B-1728B52AA6E4}">
                <adec:decorative xmlns:adec="http://schemas.microsoft.com/office/drawing/2017/decorative" val="1"/>
              </a:ext>
            </a:extLst>
          </p:cNvPr>
          <p:cNvSpPr/>
          <p:nvPr/>
        </p:nvSpPr>
        <p:spPr>
          <a:xfrm rot="10800000" flipH="1">
            <a:off x="9530500" y="1381125"/>
            <a:ext cx="2573818" cy="129416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7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6C698A3A-7783-4A2E-4CD5-E5A4333340B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627633350"/>
              </p:ext>
            </p:extLst>
          </p:nvPr>
        </p:nvGraphicFramePr>
        <p:xfrm>
          <a:off x="766966" y="5595576"/>
          <a:ext cx="11003355" cy="365760"/>
        </p:xfrm>
        <a:graphic>
          <a:graphicData uri="http://schemas.openxmlformats.org/drawingml/2006/table">
            <a:tbl>
              <a:tblPr firstRow="1" bandRow="1">
                <a:tableStyleId>{5C22544A-7EE6-4342-B048-85BDC9FD1C3A}</a:tableStyleId>
              </a:tblPr>
              <a:tblGrid>
                <a:gridCol w="1000305">
                  <a:extLst>
                    <a:ext uri="{9D8B030D-6E8A-4147-A177-3AD203B41FA5}">
                      <a16:colId xmlns:a16="http://schemas.microsoft.com/office/drawing/2014/main" val="1070620947"/>
                    </a:ext>
                  </a:extLst>
                </a:gridCol>
                <a:gridCol w="1000305">
                  <a:extLst>
                    <a:ext uri="{9D8B030D-6E8A-4147-A177-3AD203B41FA5}">
                      <a16:colId xmlns:a16="http://schemas.microsoft.com/office/drawing/2014/main" val="803318245"/>
                    </a:ext>
                  </a:extLst>
                </a:gridCol>
                <a:gridCol w="1000305">
                  <a:extLst>
                    <a:ext uri="{9D8B030D-6E8A-4147-A177-3AD203B41FA5}">
                      <a16:colId xmlns:a16="http://schemas.microsoft.com/office/drawing/2014/main" val="605762298"/>
                    </a:ext>
                  </a:extLst>
                </a:gridCol>
                <a:gridCol w="1037875">
                  <a:extLst>
                    <a:ext uri="{9D8B030D-6E8A-4147-A177-3AD203B41FA5}">
                      <a16:colId xmlns:a16="http://schemas.microsoft.com/office/drawing/2014/main" val="2521591635"/>
                    </a:ext>
                  </a:extLst>
                </a:gridCol>
                <a:gridCol w="990027">
                  <a:extLst>
                    <a:ext uri="{9D8B030D-6E8A-4147-A177-3AD203B41FA5}">
                      <a16:colId xmlns:a16="http://schemas.microsoft.com/office/drawing/2014/main" val="710160810"/>
                    </a:ext>
                  </a:extLst>
                </a:gridCol>
                <a:gridCol w="1010653">
                  <a:extLst>
                    <a:ext uri="{9D8B030D-6E8A-4147-A177-3AD203B41FA5}">
                      <a16:colId xmlns:a16="http://schemas.microsoft.com/office/drawing/2014/main" val="1477260592"/>
                    </a:ext>
                  </a:extLst>
                </a:gridCol>
                <a:gridCol w="1072529">
                  <a:extLst>
                    <a:ext uri="{9D8B030D-6E8A-4147-A177-3AD203B41FA5}">
                      <a16:colId xmlns:a16="http://schemas.microsoft.com/office/drawing/2014/main" val="3017364031"/>
                    </a:ext>
                  </a:extLst>
                </a:gridCol>
                <a:gridCol w="1003778">
                  <a:extLst>
                    <a:ext uri="{9D8B030D-6E8A-4147-A177-3AD203B41FA5}">
                      <a16:colId xmlns:a16="http://schemas.microsoft.com/office/drawing/2014/main" val="2201144927"/>
                    </a:ext>
                  </a:extLst>
                </a:gridCol>
                <a:gridCol w="1038153">
                  <a:extLst>
                    <a:ext uri="{9D8B030D-6E8A-4147-A177-3AD203B41FA5}">
                      <a16:colId xmlns:a16="http://schemas.microsoft.com/office/drawing/2014/main" val="3684031891"/>
                    </a:ext>
                  </a:extLst>
                </a:gridCol>
                <a:gridCol w="1058779">
                  <a:extLst>
                    <a:ext uri="{9D8B030D-6E8A-4147-A177-3AD203B41FA5}">
                      <a16:colId xmlns:a16="http://schemas.microsoft.com/office/drawing/2014/main" val="2313464808"/>
                    </a:ext>
                  </a:extLst>
                </a:gridCol>
                <a:gridCol w="790646">
                  <a:extLst>
                    <a:ext uri="{9D8B030D-6E8A-4147-A177-3AD203B41FA5}">
                      <a16:colId xmlns:a16="http://schemas.microsoft.com/office/drawing/2014/main" val="3666311174"/>
                    </a:ext>
                  </a:extLst>
                </a:gridCol>
              </a:tblGrid>
              <a:tr h="183141">
                <a:tc>
                  <a:txBody>
                    <a:bodyPr/>
                    <a:lstStyle/>
                    <a:p>
                      <a:pPr algn="ctr"/>
                      <a:r>
                        <a:rPr lang="en-US" dirty="0">
                          <a:solidFill>
                            <a:schemeClr val="tx1"/>
                          </a:solidFill>
                        </a:rPr>
                        <a:t>2015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2016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2017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2018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2019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a:solidFill>
                            <a:schemeClr val="tx1"/>
                          </a:solidFill>
                        </a:rPr>
                        <a:t>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4384346"/>
                  </a:ext>
                </a:extLst>
              </a:tr>
            </a:tbl>
          </a:graphicData>
        </a:graphic>
      </p:graphicFrame>
      <p:sp>
        <p:nvSpPr>
          <p:cNvPr id="9" name="TextBox 8">
            <a:extLst>
              <a:ext uri="{FF2B5EF4-FFF2-40B4-BE49-F238E27FC236}">
                <a16:creationId xmlns:a16="http://schemas.microsoft.com/office/drawing/2014/main" id="{92B73C30-7938-83DE-59DD-2EB14C2E9238}"/>
              </a:ext>
            </a:extLst>
          </p:cNvPr>
          <p:cNvSpPr txBox="1"/>
          <p:nvPr/>
        </p:nvSpPr>
        <p:spPr>
          <a:xfrm>
            <a:off x="87682" y="138896"/>
            <a:ext cx="2979609" cy="1200329"/>
          </a:xfrm>
          <a:prstGeom prst="rect">
            <a:avLst/>
          </a:prstGeom>
          <a:noFill/>
        </p:spPr>
        <p:txBody>
          <a:bodyPr wrap="square" rtlCol="0">
            <a:spAutoFit/>
          </a:bodyPr>
          <a:lstStyle/>
          <a:p>
            <a:pPr marL="158750" indent="0">
              <a:buNone/>
            </a:pPr>
            <a:r>
              <a:rPr lang="en-US" sz="800" dirty="0"/>
              <a:t>Speaker Notes: </a:t>
            </a:r>
          </a:p>
          <a:p>
            <a:pPr marL="158750" indent="0">
              <a:buNone/>
            </a:pPr>
            <a:r>
              <a:rPr lang="en-US" sz="800" dirty="0"/>
              <a:t>This slide shows the rate at which Americans have been dying from drug overdoses over the past decade.</a:t>
            </a:r>
          </a:p>
          <a:p>
            <a:pPr marL="158750" indent="0">
              <a:buNone/>
            </a:pPr>
            <a:r>
              <a:rPr lang="en-US" sz="800" dirty="0"/>
              <a:t>The bars reflect the number of people who died in the year prior to that month.  [NOTE:  NOT THE NUMBER OF DEATHS PER MONTH.]</a:t>
            </a:r>
          </a:p>
          <a:p>
            <a:pPr marL="158750" indent="0">
              <a:buNone/>
            </a:pPr>
            <a:r>
              <a:rPr lang="en-US" sz="800" dirty="0"/>
              <a:t>So, we be thankful that numbers are moving it the right direction, while at the same time recognizing that the number of people dying is still far too high.</a:t>
            </a:r>
          </a:p>
        </p:txBody>
      </p:sp>
      <p:sp>
        <p:nvSpPr>
          <p:cNvPr id="2" name="Slide Number Placeholder 1">
            <a:extLst>
              <a:ext uri="{FF2B5EF4-FFF2-40B4-BE49-F238E27FC236}">
                <a16:creationId xmlns:a16="http://schemas.microsoft.com/office/drawing/2014/main" id="{AAB4167F-4421-6BE4-051A-4F0B2652CB8D}"/>
              </a:ext>
            </a:extLst>
          </p:cNvPr>
          <p:cNvSpPr>
            <a:spLocks noGrp="1"/>
          </p:cNvSpPr>
          <p:nvPr>
            <p:ph type="sldNum" sz="quarter" idx="4"/>
          </p:nvPr>
        </p:nvSpPr>
        <p:spPr>
          <a:xfrm>
            <a:off x="11538942" y="6170703"/>
            <a:ext cx="576262" cy="628650"/>
          </a:xfrm>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017D9891-871D-D84C-B216-77B96298C297}" type="slidenum">
              <a:rPr kumimoji="0" lang="en-US" sz="1200" b="0" i="0" u="none" strike="noStrike" kern="1200" cap="none" spc="0" normalizeH="0" baseline="0" noProof="0" smtClean="0">
                <a:ln>
                  <a:noFill/>
                </a:ln>
                <a:solidFill>
                  <a:srgbClr val="424242"/>
                </a:solidFill>
                <a:effectLst/>
                <a:uLnTx/>
                <a:uFillTx/>
                <a:latin typeface="Aptos" panose="02110004020202020204"/>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424242"/>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42B0775F-A03E-B0C0-614D-DF7FFE93AC9D}"/>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8559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A53797-7968-3A4D-A0D3-68DAD73DFD7C}"/>
              </a:ext>
            </a:extLst>
          </p:cNvPr>
          <p:cNvSpPr>
            <a:spLocks noGrp="1"/>
          </p:cNvSpPr>
          <p:nvPr>
            <p:ph type="title" idx="4294967295"/>
          </p:nvPr>
        </p:nvSpPr>
        <p:spPr>
          <a:xfrm>
            <a:off x="371475" y="2243138"/>
            <a:ext cx="5456238" cy="2219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Public Sans" pitchFamily="2" charset="77"/>
                <a:ea typeface="Karla"/>
                <a:cs typeface="Karla"/>
                <a:sym typeface="Karla"/>
              </a:rPr>
              <a:t>The record quantities of fentanyl that DEA seized in 2025 are almost enough to </a:t>
            </a:r>
            <a:br>
              <a:rPr kumimoji="0" lang="en-US" sz="3200" b="0" i="0" u="none" strike="noStrike" kern="1200" cap="none" spc="0" normalizeH="0" baseline="0" noProof="0" dirty="0">
                <a:ln>
                  <a:noFill/>
                </a:ln>
                <a:solidFill>
                  <a:schemeClr val="tx1"/>
                </a:solidFill>
                <a:effectLst/>
                <a:uLnTx/>
                <a:uFillTx/>
                <a:latin typeface="Public Sans" pitchFamily="2" charset="77"/>
                <a:ea typeface="Karla"/>
                <a:cs typeface="Karla"/>
                <a:sym typeface="Karla"/>
              </a:rPr>
            </a:br>
            <a:r>
              <a:rPr kumimoji="0" lang="en-US" sz="3200" b="1" i="0" u="none" strike="noStrike" kern="1200" cap="none" spc="0" normalizeH="0" baseline="0" noProof="0" dirty="0">
                <a:ln>
                  <a:noFill/>
                </a:ln>
                <a:solidFill>
                  <a:schemeClr val="accent2"/>
                </a:solidFill>
                <a:effectLst/>
                <a:uLnTx/>
                <a:uFillTx/>
                <a:latin typeface="Public Sans" pitchFamily="2" charset="77"/>
                <a:ea typeface="Karla"/>
                <a:cs typeface="Karla"/>
                <a:sym typeface="Karla"/>
              </a:rPr>
              <a:t>kill every American.</a:t>
            </a:r>
          </a:p>
        </p:txBody>
      </p:sp>
      <p:sp>
        <p:nvSpPr>
          <p:cNvPr id="5" name="TextBox 4">
            <a:extLst>
              <a:ext uri="{FF2B5EF4-FFF2-40B4-BE49-F238E27FC236}">
                <a16:creationId xmlns:a16="http://schemas.microsoft.com/office/drawing/2014/main" id="{A3A1F8FF-6048-8C3F-FB23-7FDB3C5179D6}"/>
              </a:ext>
            </a:extLst>
          </p:cNvPr>
          <p:cNvSpPr txBox="1"/>
          <p:nvPr/>
        </p:nvSpPr>
        <p:spPr>
          <a:xfrm>
            <a:off x="4048150" y="4549926"/>
            <a:ext cx="2602523" cy="2031325"/>
          </a:xfrm>
          <a:prstGeom prst="rect">
            <a:avLst/>
          </a:prstGeom>
          <a:noFill/>
        </p:spPr>
        <p:txBody>
          <a:bodyPr wrap="square" rtlCol="0">
            <a:spAutoFit/>
          </a:bodyPr>
          <a:lstStyle/>
          <a:p>
            <a:r>
              <a:rPr lang="en-US" sz="1400" dirty="0"/>
              <a:t>Speaker Notes: </a:t>
            </a:r>
          </a:p>
          <a:p>
            <a:r>
              <a:rPr lang="en-US" sz="1400" dirty="0"/>
              <a:t>In calendar year 2024, DEA seized more than 77 million fentanyl pills and nearly 12,000 pounds of fentanyl powder. It amounts to more than 300 million deadly doses of fentanyl—enough to kill every American.</a:t>
            </a:r>
          </a:p>
        </p:txBody>
      </p:sp>
      <p:pic>
        <p:nvPicPr>
          <p:cNvPr id="3" name="Picture 2">
            <a:extLst>
              <a:ext uri="{FF2B5EF4-FFF2-40B4-BE49-F238E27FC236}">
                <a16:creationId xmlns:a16="http://schemas.microsoft.com/office/drawing/2014/main" id="{EB5B81B1-B36B-4B4F-9E73-5BB2E90249C9}"/>
              </a:ext>
              <a:ext uri="{C183D7F6-B498-43B3-948B-1728B52AA6E4}">
                <adec:decorative xmlns:adec="http://schemas.microsoft.com/office/drawing/2017/decorative" val="1"/>
              </a:ext>
            </a:extLst>
          </p:cNvPr>
          <p:cNvPicPr>
            <a:picLocks noChangeAspect="1"/>
          </p:cNvPicPr>
          <p:nvPr/>
        </p:nvPicPr>
        <p:blipFill>
          <a:blip r:embed="rId3">
            <a:lum bright="-10000"/>
          </a:blip>
          <a:stretch>
            <a:fillRect/>
          </a:stretch>
        </p:blipFill>
        <p:spPr>
          <a:xfrm>
            <a:off x="5827304" y="1631565"/>
            <a:ext cx="5774365" cy="3731812"/>
          </a:xfrm>
          <a:prstGeom prst="rect">
            <a:avLst/>
          </a:prstGeom>
        </p:spPr>
      </p:pic>
      <p:sp>
        <p:nvSpPr>
          <p:cNvPr id="2" name="Slide Number Placeholder 1">
            <a:extLst>
              <a:ext uri="{FF2B5EF4-FFF2-40B4-BE49-F238E27FC236}">
                <a16:creationId xmlns:a16="http://schemas.microsoft.com/office/drawing/2014/main" id="{4EE1546F-2FBC-0384-AE55-F42F37405690}"/>
              </a:ext>
            </a:extLst>
          </p:cNvPr>
          <p:cNvSpPr>
            <a:spLocks noGrp="1"/>
          </p:cNvSpPr>
          <p:nvPr>
            <p:ph type="sldNum" sz="quarter" idx="4"/>
          </p:nvPr>
        </p:nvSpPr>
        <p:spPr>
          <a:xfrm>
            <a:off x="11590783" y="6249047"/>
            <a:ext cx="548640" cy="554523"/>
          </a:xfrm>
        </p:spPr>
        <p:txBody>
          <a:bodyPr/>
          <a:lstStyle/>
          <a:p>
            <a:fld id="{017D9891-871D-D84C-B216-77B96298C297}" type="slidenum">
              <a:rPr lang="en-US" smtClean="0"/>
              <a:pPr/>
              <a:t>7</a:t>
            </a:fld>
            <a:endParaRPr lang="en-US" dirty="0"/>
          </a:p>
        </p:txBody>
      </p:sp>
      <p:pic>
        <p:nvPicPr>
          <p:cNvPr id="6" name="Picture 5">
            <a:extLst>
              <a:ext uri="{FF2B5EF4-FFF2-40B4-BE49-F238E27FC236}">
                <a16:creationId xmlns:a16="http://schemas.microsoft.com/office/drawing/2014/main" id="{F4D8CE2C-AFFC-A7EC-9238-24FA4FB57900}"/>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0514-60C8-403D-9EC8-DF7A2EFF15D2}"/>
              </a:ext>
            </a:extLst>
          </p:cNvPr>
          <p:cNvSpPr>
            <a:spLocks noGrp="1"/>
          </p:cNvSpPr>
          <p:nvPr>
            <p:ph type="title" idx="4294967295"/>
          </p:nvPr>
        </p:nvSpPr>
        <p:spPr>
          <a:xfrm>
            <a:off x="0" y="0"/>
            <a:ext cx="3425825" cy="830263"/>
          </a:xfrm>
          <a:solidFill>
            <a:schemeClr val="accent2"/>
          </a:solidFill>
        </p:spPr>
        <p:txBody>
          <a:bodyPr wrap="square" lIns="457200">
            <a:spAutoFit/>
          </a:bodyPr>
          <a:lstStyle/>
          <a:p>
            <a:r>
              <a:rPr lang="en-US" sz="2400" dirty="0">
                <a:solidFill>
                  <a:schemeClr val="bg1"/>
                </a:solidFill>
                <a:latin typeface="Public Sans" pitchFamily="2" charset="77"/>
              </a:rPr>
              <a:t>Potentially Lethal Dose of Fentanyl	</a:t>
            </a:r>
          </a:p>
        </p:txBody>
      </p:sp>
      <p:sp>
        <p:nvSpPr>
          <p:cNvPr id="3" name="Rectangle 2" descr="Photo of a lethal dose of fentanyl, which fits on the sharpened point of a pencil.">
            <a:extLst>
              <a:ext uri="{FF2B5EF4-FFF2-40B4-BE49-F238E27FC236}">
                <a16:creationId xmlns:a16="http://schemas.microsoft.com/office/drawing/2014/main" id="{DAE6B72B-EF9F-32C0-D8B9-55296FAA936E}"/>
              </a:ext>
            </a:extLst>
          </p:cNvPr>
          <p:cNvSpPr/>
          <p:nvPr/>
        </p:nvSpPr>
        <p:spPr>
          <a:xfrm>
            <a:off x="478971" y="1045029"/>
            <a:ext cx="11049000" cy="54646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C99839-B6F7-DE78-EC91-2F5E7BF9E722}"/>
              </a:ext>
            </a:extLst>
          </p:cNvPr>
          <p:cNvSpPr txBox="1"/>
          <p:nvPr/>
        </p:nvSpPr>
        <p:spPr>
          <a:xfrm>
            <a:off x="6230982" y="3672840"/>
            <a:ext cx="3117669" cy="2677656"/>
          </a:xfrm>
          <a:prstGeom prst="rect">
            <a:avLst/>
          </a:prstGeom>
          <a:noFill/>
        </p:spPr>
        <p:txBody>
          <a:bodyPr wrap="square" rtlCol="0">
            <a:spAutoFit/>
          </a:bodyPr>
          <a:lstStyle/>
          <a:p>
            <a:r>
              <a:rPr lang="en-US" sz="1400" dirty="0">
                <a:solidFill>
                  <a:schemeClr val="bg1"/>
                </a:solidFill>
              </a:rPr>
              <a:t>Speaker Nores: </a:t>
            </a:r>
          </a:p>
          <a:p>
            <a:r>
              <a:rPr lang="en-US" sz="1400" dirty="0">
                <a:solidFill>
                  <a:schemeClr val="bg1"/>
                </a:solidFill>
              </a:rPr>
              <a:t>This is approximately 2 milligrams of Fentanyl and considered to be a lethal dose of fentanyl. </a:t>
            </a:r>
          </a:p>
          <a:p>
            <a:pPr defTabSz="931774">
              <a:defRPr/>
            </a:pPr>
            <a:r>
              <a:rPr lang="en-US" sz="1400" dirty="0">
                <a:solidFill>
                  <a:schemeClr val="bg1"/>
                </a:solidFill>
              </a:rPr>
              <a:t>Fentanyl is 50 times more potent than heroin and 100 times more potent than morphine.  </a:t>
            </a:r>
          </a:p>
          <a:p>
            <a:pPr defTabSz="931774">
              <a:defRPr/>
            </a:pPr>
            <a:r>
              <a:rPr lang="en-US" sz="1400" dirty="0">
                <a:solidFill>
                  <a:schemeClr val="bg1"/>
                </a:solidFill>
              </a:rPr>
              <a:t>The fentanyl driving this crisis isn’t just sold in fake pills.  Dealers are mixing fentanyl with other illicit drugs to make their product go further and increase their profits. </a:t>
            </a:r>
          </a:p>
        </p:txBody>
      </p:sp>
      <p:pic>
        <p:nvPicPr>
          <p:cNvPr id="5" name="Picture 4">
            <a:extLst>
              <a:ext uri="{FF2B5EF4-FFF2-40B4-BE49-F238E27FC236}">
                <a16:creationId xmlns:a16="http://schemas.microsoft.com/office/drawing/2014/main" id="{24684B88-87F3-509A-FE60-EABB17A77D14}"/>
              </a:ext>
              <a:ext uri="{C183D7F6-B498-43B3-948B-1728B52AA6E4}">
                <adec:decorative xmlns:adec="http://schemas.microsoft.com/office/drawing/2017/decorative" val="1"/>
              </a:ext>
            </a:extLst>
          </p:cNvPr>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755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92E9-F715-4E17-A7C0-7E9B6585FC30}"/>
              </a:ext>
            </a:extLst>
          </p:cNvPr>
          <p:cNvSpPr>
            <a:spLocks noGrp="1"/>
          </p:cNvSpPr>
          <p:nvPr>
            <p:ph type="title" idx="4294967295"/>
          </p:nvPr>
        </p:nvSpPr>
        <p:spPr>
          <a:xfrm>
            <a:off x="0" y="1104900"/>
            <a:ext cx="10515600" cy="585788"/>
          </a:xfrm>
        </p:spPr>
        <p:txBody>
          <a:bodyPr wrap="square">
            <a:spAutoFit/>
          </a:bodyPr>
          <a:lstStyle/>
          <a:p>
            <a:pPr algn="ctr"/>
            <a:r>
              <a:rPr lang="en-US" sz="3200" dirty="0"/>
              <a:t>Most Common Fake Pills</a:t>
            </a:r>
          </a:p>
        </p:txBody>
      </p:sp>
      <p:sp>
        <p:nvSpPr>
          <p:cNvPr id="10" name="TextBox 9">
            <a:extLst>
              <a:ext uri="{FF2B5EF4-FFF2-40B4-BE49-F238E27FC236}">
                <a16:creationId xmlns:a16="http://schemas.microsoft.com/office/drawing/2014/main" id="{A2E1E843-70DE-4A7E-9C7E-210D351A8D58}"/>
              </a:ext>
            </a:extLst>
          </p:cNvPr>
          <p:cNvSpPr txBox="1"/>
          <p:nvPr/>
        </p:nvSpPr>
        <p:spPr>
          <a:xfrm>
            <a:off x="828869" y="4797478"/>
            <a:ext cx="2743200" cy="461665"/>
          </a:xfrm>
          <a:prstGeom prst="rect">
            <a:avLst/>
          </a:prstGeom>
          <a:noFill/>
        </p:spPr>
        <p:txBody>
          <a:bodyPr wrap="square" rtlCol="0">
            <a:spAutoFit/>
          </a:bodyPr>
          <a:lstStyle/>
          <a:p>
            <a:pPr algn="ctr"/>
            <a:r>
              <a:rPr lang="en-US" sz="2400" dirty="0">
                <a:latin typeface="Public Sans" pitchFamily="2" charset="77"/>
              </a:rPr>
              <a:t>Oxycodone®</a:t>
            </a:r>
          </a:p>
        </p:txBody>
      </p:sp>
      <p:pic>
        <p:nvPicPr>
          <p:cNvPr id="6" name="Picture 5" descr="Photo showing the front and back of authentic oxycodone tablets. ">
            <a:extLst>
              <a:ext uri="{FF2B5EF4-FFF2-40B4-BE49-F238E27FC236}">
                <a16:creationId xmlns:a16="http://schemas.microsoft.com/office/drawing/2014/main" id="{F63670AB-3CA2-8845-B1F4-75B15ED08C3C}"/>
              </a:ext>
            </a:extLst>
          </p:cNvPr>
          <p:cNvPicPr>
            <a:picLocks noChangeAspect="1"/>
          </p:cNvPicPr>
          <p:nvPr/>
        </p:nvPicPr>
        <p:blipFill>
          <a:blip r:embed="rId3"/>
          <a:stretch>
            <a:fillRect/>
          </a:stretch>
        </p:blipFill>
        <p:spPr>
          <a:xfrm>
            <a:off x="828869" y="1947887"/>
            <a:ext cx="2743200" cy="2743200"/>
          </a:xfrm>
          <a:prstGeom prst="rect">
            <a:avLst/>
          </a:prstGeom>
        </p:spPr>
      </p:pic>
      <p:sp>
        <p:nvSpPr>
          <p:cNvPr id="13" name="TextBox 12">
            <a:extLst>
              <a:ext uri="{FF2B5EF4-FFF2-40B4-BE49-F238E27FC236}">
                <a16:creationId xmlns:a16="http://schemas.microsoft.com/office/drawing/2014/main" id="{89DCBC9E-043F-4FD4-9035-2865EC891A67}"/>
              </a:ext>
            </a:extLst>
          </p:cNvPr>
          <p:cNvSpPr txBox="1"/>
          <p:nvPr/>
        </p:nvSpPr>
        <p:spPr>
          <a:xfrm>
            <a:off x="4390701" y="4797478"/>
            <a:ext cx="2743200" cy="461665"/>
          </a:xfrm>
          <a:prstGeom prst="rect">
            <a:avLst/>
          </a:prstGeom>
          <a:noFill/>
        </p:spPr>
        <p:txBody>
          <a:bodyPr wrap="square" rtlCol="0">
            <a:spAutoFit/>
          </a:bodyPr>
          <a:lstStyle/>
          <a:p>
            <a:pPr algn="ctr"/>
            <a:r>
              <a:rPr lang="en-US" sz="2400" dirty="0">
                <a:latin typeface="Public Sans" pitchFamily="2" charset="77"/>
              </a:rPr>
              <a:t>Adderall®</a:t>
            </a:r>
          </a:p>
        </p:txBody>
      </p:sp>
      <p:pic>
        <p:nvPicPr>
          <p:cNvPr id="2050" name="Picture 2" descr="Photo of an authentic Adderall tablet. ">
            <a:extLst>
              <a:ext uri="{FF2B5EF4-FFF2-40B4-BE49-F238E27FC236}">
                <a16:creationId xmlns:a16="http://schemas.microsoft.com/office/drawing/2014/main" id="{92ACB847-461A-4E89-B4C3-444F893C885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90701" y="194788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992E9B-01FE-413E-AF80-0510F4D0FF9B}"/>
              </a:ext>
            </a:extLst>
          </p:cNvPr>
          <p:cNvSpPr txBox="1"/>
          <p:nvPr/>
        </p:nvSpPr>
        <p:spPr>
          <a:xfrm>
            <a:off x="7952533" y="4797478"/>
            <a:ext cx="3410599" cy="461665"/>
          </a:xfrm>
          <a:prstGeom prst="rect">
            <a:avLst/>
          </a:prstGeom>
          <a:noFill/>
        </p:spPr>
        <p:txBody>
          <a:bodyPr wrap="square" rtlCol="0">
            <a:spAutoFit/>
          </a:bodyPr>
          <a:lstStyle/>
          <a:p>
            <a:pPr algn="ctr"/>
            <a:r>
              <a:rPr lang="en-US" sz="2400" dirty="0">
                <a:latin typeface="Public Sans" pitchFamily="2" charset="77"/>
              </a:rPr>
              <a:t>Xanax®</a:t>
            </a:r>
          </a:p>
        </p:txBody>
      </p:sp>
      <p:pic>
        <p:nvPicPr>
          <p:cNvPr id="4" name="Picture 3" descr="Photo of an authentic Xanax tablet. ">
            <a:extLst>
              <a:ext uri="{FF2B5EF4-FFF2-40B4-BE49-F238E27FC236}">
                <a16:creationId xmlns:a16="http://schemas.microsoft.com/office/drawing/2014/main" id="{4FEF5B27-C04D-BC4A-BDAB-81CC73F66663}"/>
              </a:ext>
            </a:extLst>
          </p:cNvPr>
          <p:cNvPicPr>
            <a:picLocks noChangeAspect="1"/>
          </p:cNvPicPr>
          <p:nvPr/>
        </p:nvPicPr>
        <p:blipFill>
          <a:blip r:embed="rId5"/>
          <a:stretch>
            <a:fillRect/>
          </a:stretch>
        </p:blipFill>
        <p:spPr>
          <a:xfrm>
            <a:off x="7952533" y="1947887"/>
            <a:ext cx="3410598" cy="2743200"/>
          </a:xfrm>
          <a:prstGeom prst="rect">
            <a:avLst/>
          </a:prstGeom>
        </p:spPr>
      </p:pic>
      <p:sp>
        <p:nvSpPr>
          <p:cNvPr id="3" name="TextBox 2">
            <a:extLst>
              <a:ext uri="{FF2B5EF4-FFF2-40B4-BE49-F238E27FC236}">
                <a16:creationId xmlns:a16="http://schemas.microsoft.com/office/drawing/2014/main" id="{B691E03B-48B4-8BF5-7397-2134512AFADE}"/>
              </a:ext>
            </a:extLst>
          </p:cNvPr>
          <p:cNvSpPr txBox="1"/>
          <p:nvPr/>
        </p:nvSpPr>
        <p:spPr>
          <a:xfrm>
            <a:off x="3017520" y="5410200"/>
            <a:ext cx="7498080" cy="1384995"/>
          </a:xfrm>
          <a:prstGeom prst="rect">
            <a:avLst/>
          </a:prstGeom>
          <a:noFill/>
        </p:spPr>
        <p:txBody>
          <a:bodyPr wrap="square" rtlCol="0">
            <a:spAutoFit/>
          </a:bodyPr>
          <a:lstStyle/>
          <a:p>
            <a:r>
              <a:rPr lang="en-US" sz="1400" dirty="0"/>
              <a:t>Speaker Notes:</a:t>
            </a:r>
          </a:p>
          <a:p>
            <a:r>
              <a:rPr lang="en-US" sz="1400" dirty="0"/>
              <a:t>Some of the most common fake pills are made to look like prescription opioids such as oxycodone, hydrocodone (Vicodin), alprazolam (Xanax) and stimulants like amphetamines such as Adderall.</a:t>
            </a:r>
          </a:p>
          <a:p>
            <a:r>
              <a:rPr lang="en-US" sz="1400" dirty="0"/>
              <a:t>Fake prescription pills are widely accessible and often sold on social media and e-commerce platforms, making them available to anyone with a smartphone.</a:t>
            </a:r>
          </a:p>
        </p:txBody>
      </p:sp>
      <p:pic>
        <p:nvPicPr>
          <p:cNvPr id="5" name="Picture 4">
            <a:extLst>
              <a:ext uri="{FF2B5EF4-FFF2-40B4-BE49-F238E27FC236}">
                <a16:creationId xmlns:a16="http://schemas.microsoft.com/office/drawing/2014/main" id="{70DC7ADD-713E-71FA-1E8E-9F234D9941EF}"/>
              </a:ext>
              <a:ext uri="{C183D7F6-B498-43B3-948B-1728B52AA6E4}">
                <adec:decorative xmlns:adec="http://schemas.microsoft.com/office/drawing/2017/decorative" val="1"/>
              </a:ext>
            </a:extLst>
          </p:cNvPr>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6911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OPCK Horizont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2.xml><?xml version="1.0" encoding="utf-8"?>
<a:theme xmlns:a="http://schemas.openxmlformats.org/drawingml/2006/main" name="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3.xml><?xml version="1.0" encoding="utf-8"?>
<a:theme xmlns:a="http://schemas.openxmlformats.org/drawingml/2006/main" name="Gray OPCK Vertical">
  <a:themeElements>
    <a:clrScheme name="DEA OPCK">
      <a:dk1>
        <a:srgbClr val="111920"/>
      </a:dk1>
      <a:lt1>
        <a:srgbClr val="FFFFFF"/>
      </a:lt1>
      <a:dk2>
        <a:srgbClr val="626569"/>
      </a:dk2>
      <a:lt2>
        <a:srgbClr val="E6E6E6"/>
      </a:lt2>
      <a:accent1>
        <a:srgbClr val="11192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ray OPCK Horizontal">
  <a:themeElements>
    <a:clrScheme name="DEA OPCK 2022">
      <a:dk1>
        <a:srgbClr val="000000"/>
      </a:dk1>
      <a:lt1>
        <a:srgbClr val="FFFFFF"/>
      </a:lt1>
      <a:dk2>
        <a:srgbClr val="626569"/>
      </a:dk2>
      <a:lt2>
        <a:srgbClr val="E6E6E6"/>
      </a:lt2>
      <a:accent1>
        <a:srgbClr val="000000"/>
      </a:accent1>
      <a:accent2>
        <a:srgbClr val="CE202F"/>
      </a:accent2>
      <a:accent3>
        <a:srgbClr val="626569"/>
      </a:accent3>
      <a:accent4>
        <a:srgbClr val="96C9EB"/>
      </a:accent4>
      <a:accent5>
        <a:srgbClr val="FFFFFF"/>
      </a:accent5>
      <a:accent6>
        <a:srgbClr val="E6E6E6"/>
      </a:accent6>
      <a:hlink>
        <a:srgbClr val="CE202F"/>
      </a:hlink>
      <a:folHlink>
        <a:srgbClr val="6265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ACommunityOutreach2021" id="{45492311-9EED-F948-9429-1B9A72366D0F}" vid="{9D569006-1851-0F4F-8A9D-F36C7DFD0B5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5ef12a1-af58-44c4-b029-712fc0605570}" enabled="0" method="" siteId="{15ef12a1-af58-44c4-b029-712fc0605570}" removed="1"/>
</clbl:labelList>
</file>

<file path=docProps/app.xml><?xml version="1.0" encoding="utf-8"?>
<Properties xmlns="http://schemas.openxmlformats.org/officeDocument/2006/extended-properties" xmlns:vt="http://schemas.openxmlformats.org/officeDocument/2006/docPropsVTypes">
  <Template>DEACommunityOutreach2021__Vertical</Template>
  <TotalTime>676</TotalTime>
  <Words>5665</Words>
  <Application>Microsoft Office PowerPoint</Application>
  <PresentationFormat>Widescreen</PresentationFormat>
  <Paragraphs>423</Paragraphs>
  <Slides>31</Slides>
  <Notes>30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Helvetica Neue</vt:lpstr>
      <vt:lpstr>Public Sans</vt:lpstr>
      <vt:lpstr>Public Sans Medium</vt:lpstr>
      <vt:lpstr>System Font Regular</vt:lpstr>
      <vt:lpstr>Aptos</vt:lpstr>
      <vt:lpstr>Arial</vt:lpstr>
      <vt:lpstr>Calibri</vt:lpstr>
      <vt:lpstr>Merriweather</vt:lpstr>
      <vt:lpstr>Wingdings</vt:lpstr>
      <vt:lpstr>Blue OPCK Horizontal</vt:lpstr>
      <vt:lpstr>Gray OPCK Horizontal</vt:lpstr>
      <vt:lpstr>Gray OPCK Vertical</vt:lpstr>
      <vt:lpstr>1_Gray OPCK Horizontal</vt:lpstr>
      <vt:lpstr>One Pill Can Kill</vt:lpstr>
      <vt:lpstr>One Pill Can Kill + Fentanyl Free America</vt:lpstr>
      <vt:lpstr>FENTANYL FREE AMERICA IS …</vt:lpstr>
      <vt:lpstr>Drug Overdose Crisis</vt:lpstr>
      <vt:lpstr>On average, 189 people  die of a drug overdose  every day in the U.S.</vt:lpstr>
      <vt:lpstr>Overdose Deaths in Prior Year</vt:lpstr>
      <vt:lpstr>The record quantities of fentanyl that DEA seized in 2025 are almost enough to  kill every American.</vt:lpstr>
      <vt:lpstr>Potentially Lethal Dose of Fentanyl </vt:lpstr>
      <vt:lpstr>Most Common Fake Pills</vt:lpstr>
      <vt:lpstr>Authentic Versus Fake Oxycodone (1 of 2)</vt:lpstr>
      <vt:lpstr>Authentic Versus Fake Oxycodone (2 of 2)</vt:lpstr>
      <vt:lpstr>Authentic Versus Fake Xanax (1 of 2)</vt:lpstr>
      <vt:lpstr>Authentic Versus Fake Xanax (2 of 2)</vt:lpstr>
      <vt:lpstr>LETHAL DOSES OF FENTANYL FOUND IN FAKE PILLS</vt:lpstr>
      <vt:lpstr>Photos of Abused Drugs</vt:lpstr>
      <vt:lpstr>Medical grade fentanyl laboratory</vt:lpstr>
      <vt:lpstr>Illicit fentanyl laboratory</vt:lpstr>
      <vt:lpstr>The Sinaloa and Jalisco Cartels are the criminal organizations primarily responsible for the fentanyl killing Americans</vt:lpstr>
      <vt:lpstr>GLOBAL FENTANYL SUPPLY CHAIN</vt:lpstr>
      <vt:lpstr>Additional Threat: Access (1 of 2)</vt:lpstr>
      <vt:lpstr>Additional Threat: Access (2 of 2)</vt:lpstr>
      <vt:lpstr>We Need Your Help</vt:lpstr>
      <vt:lpstr>Awareness Campaign</vt:lpstr>
      <vt:lpstr>Your Voice Can Save a Life</vt:lpstr>
      <vt:lpstr>How You Can Say It -- Use Open Ended Questions</vt:lpstr>
      <vt:lpstr>How You Can Say It --  The “Information Sandwich” (1 of 2)</vt:lpstr>
      <vt:lpstr>How You Can Say It --  The “Information Sandwich” (2 of 2)</vt:lpstr>
      <vt:lpstr>Your Influence Can Save a Life</vt:lpstr>
      <vt:lpstr>One Pill Can Kill Links</vt:lpstr>
      <vt:lpstr>JOIN THE FIGHT</vt:lpstr>
      <vt:lpstr>Thank You!</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Pill Can Kill</dc:title>
  <dc:subject>One Pill Can Kill</dc:subject>
  <dc:creator>DEA</dc:creator>
  <cp:lastModifiedBy>WW 508 Team</cp:lastModifiedBy>
  <cp:revision>32</cp:revision>
  <dcterms:created xsi:type="dcterms:W3CDTF">2026-03-02T20:50:10Z</dcterms:created>
  <dcterms:modified xsi:type="dcterms:W3CDTF">2026-04-21T19:25:25Z</dcterms:modified>
</cp:coreProperties>
</file>